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notesSlides/notesSlide7.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notesSlides/notesSlide8.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notesSlides/notesSlide9.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notesSlides/notesSlide10.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0.xml" ContentType="application/vnd.openxmlformats-officedocument.themeOverride+xml"/>
  <Override PartName="/ppt/notesSlides/notesSlide11.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1.xml" ContentType="application/vnd.openxmlformats-officedocument.themeOverride+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2.xml" ContentType="application/vnd.openxmlformats-officedocument.themeOverride+xml"/>
  <Override PartName="/ppt/notesSlides/notesSlide13.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3.xml" ContentType="application/vnd.openxmlformats-officedocument.themeOverride+xml"/>
  <Override PartName="/ppt/notesSlides/notesSlide14.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5.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6.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notesSlides/notesSlide17.xml" ContentType="application/vnd.openxmlformats-officedocument.presentationml.notesSlide+xml"/>
  <Override PartName="/ppt/media/image9.JPG" ContentType="image/jpeg"/>
  <Override PartName="/ppt/notesSlides/notesSlide18.xml" ContentType="application/vnd.openxmlformats-officedocument.presentationml.notesSlide+xml"/>
  <Override PartName="/ppt/media/image10.JPG" ContentType="image/jpeg"/>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76"/>
  </p:notesMasterIdLst>
  <p:sldIdLst>
    <p:sldId id="256" r:id="rId5"/>
    <p:sldId id="257" r:id="rId6"/>
    <p:sldId id="258" r:id="rId7"/>
    <p:sldId id="259" r:id="rId8"/>
    <p:sldId id="329" r:id="rId9"/>
    <p:sldId id="355" r:id="rId10"/>
    <p:sldId id="356" r:id="rId11"/>
    <p:sldId id="357" r:id="rId12"/>
    <p:sldId id="273" r:id="rId13"/>
    <p:sldId id="365" r:id="rId14"/>
    <p:sldId id="366" r:id="rId15"/>
    <p:sldId id="367" r:id="rId16"/>
    <p:sldId id="368" r:id="rId17"/>
    <p:sldId id="369" r:id="rId18"/>
    <p:sldId id="370" r:id="rId19"/>
    <p:sldId id="371" r:id="rId20"/>
    <p:sldId id="372" r:id="rId21"/>
    <p:sldId id="373" r:id="rId22"/>
    <p:sldId id="374" r:id="rId23"/>
    <p:sldId id="375" r:id="rId24"/>
    <p:sldId id="376" r:id="rId25"/>
    <p:sldId id="358" r:id="rId26"/>
    <p:sldId id="287" r:id="rId27"/>
    <p:sldId id="288" r:id="rId28"/>
    <p:sldId id="377" r:id="rId29"/>
    <p:sldId id="379" r:id="rId30"/>
    <p:sldId id="378" r:id="rId31"/>
    <p:sldId id="380" r:id="rId32"/>
    <p:sldId id="359" r:id="rId33"/>
    <p:sldId id="294" r:id="rId34"/>
    <p:sldId id="400" r:id="rId35"/>
    <p:sldId id="340" r:id="rId36"/>
    <p:sldId id="360" r:id="rId37"/>
    <p:sldId id="351" r:id="rId38"/>
    <p:sldId id="401" r:id="rId39"/>
    <p:sldId id="402" r:id="rId40"/>
    <p:sldId id="403" r:id="rId41"/>
    <p:sldId id="404" r:id="rId42"/>
    <p:sldId id="405" r:id="rId43"/>
    <p:sldId id="406" r:id="rId44"/>
    <p:sldId id="407" r:id="rId45"/>
    <p:sldId id="408" r:id="rId46"/>
    <p:sldId id="409" r:id="rId47"/>
    <p:sldId id="361" r:id="rId48"/>
    <p:sldId id="354" r:id="rId49"/>
    <p:sldId id="313" r:id="rId50"/>
    <p:sldId id="387" r:id="rId51"/>
    <p:sldId id="388" r:id="rId52"/>
    <p:sldId id="389" r:id="rId53"/>
    <p:sldId id="390" r:id="rId54"/>
    <p:sldId id="391" r:id="rId55"/>
    <p:sldId id="392" r:id="rId56"/>
    <p:sldId id="393" r:id="rId57"/>
    <p:sldId id="394" r:id="rId58"/>
    <p:sldId id="395" r:id="rId59"/>
    <p:sldId id="396" r:id="rId60"/>
    <p:sldId id="397" r:id="rId61"/>
    <p:sldId id="398" r:id="rId62"/>
    <p:sldId id="399" r:id="rId63"/>
    <p:sldId id="362" r:id="rId64"/>
    <p:sldId id="331" r:id="rId65"/>
    <p:sldId id="332" r:id="rId66"/>
    <p:sldId id="363" r:id="rId67"/>
    <p:sldId id="321" r:id="rId68"/>
    <p:sldId id="322" r:id="rId69"/>
    <p:sldId id="323" r:id="rId70"/>
    <p:sldId id="324" r:id="rId71"/>
    <p:sldId id="325" r:id="rId72"/>
    <p:sldId id="327" r:id="rId73"/>
    <p:sldId id="326" r:id="rId74"/>
    <p:sldId id="364" r:id="rId75"/>
  </p:sldIdLst>
  <p:sldSz cx="12192000" cy="6858000"/>
  <p:notesSz cx="9363075" cy="7077075"/>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1D7C"/>
    <a:srgbClr val="5B9BD5"/>
    <a:srgbClr val="472C7B"/>
    <a:srgbClr val="ED7D31"/>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74" autoAdjust="0"/>
    <p:restoredTop sz="86467" autoAdjust="0"/>
  </p:normalViewPr>
  <p:slideViewPr>
    <p:cSldViewPr>
      <p:cViewPr varScale="1">
        <p:scale>
          <a:sx n="91" d="100"/>
          <a:sy n="91" d="100"/>
        </p:scale>
        <p:origin x="654" y="90"/>
      </p:cViewPr>
      <p:guideLst>
        <p:guide orient="horz" pos="2880"/>
        <p:guide pos="2160"/>
      </p:guideLst>
    </p:cSldViewPr>
  </p:slideViewPr>
  <p:outlineViewPr>
    <p:cViewPr>
      <p:scale>
        <a:sx n="33" d="100"/>
        <a:sy n="33" d="100"/>
      </p:scale>
      <p:origin x="0" y="-10056"/>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ndry Ray" userId="04dee7fe-a8fe-4829-bdd6-ed8c5749f43b" providerId="ADAL" clId="{C8B7E033-0973-48C8-BAF1-8C95BE51DA5B}"/>
    <pc:docChg chg="mod">
      <pc:chgData name="Landry Ray" userId="04dee7fe-a8fe-4829-bdd6-ed8c5749f43b" providerId="ADAL" clId="{C8B7E033-0973-48C8-BAF1-8C95BE51DA5B}" dt="2026-05-08T21:27:59.594" v="0"/>
      <pc:docMkLst>
        <pc:docMk/>
      </pc:docMkLst>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oleObject" Target="https://lsus-my.sharepoint.com/personal/dwhite2_lsus_edu/Documents/CBER%20Dashboard/Tab%20Working.xlsx" TargetMode="External"/><Relationship Id="rId2" Type="http://schemas.microsoft.com/office/2011/relationships/chartColorStyle" Target="colors51.xml"/><Relationship Id="rId1" Type="http://schemas.microsoft.com/office/2011/relationships/chartStyle" Target="style51.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5193520539684339E-2"/>
          <c:y val="8.5008477899732732E-2"/>
          <c:w val="0.90552455751079319"/>
          <c:h val="0.82922351598587429"/>
        </c:manualLayout>
      </c:layout>
      <c:lineChart>
        <c:grouping val="standard"/>
        <c:varyColors val="0"/>
        <c:ser>
          <c:idx val="0"/>
          <c:order val="0"/>
          <c:tx>
            <c:strRef>
              <c:f>Sheet4!$E$1</c:f>
              <c:strCache>
                <c:ptCount val="1"/>
                <c:pt idx="0">
                  <c:v>City of Shreveport</c:v>
                </c:pt>
              </c:strCache>
            </c:strRef>
          </c:tx>
          <c:spPr>
            <a:ln w="28575" cap="rnd">
              <a:solidFill>
                <a:schemeClr val="accent1"/>
              </a:solidFill>
              <a:round/>
            </a:ln>
            <a:effectLst/>
          </c:spPr>
          <c:marker>
            <c:symbol val="none"/>
          </c:marker>
          <c:trendline>
            <c:spPr>
              <a:ln w="19050" cap="rnd">
                <a:solidFill>
                  <a:schemeClr val="accent1"/>
                </a:solidFill>
                <a:prstDash val="sysDot"/>
              </a:ln>
              <a:effectLst/>
            </c:spPr>
            <c:trendlineType val="linear"/>
            <c:dispRSqr val="0"/>
            <c:dispEq val="0"/>
          </c:trendline>
          <c:cat>
            <c:numRef>
              <c:f>Sheet4!$A$2:$A$88</c:f>
              <c:numCache>
                <c:formatCode>m/d/yyyy</c:formatCode>
                <c:ptCount val="87"/>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pt idx="63">
                  <c:v>45383</c:v>
                </c:pt>
                <c:pt idx="64">
                  <c:v>45413</c:v>
                </c:pt>
                <c:pt idx="65">
                  <c:v>45444</c:v>
                </c:pt>
                <c:pt idx="66">
                  <c:v>45474</c:v>
                </c:pt>
                <c:pt idx="67">
                  <c:v>45505</c:v>
                </c:pt>
                <c:pt idx="68">
                  <c:v>45536</c:v>
                </c:pt>
                <c:pt idx="69">
                  <c:v>45566</c:v>
                </c:pt>
                <c:pt idx="70">
                  <c:v>45597</c:v>
                </c:pt>
                <c:pt idx="71">
                  <c:v>45627</c:v>
                </c:pt>
                <c:pt idx="72">
                  <c:v>45658</c:v>
                </c:pt>
                <c:pt idx="73">
                  <c:v>45689</c:v>
                </c:pt>
                <c:pt idx="74">
                  <c:v>45717</c:v>
                </c:pt>
                <c:pt idx="75">
                  <c:v>45748</c:v>
                </c:pt>
                <c:pt idx="76">
                  <c:v>45778</c:v>
                </c:pt>
                <c:pt idx="77">
                  <c:v>45809</c:v>
                </c:pt>
                <c:pt idx="78">
                  <c:v>45839</c:v>
                </c:pt>
                <c:pt idx="79">
                  <c:v>45870</c:v>
                </c:pt>
                <c:pt idx="80">
                  <c:v>45901</c:v>
                </c:pt>
                <c:pt idx="81">
                  <c:v>45931</c:v>
                </c:pt>
                <c:pt idx="82">
                  <c:v>45962</c:v>
                </c:pt>
                <c:pt idx="83">
                  <c:v>45992</c:v>
                </c:pt>
                <c:pt idx="84">
                  <c:v>46023</c:v>
                </c:pt>
                <c:pt idx="85">
                  <c:v>46054</c:v>
                </c:pt>
                <c:pt idx="86">
                  <c:v>46082</c:v>
                </c:pt>
              </c:numCache>
            </c:numRef>
          </c:cat>
          <c:val>
            <c:numRef>
              <c:f>Sheet4!$E$2:$E$88</c:f>
              <c:numCache>
                <c:formatCode>"$"#,##0.00</c:formatCode>
                <c:ptCount val="87"/>
                <c:pt idx="0">
                  <c:v>11695726.83</c:v>
                </c:pt>
                <c:pt idx="1">
                  <c:v>9880048.2699999996</c:v>
                </c:pt>
                <c:pt idx="2">
                  <c:v>9185851.4800000004</c:v>
                </c:pt>
                <c:pt idx="3">
                  <c:v>11314633.289999999</c:v>
                </c:pt>
                <c:pt idx="4">
                  <c:v>9881546.3900000006</c:v>
                </c:pt>
                <c:pt idx="5">
                  <c:v>10662234.710000001</c:v>
                </c:pt>
                <c:pt idx="6">
                  <c:v>10442504.91</c:v>
                </c:pt>
                <c:pt idx="7">
                  <c:v>10382846.800000001</c:v>
                </c:pt>
                <c:pt idx="8">
                  <c:v>10654672.51</c:v>
                </c:pt>
                <c:pt idx="9">
                  <c:v>10318090.449999999</c:v>
                </c:pt>
                <c:pt idx="10">
                  <c:v>9051689.1300000008</c:v>
                </c:pt>
                <c:pt idx="11">
                  <c:v>11253146.23</c:v>
                </c:pt>
                <c:pt idx="12">
                  <c:v>11877359.609999999</c:v>
                </c:pt>
                <c:pt idx="13">
                  <c:v>9904223.6600000001</c:v>
                </c:pt>
                <c:pt idx="14">
                  <c:v>9267585.3300000001</c:v>
                </c:pt>
                <c:pt idx="15">
                  <c:v>10729874.880000001</c:v>
                </c:pt>
                <c:pt idx="16">
                  <c:v>8978227.8699999992</c:v>
                </c:pt>
                <c:pt idx="17">
                  <c:v>9633729.3800000008</c:v>
                </c:pt>
                <c:pt idx="18">
                  <c:v>11567336.880000001</c:v>
                </c:pt>
                <c:pt idx="19">
                  <c:v>10745544.529999999</c:v>
                </c:pt>
                <c:pt idx="20">
                  <c:v>10540028.380000001</c:v>
                </c:pt>
                <c:pt idx="21">
                  <c:v>11653836.9</c:v>
                </c:pt>
                <c:pt idx="22">
                  <c:v>11304548.970000001</c:v>
                </c:pt>
                <c:pt idx="23">
                  <c:v>11012650.52</c:v>
                </c:pt>
                <c:pt idx="24">
                  <c:v>13000330.17</c:v>
                </c:pt>
                <c:pt idx="25">
                  <c:v>9774242.6600000001</c:v>
                </c:pt>
                <c:pt idx="26">
                  <c:v>9943560.7400000002</c:v>
                </c:pt>
                <c:pt idx="27">
                  <c:v>13756900.02</c:v>
                </c:pt>
                <c:pt idx="28">
                  <c:v>12489534.960000001</c:v>
                </c:pt>
                <c:pt idx="29">
                  <c:v>11927209.9</c:v>
                </c:pt>
                <c:pt idx="30">
                  <c:v>13810977.609999999</c:v>
                </c:pt>
                <c:pt idx="31">
                  <c:v>12449293.58</c:v>
                </c:pt>
                <c:pt idx="32">
                  <c:v>11987724.779999999</c:v>
                </c:pt>
                <c:pt idx="33">
                  <c:v>13297236.25</c:v>
                </c:pt>
                <c:pt idx="34">
                  <c:v>12573666.9</c:v>
                </c:pt>
                <c:pt idx="35">
                  <c:v>12709163</c:v>
                </c:pt>
                <c:pt idx="36">
                  <c:v>15487177.5</c:v>
                </c:pt>
                <c:pt idx="37">
                  <c:v>11574786.16</c:v>
                </c:pt>
                <c:pt idx="38">
                  <c:v>11692727.300000001</c:v>
                </c:pt>
                <c:pt idx="39">
                  <c:v>13946357.289999999</c:v>
                </c:pt>
                <c:pt idx="40">
                  <c:v>12863414.050000001</c:v>
                </c:pt>
                <c:pt idx="41">
                  <c:v>13006351.75</c:v>
                </c:pt>
                <c:pt idx="42">
                  <c:v>13203180.779999999</c:v>
                </c:pt>
                <c:pt idx="43">
                  <c:v>13539721.43</c:v>
                </c:pt>
                <c:pt idx="44">
                  <c:v>12732613</c:v>
                </c:pt>
                <c:pt idx="45">
                  <c:v>13480226</c:v>
                </c:pt>
                <c:pt idx="46">
                  <c:v>12825169.800000001</c:v>
                </c:pt>
                <c:pt idx="47">
                  <c:v>12395038.220000001</c:v>
                </c:pt>
                <c:pt idx="48">
                  <c:v>15975984.359999999</c:v>
                </c:pt>
                <c:pt idx="49">
                  <c:v>12515844.93</c:v>
                </c:pt>
                <c:pt idx="50">
                  <c:v>12254127.84</c:v>
                </c:pt>
                <c:pt idx="51">
                  <c:v>14803065.73</c:v>
                </c:pt>
                <c:pt idx="52">
                  <c:v>12949215.460000001</c:v>
                </c:pt>
                <c:pt idx="53">
                  <c:v>13406539.470000001</c:v>
                </c:pt>
                <c:pt idx="54">
                  <c:v>13464023.07</c:v>
                </c:pt>
                <c:pt idx="55">
                  <c:v>14416969.91</c:v>
                </c:pt>
                <c:pt idx="56">
                  <c:v>14236165.970000001</c:v>
                </c:pt>
                <c:pt idx="57">
                  <c:v>13529609.51</c:v>
                </c:pt>
                <c:pt idx="58">
                  <c:v>13330048.029999999</c:v>
                </c:pt>
                <c:pt idx="59">
                  <c:v>12698069.15</c:v>
                </c:pt>
                <c:pt idx="60" formatCode="&quot;$&quot;#,##0.00_);\(&quot;$&quot;#,##0.00\)">
                  <c:v>15295447.539999999</c:v>
                </c:pt>
                <c:pt idx="61" formatCode="&quot;$&quot;#,##0.00_);\(&quot;$&quot;#,##0.00\)">
                  <c:v>12689242.939999999</c:v>
                </c:pt>
                <c:pt idx="62" formatCode="&quot;$&quot;#,##0.00_);\(&quot;$&quot;#,##0.00\)">
                  <c:v>12518705.140000001</c:v>
                </c:pt>
                <c:pt idx="63" formatCode="&quot;$&quot;#,##0.00_);\(&quot;$&quot;#,##0.00\)">
                  <c:v>13771766.869999999</c:v>
                </c:pt>
                <c:pt idx="64" formatCode="&quot;$&quot;#,##0.00_);\(&quot;$&quot;#,##0.00\)">
                  <c:v>13063732.66</c:v>
                </c:pt>
                <c:pt idx="65" formatCode="&quot;$&quot;#,##0.00_);\(&quot;$&quot;#,##0.00\)">
                  <c:v>13614662.68</c:v>
                </c:pt>
                <c:pt idx="66" formatCode="&quot;$&quot;#,##0.00_);\(&quot;$&quot;#,##0.00\)">
                  <c:v>12955359.76</c:v>
                </c:pt>
                <c:pt idx="67" formatCode="&quot;$&quot;#,##0.00_);\(&quot;$&quot;#,##0.00\)">
                  <c:v>14627832.35</c:v>
                </c:pt>
                <c:pt idx="68" formatCode="&quot;$&quot;#,##0.00_);\(&quot;$&quot;#,##0.00\)">
                  <c:v>13356315.76</c:v>
                </c:pt>
                <c:pt idx="69" formatCode="&quot;$&quot;#,##0.00_);[Red]\(&quot;$&quot;#,##0.00\)">
                  <c:v>13728391.859999999</c:v>
                </c:pt>
                <c:pt idx="70" formatCode="&quot;$&quot;#,##0.00_);[Red]\(&quot;$&quot;#,##0.00\)">
                  <c:v>13984327.92</c:v>
                </c:pt>
                <c:pt idx="71" formatCode="&quot;$&quot;#,##0.00_);[Red]\(&quot;$&quot;#,##0.00\)">
                  <c:v>13271525.83</c:v>
                </c:pt>
                <c:pt idx="72">
                  <c:v>15312283.039999999</c:v>
                </c:pt>
                <c:pt idx="73">
                  <c:v>12929639.939999999</c:v>
                </c:pt>
                <c:pt idx="74">
                  <c:v>12377524.720000001</c:v>
                </c:pt>
                <c:pt idx="75">
                  <c:v>14529103.960000001</c:v>
                </c:pt>
                <c:pt idx="76">
                  <c:v>13977647.98</c:v>
                </c:pt>
                <c:pt idx="77">
                  <c:v>13964145.970000001</c:v>
                </c:pt>
                <c:pt idx="78">
                  <c:v>14086580.48</c:v>
                </c:pt>
                <c:pt idx="79">
                  <c:v>14296023.26</c:v>
                </c:pt>
                <c:pt idx="80">
                  <c:v>13535759.619999999</c:v>
                </c:pt>
                <c:pt idx="81">
                  <c:v>14458454.68</c:v>
                </c:pt>
                <c:pt idx="82">
                  <c:v>14043720.039999999</c:v>
                </c:pt>
                <c:pt idx="83">
                  <c:v>13041862.119999999</c:v>
                </c:pt>
                <c:pt idx="84">
                  <c:v>15767836.220000001</c:v>
                </c:pt>
                <c:pt idx="85">
                  <c:v>12064773.789999999</c:v>
                </c:pt>
                <c:pt idx="86">
                  <c:v>13581107.92</c:v>
                </c:pt>
              </c:numCache>
            </c:numRef>
          </c:val>
          <c:smooth val="0"/>
          <c:extLst>
            <c:ext xmlns:c16="http://schemas.microsoft.com/office/drawing/2014/chart" uri="{C3380CC4-5D6E-409C-BE32-E72D297353CC}">
              <c16:uniqueId val="{00000001-58AA-453E-B7C1-74152599D52E}"/>
            </c:ext>
          </c:extLst>
        </c:ser>
        <c:dLbls>
          <c:showLegendKey val="0"/>
          <c:showVal val="0"/>
          <c:showCatName val="0"/>
          <c:showSerName val="0"/>
          <c:showPercent val="0"/>
          <c:showBubbleSize val="0"/>
        </c:dLbls>
        <c:smooth val="0"/>
        <c:axId val="1084364944"/>
        <c:axId val="1084366032"/>
      </c:lineChart>
      <c:dateAx>
        <c:axId val="1084364944"/>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84366032"/>
        <c:crosses val="autoZero"/>
        <c:auto val="1"/>
        <c:lblOffset val="100"/>
        <c:baseTimeUnit val="months"/>
      </c:dateAx>
      <c:valAx>
        <c:axId val="1084366032"/>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8436494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5193520539684339E-2"/>
          <c:y val="8.5008477899732732E-2"/>
          <c:w val="0.90552455751079319"/>
          <c:h val="0.82922351598587429"/>
        </c:manualLayout>
      </c:layout>
      <c:lineChart>
        <c:grouping val="standard"/>
        <c:varyColors val="0"/>
        <c:ser>
          <c:idx val="0"/>
          <c:order val="0"/>
          <c:tx>
            <c:strRef>
              <c:f>Sheet4!$F$1</c:f>
              <c:strCache>
                <c:ptCount val="1"/>
                <c:pt idx="0">
                  <c:v>Hotel Motel Occupancy Tax</c:v>
                </c:pt>
              </c:strCache>
            </c:strRef>
          </c:tx>
          <c:spPr>
            <a:ln w="28575" cap="rnd">
              <a:solidFill>
                <a:schemeClr val="accent1"/>
              </a:solidFill>
              <a:round/>
            </a:ln>
            <a:effectLst/>
          </c:spPr>
          <c:marker>
            <c:symbol val="none"/>
          </c:marker>
          <c:trendline>
            <c:spPr>
              <a:ln w="19050" cap="rnd">
                <a:solidFill>
                  <a:schemeClr val="accent1"/>
                </a:solidFill>
                <a:prstDash val="sysDot"/>
              </a:ln>
              <a:effectLst/>
            </c:spPr>
            <c:trendlineType val="linear"/>
            <c:dispRSqr val="0"/>
            <c:dispEq val="0"/>
          </c:trendline>
          <c:cat>
            <c:numRef>
              <c:f>Sheet4!$A$2:$A$88</c:f>
              <c:numCache>
                <c:formatCode>m/d/yyyy</c:formatCode>
                <c:ptCount val="87"/>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pt idx="63">
                  <c:v>45383</c:v>
                </c:pt>
                <c:pt idx="64">
                  <c:v>45413</c:v>
                </c:pt>
                <c:pt idx="65">
                  <c:v>45444</c:v>
                </c:pt>
                <c:pt idx="66">
                  <c:v>45474</c:v>
                </c:pt>
                <c:pt idx="67">
                  <c:v>45505</c:v>
                </c:pt>
                <c:pt idx="68">
                  <c:v>45536</c:v>
                </c:pt>
                <c:pt idx="69">
                  <c:v>45566</c:v>
                </c:pt>
                <c:pt idx="70">
                  <c:v>45597</c:v>
                </c:pt>
                <c:pt idx="71">
                  <c:v>45627</c:v>
                </c:pt>
                <c:pt idx="72">
                  <c:v>45658</c:v>
                </c:pt>
                <c:pt idx="73">
                  <c:v>45689</c:v>
                </c:pt>
                <c:pt idx="74">
                  <c:v>45717</c:v>
                </c:pt>
                <c:pt idx="75">
                  <c:v>45748</c:v>
                </c:pt>
                <c:pt idx="76">
                  <c:v>45778</c:v>
                </c:pt>
                <c:pt idx="77">
                  <c:v>45809</c:v>
                </c:pt>
                <c:pt idx="78">
                  <c:v>45839</c:v>
                </c:pt>
                <c:pt idx="79">
                  <c:v>45870</c:v>
                </c:pt>
                <c:pt idx="80">
                  <c:v>45901</c:v>
                </c:pt>
                <c:pt idx="81">
                  <c:v>45931</c:v>
                </c:pt>
                <c:pt idx="82">
                  <c:v>45962</c:v>
                </c:pt>
                <c:pt idx="83">
                  <c:v>45992</c:v>
                </c:pt>
                <c:pt idx="84">
                  <c:v>46023</c:v>
                </c:pt>
                <c:pt idx="85">
                  <c:v>46054</c:v>
                </c:pt>
                <c:pt idx="86">
                  <c:v>46082</c:v>
                </c:pt>
              </c:numCache>
            </c:numRef>
          </c:cat>
          <c:val>
            <c:numRef>
              <c:f>Sheet4!$F$2:$F$88</c:f>
              <c:numCache>
                <c:formatCode>"$"#,##0.00</c:formatCode>
                <c:ptCount val="87"/>
                <c:pt idx="0">
                  <c:v>281724.43</c:v>
                </c:pt>
                <c:pt idx="1">
                  <c:v>264278</c:v>
                </c:pt>
                <c:pt idx="2">
                  <c:v>358695.83</c:v>
                </c:pt>
                <c:pt idx="3">
                  <c:v>429778.67</c:v>
                </c:pt>
                <c:pt idx="4">
                  <c:v>318990.93</c:v>
                </c:pt>
                <c:pt idx="5">
                  <c:v>383705.5</c:v>
                </c:pt>
                <c:pt idx="6">
                  <c:v>354715.41</c:v>
                </c:pt>
                <c:pt idx="7">
                  <c:v>350137.14</c:v>
                </c:pt>
                <c:pt idx="8">
                  <c:v>309184.03000000003</c:v>
                </c:pt>
                <c:pt idx="9">
                  <c:v>280588.12</c:v>
                </c:pt>
                <c:pt idx="10">
                  <c:v>358875.31</c:v>
                </c:pt>
                <c:pt idx="11">
                  <c:v>288892.31</c:v>
                </c:pt>
                <c:pt idx="12">
                  <c:v>262475.7</c:v>
                </c:pt>
                <c:pt idx="13">
                  <c:v>267042.01</c:v>
                </c:pt>
                <c:pt idx="14">
                  <c:v>412035.56</c:v>
                </c:pt>
                <c:pt idx="15">
                  <c:v>225262.88</c:v>
                </c:pt>
                <c:pt idx="16">
                  <c:v>146717.45000000001</c:v>
                </c:pt>
                <c:pt idx="17">
                  <c:v>174494.11</c:v>
                </c:pt>
                <c:pt idx="18">
                  <c:v>241231.5</c:v>
                </c:pt>
                <c:pt idx="19">
                  <c:v>304761.99</c:v>
                </c:pt>
                <c:pt idx="20">
                  <c:v>319673.78000000003</c:v>
                </c:pt>
                <c:pt idx="21">
                  <c:v>364351.71</c:v>
                </c:pt>
                <c:pt idx="22">
                  <c:v>311132.03000000003</c:v>
                </c:pt>
                <c:pt idx="23">
                  <c:v>233038.24</c:v>
                </c:pt>
                <c:pt idx="24">
                  <c:v>209243.64</c:v>
                </c:pt>
                <c:pt idx="25">
                  <c:v>242338.01</c:v>
                </c:pt>
                <c:pt idx="26">
                  <c:v>251849.27</c:v>
                </c:pt>
                <c:pt idx="27">
                  <c:v>403415.51</c:v>
                </c:pt>
                <c:pt idx="28">
                  <c:v>395328.01</c:v>
                </c:pt>
                <c:pt idx="29">
                  <c:v>432878.89</c:v>
                </c:pt>
                <c:pt idx="30">
                  <c:v>476510.97</c:v>
                </c:pt>
                <c:pt idx="31">
                  <c:v>461178.17</c:v>
                </c:pt>
                <c:pt idx="32">
                  <c:v>410093.32</c:v>
                </c:pt>
                <c:pt idx="33">
                  <c:v>468119.34</c:v>
                </c:pt>
                <c:pt idx="34">
                  <c:v>453678.09</c:v>
                </c:pt>
                <c:pt idx="35">
                  <c:v>402580.98</c:v>
                </c:pt>
                <c:pt idx="36">
                  <c:v>392214.93</c:v>
                </c:pt>
                <c:pt idx="37">
                  <c:v>330575.39</c:v>
                </c:pt>
                <c:pt idx="38">
                  <c:v>433162.3</c:v>
                </c:pt>
                <c:pt idx="39">
                  <c:v>463185.91</c:v>
                </c:pt>
                <c:pt idx="40">
                  <c:v>484392.12</c:v>
                </c:pt>
                <c:pt idx="41">
                  <c:v>471480.25</c:v>
                </c:pt>
                <c:pt idx="42">
                  <c:v>458097.34</c:v>
                </c:pt>
                <c:pt idx="43">
                  <c:v>447765.67</c:v>
                </c:pt>
                <c:pt idx="44">
                  <c:v>377336.55</c:v>
                </c:pt>
                <c:pt idx="45">
                  <c:v>420551.27</c:v>
                </c:pt>
                <c:pt idx="46">
                  <c:v>408524.22</c:v>
                </c:pt>
                <c:pt idx="47">
                  <c:v>428957.7</c:v>
                </c:pt>
                <c:pt idx="48">
                  <c:v>388009.11</c:v>
                </c:pt>
                <c:pt idx="49">
                  <c:v>347193.99</c:v>
                </c:pt>
                <c:pt idx="50">
                  <c:v>403003.45</c:v>
                </c:pt>
                <c:pt idx="51">
                  <c:v>545009.1</c:v>
                </c:pt>
                <c:pt idx="52">
                  <c:v>453055.68</c:v>
                </c:pt>
                <c:pt idx="53">
                  <c:v>470139.13</c:v>
                </c:pt>
                <c:pt idx="54">
                  <c:v>489782.79</c:v>
                </c:pt>
                <c:pt idx="55">
                  <c:v>437518.5</c:v>
                </c:pt>
                <c:pt idx="56">
                  <c:v>407955.84</c:v>
                </c:pt>
                <c:pt idx="57">
                  <c:v>361120.91</c:v>
                </c:pt>
                <c:pt idx="58">
                  <c:v>366296.1</c:v>
                </c:pt>
                <c:pt idx="59">
                  <c:v>402948.66</c:v>
                </c:pt>
                <c:pt idx="60" formatCode="&quot;$&quot;#,##0.00_);\(&quot;$&quot;#,##0.00\)">
                  <c:v>359148.2</c:v>
                </c:pt>
                <c:pt idx="61" formatCode="&quot;$&quot;#,##0.00_);\(&quot;$&quot;#,##0.00\)">
                  <c:v>340982.77</c:v>
                </c:pt>
                <c:pt idx="62" formatCode="&quot;$&quot;#,##0.00_);\(&quot;$&quot;#,##0.00\)">
                  <c:v>393564</c:v>
                </c:pt>
                <c:pt idx="63" formatCode="&quot;$&quot;#,##0.00_);\(&quot;$&quot;#,##0.00\)">
                  <c:v>486405.93</c:v>
                </c:pt>
                <c:pt idx="64" formatCode="&quot;$&quot;#,##0.00_);\(&quot;$&quot;#,##0.00\)">
                  <c:v>444946.08</c:v>
                </c:pt>
                <c:pt idx="65" formatCode="&quot;$&quot;#,##0.00_);\(&quot;$&quot;#,##0.00\)">
                  <c:v>454293.51</c:v>
                </c:pt>
                <c:pt idx="66" formatCode="&quot;$&quot;#,##0.00_);\(&quot;$&quot;#,##0.00\)">
                  <c:v>437226.17</c:v>
                </c:pt>
                <c:pt idx="67" formatCode="&quot;$&quot;#,##0.00_);\(&quot;$&quot;#,##0.00\)">
                  <c:v>458373.83</c:v>
                </c:pt>
                <c:pt idx="68" formatCode="&quot;$&quot;#,##0.00_);\(&quot;$&quot;#,##0.00\)">
                  <c:v>474893.56</c:v>
                </c:pt>
                <c:pt idx="69" formatCode="&quot;$&quot;#,##0.00_);[Red]\(&quot;$&quot;#,##0.00\)">
                  <c:v>400976.38</c:v>
                </c:pt>
                <c:pt idx="70" formatCode="&quot;$&quot;#,##0.00_);[Red]\(&quot;$&quot;#,##0.00\)">
                  <c:v>448541.54</c:v>
                </c:pt>
                <c:pt idx="71" formatCode="&quot;$&quot;#,##0.00_);[Red]\(&quot;$&quot;#,##0.00\)">
                  <c:v>373765.8</c:v>
                </c:pt>
                <c:pt idx="72">
                  <c:v>343639.51</c:v>
                </c:pt>
                <c:pt idx="73">
                  <c:v>362335.91</c:v>
                </c:pt>
                <c:pt idx="74">
                  <c:v>414592.53</c:v>
                </c:pt>
                <c:pt idx="75">
                  <c:v>491868.92</c:v>
                </c:pt>
                <c:pt idx="76">
                  <c:v>436416.54</c:v>
                </c:pt>
                <c:pt idx="77">
                  <c:v>472870.66</c:v>
                </c:pt>
                <c:pt idx="78">
                  <c:v>519835.9</c:v>
                </c:pt>
                <c:pt idx="79">
                  <c:v>472377.58</c:v>
                </c:pt>
                <c:pt idx="80">
                  <c:v>435137.73</c:v>
                </c:pt>
                <c:pt idx="81">
                  <c:v>408849.46</c:v>
                </c:pt>
                <c:pt idx="82">
                  <c:v>414238.58</c:v>
                </c:pt>
                <c:pt idx="83">
                  <c:v>374492.42</c:v>
                </c:pt>
                <c:pt idx="84">
                  <c:v>371623.86</c:v>
                </c:pt>
                <c:pt idx="85">
                  <c:v>320001.28000000003</c:v>
                </c:pt>
                <c:pt idx="86">
                  <c:v>511353.75</c:v>
                </c:pt>
              </c:numCache>
            </c:numRef>
          </c:val>
          <c:smooth val="0"/>
          <c:extLst>
            <c:ext xmlns:c16="http://schemas.microsoft.com/office/drawing/2014/chart" uri="{C3380CC4-5D6E-409C-BE32-E72D297353CC}">
              <c16:uniqueId val="{00000001-58AA-453E-B7C1-74152599D52E}"/>
            </c:ext>
          </c:extLst>
        </c:ser>
        <c:dLbls>
          <c:showLegendKey val="0"/>
          <c:showVal val="0"/>
          <c:showCatName val="0"/>
          <c:showSerName val="0"/>
          <c:showPercent val="0"/>
          <c:showBubbleSize val="0"/>
        </c:dLbls>
        <c:smooth val="0"/>
        <c:axId val="1084364944"/>
        <c:axId val="1084366032"/>
      </c:lineChart>
      <c:dateAx>
        <c:axId val="1084364944"/>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84366032"/>
        <c:crosses val="autoZero"/>
        <c:auto val="1"/>
        <c:lblOffset val="100"/>
        <c:baseTimeUnit val="months"/>
      </c:dateAx>
      <c:valAx>
        <c:axId val="1084366032"/>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8436494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5193520539684339E-2"/>
          <c:y val="8.5008477899732732E-2"/>
          <c:w val="0.90552455751079319"/>
          <c:h val="0.82922351598587429"/>
        </c:manualLayout>
      </c:layout>
      <c:lineChart>
        <c:grouping val="standard"/>
        <c:varyColors val="0"/>
        <c:ser>
          <c:idx val="0"/>
          <c:order val="0"/>
          <c:tx>
            <c:strRef>
              <c:f>Sheet4!$D$1</c:f>
              <c:strCache>
                <c:ptCount val="1"/>
                <c:pt idx="0">
                  <c:v>3% Hotel Motel Occupancy Tax</c:v>
                </c:pt>
              </c:strCache>
            </c:strRef>
          </c:tx>
          <c:spPr>
            <a:ln w="28575" cap="rnd">
              <a:solidFill>
                <a:schemeClr val="accent1"/>
              </a:solidFill>
              <a:round/>
            </a:ln>
            <a:effectLst/>
          </c:spPr>
          <c:marker>
            <c:symbol val="none"/>
          </c:marker>
          <c:trendline>
            <c:spPr>
              <a:ln w="19050" cap="rnd">
                <a:solidFill>
                  <a:schemeClr val="accent1"/>
                </a:solidFill>
                <a:prstDash val="sysDot"/>
              </a:ln>
              <a:effectLst/>
            </c:spPr>
            <c:trendlineType val="linear"/>
            <c:dispRSqr val="0"/>
            <c:dispEq val="0"/>
          </c:trendline>
          <c:cat>
            <c:numRef>
              <c:f>Sheet4!$A$2:$A$88</c:f>
              <c:numCache>
                <c:formatCode>m/d/yyyy</c:formatCode>
                <c:ptCount val="87"/>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pt idx="63">
                  <c:v>45383</c:v>
                </c:pt>
                <c:pt idx="64">
                  <c:v>45413</c:v>
                </c:pt>
                <c:pt idx="65">
                  <c:v>45444</c:v>
                </c:pt>
                <c:pt idx="66">
                  <c:v>45474</c:v>
                </c:pt>
                <c:pt idx="67">
                  <c:v>45505</c:v>
                </c:pt>
                <c:pt idx="68">
                  <c:v>45536</c:v>
                </c:pt>
                <c:pt idx="69">
                  <c:v>45566</c:v>
                </c:pt>
                <c:pt idx="70">
                  <c:v>45597</c:v>
                </c:pt>
                <c:pt idx="71">
                  <c:v>45627</c:v>
                </c:pt>
                <c:pt idx="72">
                  <c:v>45658</c:v>
                </c:pt>
                <c:pt idx="73">
                  <c:v>45689</c:v>
                </c:pt>
                <c:pt idx="74">
                  <c:v>45717</c:v>
                </c:pt>
                <c:pt idx="75">
                  <c:v>45748</c:v>
                </c:pt>
                <c:pt idx="76">
                  <c:v>45778</c:v>
                </c:pt>
                <c:pt idx="77">
                  <c:v>45809</c:v>
                </c:pt>
                <c:pt idx="78">
                  <c:v>45839</c:v>
                </c:pt>
                <c:pt idx="79">
                  <c:v>45870</c:v>
                </c:pt>
                <c:pt idx="80">
                  <c:v>45901</c:v>
                </c:pt>
                <c:pt idx="81">
                  <c:v>45931</c:v>
                </c:pt>
                <c:pt idx="82">
                  <c:v>45962</c:v>
                </c:pt>
                <c:pt idx="83">
                  <c:v>45992</c:v>
                </c:pt>
                <c:pt idx="84">
                  <c:v>46023</c:v>
                </c:pt>
                <c:pt idx="85">
                  <c:v>46054</c:v>
                </c:pt>
                <c:pt idx="86">
                  <c:v>46082</c:v>
                </c:pt>
              </c:numCache>
            </c:numRef>
          </c:cat>
          <c:val>
            <c:numRef>
              <c:f>Sheet4!$D$2:$D$88</c:f>
              <c:numCache>
                <c:formatCode>"$"#,##0.00</c:formatCode>
                <c:ptCount val="87"/>
                <c:pt idx="0">
                  <c:v>140862.34</c:v>
                </c:pt>
                <c:pt idx="1">
                  <c:v>132139</c:v>
                </c:pt>
                <c:pt idx="2">
                  <c:v>179348.03</c:v>
                </c:pt>
                <c:pt idx="3">
                  <c:v>214889.19</c:v>
                </c:pt>
                <c:pt idx="4">
                  <c:v>159495.59</c:v>
                </c:pt>
                <c:pt idx="5">
                  <c:v>191852.77</c:v>
                </c:pt>
                <c:pt idx="6">
                  <c:v>177357.69</c:v>
                </c:pt>
                <c:pt idx="7">
                  <c:v>175068.59</c:v>
                </c:pt>
                <c:pt idx="8">
                  <c:v>154592.13</c:v>
                </c:pt>
                <c:pt idx="9">
                  <c:v>140294.14000000001</c:v>
                </c:pt>
                <c:pt idx="10">
                  <c:v>179437.61</c:v>
                </c:pt>
                <c:pt idx="11">
                  <c:v>144446.20000000001</c:v>
                </c:pt>
                <c:pt idx="12">
                  <c:v>131238.10999999999</c:v>
                </c:pt>
                <c:pt idx="13">
                  <c:v>133521.16</c:v>
                </c:pt>
                <c:pt idx="14">
                  <c:v>206017.86</c:v>
                </c:pt>
                <c:pt idx="15">
                  <c:v>112631.6</c:v>
                </c:pt>
                <c:pt idx="16">
                  <c:v>73358.91</c:v>
                </c:pt>
                <c:pt idx="17">
                  <c:v>87247.15</c:v>
                </c:pt>
                <c:pt idx="18">
                  <c:v>120615.91</c:v>
                </c:pt>
                <c:pt idx="19">
                  <c:v>152381.16</c:v>
                </c:pt>
                <c:pt idx="20">
                  <c:v>159716.26</c:v>
                </c:pt>
                <c:pt idx="21">
                  <c:v>182175.99</c:v>
                </c:pt>
                <c:pt idx="22">
                  <c:v>155603.99</c:v>
                </c:pt>
                <c:pt idx="23">
                  <c:v>116519.3</c:v>
                </c:pt>
                <c:pt idx="24">
                  <c:v>104621.83</c:v>
                </c:pt>
                <c:pt idx="25">
                  <c:v>120973.63</c:v>
                </c:pt>
                <c:pt idx="26">
                  <c:v>125924.86</c:v>
                </c:pt>
                <c:pt idx="27">
                  <c:v>201639.47</c:v>
                </c:pt>
                <c:pt idx="28">
                  <c:v>197664.06</c:v>
                </c:pt>
                <c:pt idx="29">
                  <c:v>216439.56</c:v>
                </c:pt>
                <c:pt idx="30">
                  <c:v>237811.1</c:v>
                </c:pt>
                <c:pt idx="31">
                  <c:v>230589.06</c:v>
                </c:pt>
                <c:pt idx="32">
                  <c:v>204992.65</c:v>
                </c:pt>
                <c:pt idx="33">
                  <c:v>234059.87</c:v>
                </c:pt>
                <c:pt idx="34">
                  <c:v>226665.74</c:v>
                </c:pt>
                <c:pt idx="35">
                  <c:v>201245.19</c:v>
                </c:pt>
                <c:pt idx="36">
                  <c:v>195931.24</c:v>
                </c:pt>
                <c:pt idx="37">
                  <c:v>165270.60999999999</c:v>
                </c:pt>
                <c:pt idx="38">
                  <c:v>216581.45</c:v>
                </c:pt>
                <c:pt idx="39">
                  <c:v>231593.12</c:v>
                </c:pt>
                <c:pt idx="40">
                  <c:v>242196.11</c:v>
                </c:pt>
                <c:pt idx="41">
                  <c:v>235740.44</c:v>
                </c:pt>
                <c:pt idx="42">
                  <c:v>229049</c:v>
                </c:pt>
                <c:pt idx="43">
                  <c:v>223883.06</c:v>
                </c:pt>
                <c:pt idx="44">
                  <c:v>188668.35</c:v>
                </c:pt>
                <c:pt idx="45">
                  <c:v>210275.93</c:v>
                </c:pt>
                <c:pt idx="46">
                  <c:v>208213.65</c:v>
                </c:pt>
                <c:pt idx="47">
                  <c:v>214478.87</c:v>
                </c:pt>
                <c:pt idx="48">
                  <c:v>194004.64</c:v>
                </c:pt>
                <c:pt idx="49">
                  <c:v>173597.12</c:v>
                </c:pt>
                <c:pt idx="50">
                  <c:v>201501.89</c:v>
                </c:pt>
                <c:pt idx="51">
                  <c:v>272504.69</c:v>
                </c:pt>
                <c:pt idx="52">
                  <c:v>226528.01</c:v>
                </c:pt>
                <c:pt idx="53">
                  <c:v>235069.84</c:v>
                </c:pt>
                <c:pt idx="54">
                  <c:v>244891.56</c:v>
                </c:pt>
                <c:pt idx="55">
                  <c:v>218759.45</c:v>
                </c:pt>
                <c:pt idx="56">
                  <c:v>203978.07</c:v>
                </c:pt>
                <c:pt idx="57">
                  <c:v>180560.54</c:v>
                </c:pt>
                <c:pt idx="58">
                  <c:v>183148.35</c:v>
                </c:pt>
                <c:pt idx="59">
                  <c:v>201474.66</c:v>
                </c:pt>
                <c:pt idx="60" formatCode="&quot;$&quot;#,##0.00_);\(&quot;$&quot;#,##0.00\)">
                  <c:v>179574.24</c:v>
                </c:pt>
                <c:pt idx="61" formatCode="&quot;$&quot;#,##0.00_);\(&quot;$&quot;#,##0.00\)">
                  <c:v>170491.72</c:v>
                </c:pt>
                <c:pt idx="62" formatCode="&quot;$&quot;#,##0.00_);\(&quot;$&quot;#,##0.00\)">
                  <c:v>196782.28</c:v>
                </c:pt>
                <c:pt idx="63" formatCode="&quot;$&quot;#,##0.00_);\(&quot;$&quot;#,##0.00\)">
                  <c:v>243203.12</c:v>
                </c:pt>
                <c:pt idx="64" formatCode="&quot;$&quot;#,##0.00_);\(&quot;$&quot;#,##0.00\)">
                  <c:v>222473.16</c:v>
                </c:pt>
                <c:pt idx="65" formatCode="&quot;$&quot;#,##0.00_);\(&quot;$&quot;#,##0.00\)">
                  <c:v>227113.39</c:v>
                </c:pt>
                <c:pt idx="66" formatCode="&quot;$&quot;#,##0.00_);\(&quot;$&quot;#,##0.00\)">
                  <c:v>218613.26</c:v>
                </c:pt>
                <c:pt idx="67" formatCode="&quot;$&quot;#,##0.00_);\(&quot;$&quot;#,##0.00\)">
                  <c:v>229187.09</c:v>
                </c:pt>
                <c:pt idx="68" formatCode="&quot;$&quot;#,##0.00_);\(&quot;$&quot;#,##0.00\)">
                  <c:v>237447.03</c:v>
                </c:pt>
                <c:pt idx="69" formatCode="&quot;$&quot;#,##0.00_);[Red]\(&quot;$&quot;#,##0.00\)">
                  <c:v>200488.34</c:v>
                </c:pt>
                <c:pt idx="70" formatCode="&quot;$&quot;#,##0.00_);[Red]\(&quot;$&quot;#,##0.00\)">
                  <c:v>224270.89</c:v>
                </c:pt>
                <c:pt idx="71" formatCode="&quot;$&quot;#,##0.00_);[Red]\(&quot;$&quot;#,##0.00\)">
                  <c:v>186883.07</c:v>
                </c:pt>
                <c:pt idx="72">
                  <c:v>171819.86</c:v>
                </c:pt>
                <c:pt idx="73">
                  <c:v>181126.58</c:v>
                </c:pt>
                <c:pt idx="74">
                  <c:v>207296.63</c:v>
                </c:pt>
                <c:pt idx="75">
                  <c:v>245934.61</c:v>
                </c:pt>
                <c:pt idx="76">
                  <c:v>218208.5</c:v>
                </c:pt>
                <c:pt idx="77">
                  <c:v>236435.5</c:v>
                </c:pt>
                <c:pt idx="78">
                  <c:v>259861.89</c:v>
                </c:pt>
                <c:pt idx="79">
                  <c:v>236188.87</c:v>
                </c:pt>
                <c:pt idx="80">
                  <c:v>217497.57</c:v>
                </c:pt>
                <c:pt idx="81">
                  <c:v>204424.98</c:v>
                </c:pt>
                <c:pt idx="82">
                  <c:v>207119.56</c:v>
                </c:pt>
                <c:pt idx="83">
                  <c:v>187246.5</c:v>
                </c:pt>
                <c:pt idx="84">
                  <c:v>185812.1</c:v>
                </c:pt>
                <c:pt idx="85">
                  <c:v>160000.85999999999</c:v>
                </c:pt>
                <c:pt idx="86">
                  <c:v>255677.12</c:v>
                </c:pt>
              </c:numCache>
            </c:numRef>
          </c:val>
          <c:smooth val="0"/>
          <c:extLst>
            <c:ext xmlns:c16="http://schemas.microsoft.com/office/drawing/2014/chart" uri="{C3380CC4-5D6E-409C-BE32-E72D297353CC}">
              <c16:uniqueId val="{00000001-58AA-453E-B7C1-74152599D52E}"/>
            </c:ext>
          </c:extLst>
        </c:ser>
        <c:dLbls>
          <c:showLegendKey val="0"/>
          <c:showVal val="0"/>
          <c:showCatName val="0"/>
          <c:showSerName val="0"/>
          <c:showPercent val="0"/>
          <c:showBubbleSize val="0"/>
        </c:dLbls>
        <c:smooth val="0"/>
        <c:axId val="1084364944"/>
        <c:axId val="1084366032"/>
      </c:lineChart>
      <c:dateAx>
        <c:axId val="1084364944"/>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84366032"/>
        <c:crosses val="autoZero"/>
        <c:auto val="1"/>
        <c:lblOffset val="100"/>
        <c:baseTimeUnit val="months"/>
      </c:dateAx>
      <c:valAx>
        <c:axId val="1084366032"/>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8436494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5193520539684339E-2"/>
          <c:y val="8.5008477899732732E-2"/>
          <c:w val="0.90552455751079319"/>
          <c:h val="0.82922351598587429"/>
        </c:manualLayout>
      </c:layout>
      <c:lineChart>
        <c:grouping val="standard"/>
        <c:varyColors val="0"/>
        <c:ser>
          <c:idx val="0"/>
          <c:order val="0"/>
          <c:tx>
            <c:strRef>
              <c:f>Sheet4!$C$1</c:f>
              <c:strCache>
                <c:ptCount val="1"/>
                <c:pt idx="0">
                  <c:v>.75% Shreveport Occupancy Tax</c:v>
                </c:pt>
              </c:strCache>
            </c:strRef>
          </c:tx>
          <c:spPr>
            <a:ln w="28575" cap="rnd">
              <a:solidFill>
                <a:schemeClr val="accent1"/>
              </a:solidFill>
              <a:round/>
            </a:ln>
            <a:effectLst/>
          </c:spPr>
          <c:marker>
            <c:symbol val="none"/>
          </c:marker>
          <c:trendline>
            <c:spPr>
              <a:ln w="19050" cap="rnd">
                <a:solidFill>
                  <a:schemeClr val="accent1"/>
                </a:solidFill>
                <a:prstDash val="sysDot"/>
              </a:ln>
              <a:effectLst/>
            </c:spPr>
            <c:trendlineType val="linear"/>
            <c:dispRSqr val="0"/>
            <c:dispEq val="0"/>
          </c:trendline>
          <c:cat>
            <c:numRef>
              <c:f>Sheet4!$A$2:$A$88</c:f>
              <c:numCache>
                <c:formatCode>m/d/yyyy</c:formatCode>
                <c:ptCount val="87"/>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pt idx="63">
                  <c:v>45383</c:v>
                </c:pt>
                <c:pt idx="64">
                  <c:v>45413</c:v>
                </c:pt>
                <c:pt idx="65">
                  <c:v>45444</c:v>
                </c:pt>
                <c:pt idx="66">
                  <c:v>45474</c:v>
                </c:pt>
                <c:pt idx="67">
                  <c:v>45505</c:v>
                </c:pt>
                <c:pt idx="68">
                  <c:v>45536</c:v>
                </c:pt>
                <c:pt idx="69">
                  <c:v>45566</c:v>
                </c:pt>
                <c:pt idx="70">
                  <c:v>45597</c:v>
                </c:pt>
                <c:pt idx="71">
                  <c:v>45627</c:v>
                </c:pt>
                <c:pt idx="72">
                  <c:v>45658</c:v>
                </c:pt>
                <c:pt idx="73">
                  <c:v>45689</c:v>
                </c:pt>
                <c:pt idx="74">
                  <c:v>45717</c:v>
                </c:pt>
                <c:pt idx="75">
                  <c:v>45748</c:v>
                </c:pt>
                <c:pt idx="76">
                  <c:v>45778</c:v>
                </c:pt>
                <c:pt idx="77">
                  <c:v>45809</c:v>
                </c:pt>
                <c:pt idx="78">
                  <c:v>45839</c:v>
                </c:pt>
                <c:pt idx="79">
                  <c:v>45870</c:v>
                </c:pt>
                <c:pt idx="80">
                  <c:v>45901</c:v>
                </c:pt>
                <c:pt idx="81">
                  <c:v>45931</c:v>
                </c:pt>
                <c:pt idx="82">
                  <c:v>45962</c:v>
                </c:pt>
                <c:pt idx="83">
                  <c:v>45992</c:v>
                </c:pt>
                <c:pt idx="84">
                  <c:v>46023</c:v>
                </c:pt>
                <c:pt idx="85">
                  <c:v>46054</c:v>
                </c:pt>
                <c:pt idx="86">
                  <c:v>46082</c:v>
                </c:pt>
              </c:numCache>
            </c:numRef>
          </c:cat>
          <c:val>
            <c:numRef>
              <c:f>Sheet4!$C$2:$C$88</c:f>
              <c:numCache>
                <c:formatCode>"$"#,##0.00</c:formatCode>
                <c:ptCount val="87"/>
                <c:pt idx="0">
                  <c:v>35215.589999999997</c:v>
                </c:pt>
                <c:pt idx="1">
                  <c:v>33034.79</c:v>
                </c:pt>
                <c:pt idx="2">
                  <c:v>44837.04</c:v>
                </c:pt>
                <c:pt idx="3">
                  <c:v>53722.42</c:v>
                </c:pt>
                <c:pt idx="4">
                  <c:v>39873.89</c:v>
                </c:pt>
                <c:pt idx="5">
                  <c:v>47963.25</c:v>
                </c:pt>
                <c:pt idx="6">
                  <c:v>44339.49</c:v>
                </c:pt>
                <c:pt idx="7">
                  <c:v>43767.199999999997</c:v>
                </c:pt>
                <c:pt idx="8">
                  <c:v>38648.06</c:v>
                </c:pt>
                <c:pt idx="9">
                  <c:v>35073.54</c:v>
                </c:pt>
                <c:pt idx="10">
                  <c:v>44859.46</c:v>
                </c:pt>
                <c:pt idx="11">
                  <c:v>36111.56</c:v>
                </c:pt>
                <c:pt idx="12">
                  <c:v>32809.46</c:v>
                </c:pt>
                <c:pt idx="13">
                  <c:v>33380.25</c:v>
                </c:pt>
                <c:pt idx="14">
                  <c:v>51504.43</c:v>
                </c:pt>
                <c:pt idx="15">
                  <c:v>28157.85</c:v>
                </c:pt>
                <c:pt idx="16">
                  <c:v>18339.71</c:v>
                </c:pt>
                <c:pt idx="17">
                  <c:v>21811.8</c:v>
                </c:pt>
                <c:pt idx="18">
                  <c:v>30153.97</c:v>
                </c:pt>
                <c:pt idx="19">
                  <c:v>38095.26</c:v>
                </c:pt>
                <c:pt idx="20">
                  <c:v>39985.07</c:v>
                </c:pt>
                <c:pt idx="21">
                  <c:v>45543.94</c:v>
                </c:pt>
                <c:pt idx="22">
                  <c:v>38882.07</c:v>
                </c:pt>
                <c:pt idx="23">
                  <c:v>29129.77</c:v>
                </c:pt>
                <c:pt idx="24">
                  <c:v>26155.45</c:v>
                </c:pt>
                <c:pt idx="25">
                  <c:v>30341.11</c:v>
                </c:pt>
                <c:pt idx="26">
                  <c:v>31481.17</c:v>
                </c:pt>
                <c:pt idx="27">
                  <c:v>50444.01</c:v>
                </c:pt>
                <c:pt idx="28">
                  <c:v>49416.02</c:v>
                </c:pt>
                <c:pt idx="29">
                  <c:v>54109.91</c:v>
                </c:pt>
                <c:pt idx="30">
                  <c:v>59667.14</c:v>
                </c:pt>
                <c:pt idx="31">
                  <c:v>57647.29</c:v>
                </c:pt>
                <c:pt idx="32">
                  <c:v>51271.26</c:v>
                </c:pt>
                <c:pt idx="33">
                  <c:v>58514.96</c:v>
                </c:pt>
                <c:pt idx="34">
                  <c:v>56753.120000000003</c:v>
                </c:pt>
                <c:pt idx="35">
                  <c:v>50327.97</c:v>
                </c:pt>
                <c:pt idx="36">
                  <c:v>49066.96</c:v>
                </c:pt>
                <c:pt idx="37">
                  <c:v>41326.01</c:v>
                </c:pt>
                <c:pt idx="38">
                  <c:v>54145.27</c:v>
                </c:pt>
                <c:pt idx="39">
                  <c:v>57898.239999999998</c:v>
                </c:pt>
                <c:pt idx="40">
                  <c:v>60549.05</c:v>
                </c:pt>
                <c:pt idx="41">
                  <c:v>58934.98</c:v>
                </c:pt>
                <c:pt idx="42">
                  <c:v>57262.12</c:v>
                </c:pt>
                <c:pt idx="43">
                  <c:v>55970.71</c:v>
                </c:pt>
                <c:pt idx="44">
                  <c:v>47167.08</c:v>
                </c:pt>
                <c:pt idx="45">
                  <c:v>52568.91</c:v>
                </c:pt>
                <c:pt idx="46">
                  <c:v>52053.36</c:v>
                </c:pt>
                <c:pt idx="47">
                  <c:v>53619.74</c:v>
                </c:pt>
                <c:pt idx="48">
                  <c:v>48501.16</c:v>
                </c:pt>
                <c:pt idx="49">
                  <c:v>43399.28</c:v>
                </c:pt>
                <c:pt idx="50">
                  <c:v>50375.44</c:v>
                </c:pt>
                <c:pt idx="51">
                  <c:v>68126.149999999994</c:v>
                </c:pt>
                <c:pt idx="52">
                  <c:v>56631.98</c:v>
                </c:pt>
                <c:pt idx="53">
                  <c:v>58767.39</c:v>
                </c:pt>
                <c:pt idx="54">
                  <c:v>61222.83</c:v>
                </c:pt>
                <c:pt idx="55">
                  <c:v>54689.81</c:v>
                </c:pt>
                <c:pt idx="56">
                  <c:v>50994.51</c:v>
                </c:pt>
                <c:pt idx="57">
                  <c:v>45140.13</c:v>
                </c:pt>
                <c:pt idx="58">
                  <c:v>45786.96</c:v>
                </c:pt>
                <c:pt idx="59">
                  <c:v>50368.53</c:v>
                </c:pt>
                <c:pt idx="60" formatCode="&quot;$&quot;#,##0.00_);\(&quot;$&quot;#,##0.00\)">
                  <c:v>44893.54</c:v>
                </c:pt>
                <c:pt idx="61" formatCode="&quot;$&quot;#,##0.00_);\(&quot;$&quot;#,##0.00\)">
                  <c:v>42622.8</c:v>
                </c:pt>
                <c:pt idx="62" formatCode="&quot;$&quot;#,##0.00_);\(&quot;$&quot;#,##0.00\)">
                  <c:v>49195.51</c:v>
                </c:pt>
                <c:pt idx="63" formatCode="&quot;$&quot;#,##0.00_);\(&quot;$&quot;#,##0.00\)">
                  <c:v>60800.75</c:v>
                </c:pt>
                <c:pt idx="64" formatCode="&quot;$&quot;#,##0.00_);\(&quot;$&quot;#,##0.00\)">
                  <c:v>55618.23</c:v>
                </c:pt>
                <c:pt idx="65" formatCode="&quot;$&quot;#,##0.00_);\(&quot;$&quot;#,##0.00\)">
                  <c:v>56787.49</c:v>
                </c:pt>
                <c:pt idx="66" formatCode="&quot;$&quot;#,##0.00_);\(&quot;$&quot;#,##0.00\)">
                  <c:v>54653.279999999999</c:v>
                </c:pt>
                <c:pt idx="67" formatCode="&quot;$&quot;#,##0.00_);\(&quot;$&quot;#,##0.00\)">
                  <c:v>57296.73</c:v>
                </c:pt>
                <c:pt idx="68" formatCode="&quot;$&quot;#,##0.00_);\(&quot;$&quot;#,##0.00\)">
                  <c:v>59361.68</c:v>
                </c:pt>
                <c:pt idx="69" formatCode="&quot;$&quot;#,##0.00_);[Red]\(&quot;$&quot;#,##0.00\)">
                  <c:v>50122.03</c:v>
                </c:pt>
                <c:pt idx="70" formatCode="&quot;$&quot;#,##0.00_);[Red]\(&quot;$&quot;#,##0.00\)">
                  <c:v>56067.74</c:v>
                </c:pt>
                <c:pt idx="71" formatCode="&quot;$&quot;#,##0.00_);[Red]\(&quot;$&quot;#,##0.00\)">
                  <c:v>46720.73</c:v>
                </c:pt>
                <c:pt idx="72">
                  <c:v>42954.94</c:v>
                </c:pt>
                <c:pt idx="73">
                  <c:v>45297.09</c:v>
                </c:pt>
                <c:pt idx="74">
                  <c:v>51824.03</c:v>
                </c:pt>
                <c:pt idx="75">
                  <c:v>61483.64</c:v>
                </c:pt>
                <c:pt idx="76">
                  <c:v>54552.11</c:v>
                </c:pt>
                <c:pt idx="77">
                  <c:v>59108.85</c:v>
                </c:pt>
                <c:pt idx="78">
                  <c:v>64971.53</c:v>
                </c:pt>
                <c:pt idx="79">
                  <c:v>59047.199999999997</c:v>
                </c:pt>
                <c:pt idx="80">
                  <c:v>54396.06</c:v>
                </c:pt>
                <c:pt idx="81">
                  <c:v>51106.19</c:v>
                </c:pt>
                <c:pt idx="82">
                  <c:v>51779.78</c:v>
                </c:pt>
                <c:pt idx="83">
                  <c:v>46811.53</c:v>
                </c:pt>
                <c:pt idx="84">
                  <c:v>46452.95</c:v>
                </c:pt>
                <c:pt idx="85">
                  <c:v>40000.129999999997</c:v>
                </c:pt>
                <c:pt idx="86">
                  <c:v>63919.19</c:v>
                </c:pt>
              </c:numCache>
            </c:numRef>
          </c:val>
          <c:smooth val="0"/>
          <c:extLst>
            <c:ext xmlns:c16="http://schemas.microsoft.com/office/drawing/2014/chart" uri="{C3380CC4-5D6E-409C-BE32-E72D297353CC}">
              <c16:uniqueId val="{00000001-58AA-453E-B7C1-74152599D52E}"/>
            </c:ext>
          </c:extLst>
        </c:ser>
        <c:dLbls>
          <c:showLegendKey val="0"/>
          <c:showVal val="0"/>
          <c:showCatName val="0"/>
          <c:showSerName val="0"/>
          <c:showPercent val="0"/>
          <c:showBubbleSize val="0"/>
        </c:dLbls>
        <c:smooth val="0"/>
        <c:axId val="1084364944"/>
        <c:axId val="1084366032"/>
      </c:lineChart>
      <c:dateAx>
        <c:axId val="1084364944"/>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84366032"/>
        <c:crosses val="autoZero"/>
        <c:auto val="1"/>
        <c:lblOffset val="100"/>
        <c:baseTimeUnit val="months"/>
      </c:dateAx>
      <c:valAx>
        <c:axId val="1084366032"/>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8436494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5193520539684339E-2"/>
          <c:y val="8.5008477899732732E-2"/>
          <c:w val="0.90552455751079319"/>
          <c:h val="0.82922351598587429"/>
        </c:manualLayout>
      </c:layout>
      <c:lineChart>
        <c:grouping val="standard"/>
        <c:varyColors val="0"/>
        <c:ser>
          <c:idx val="0"/>
          <c:order val="0"/>
          <c:tx>
            <c:strRef>
              <c:f>Sheet4!$B$1</c:f>
              <c:strCache>
                <c:ptCount val="1"/>
                <c:pt idx="0">
                  <c:v>.50% Regional Air Service Alliance Occupancy Tax</c:v>
                </c:pt>
              </c:strCache>
            </c:strRef>
          </c:tx>
          <c:spPr>
            <a:ln w="28575" cap="rnd">
              <a:solidFill>
                <a:schemeClr val="accent1"/>
              </a:solidFill>
              <a:round/>
            </a:ln>
            <a:effectLst/>
          </c:spPr>
          <c:marker>
            <c:symbol val="none"/>
          </c:marker>
          <c:trendline>
            <c:spPr>
              <a:ln w="19050" cap="rnd">
                <a:solidFill>
                  <a:schemeClr val="accent1"/>
                </a:solidFill>
                <a:prstDash val="sysDot"/>
              </a:ln>
              <a:effectLst/>
            </c:spPr>
            <c:trendlineType val="linear"/>
            <c:dispRSqr val="0"/>
            <c:dispEq val="0"/>
          </c:trendline>
          <c:cat>
            <c:numRef>
              <c:f>Sheet4!$A$2:$A$88</c:f>
              <c:numCache>
                <c:formatCode>m/d/yyyy</c:formatCode>
                <c:ptCount val="87"/>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pt idx="63">
                  <c:v>45383</c:v>
                </c:pt>
                <c:pt idx="64">
                  <c:v>45413</c:v>
                </c:pt>
                <c:pt idx="65">
                  <c:v>45444</c:v>
                </c:pt>
                <c:pt idx="66">
                  <c:v>45474</c:v>
                </c:pt>
                <c:pt idx="67">
                  <c:v>45505</c:v>
                </c:pt>
                <c:pt idx="68">
                  <c:v>45536</c:v>
                </c:pt>
                <c:pt idx="69">
                  <c:v>45566</c:v>
                </c:pt>
                <c:pt idx="70">
                  <c:v>45597</c:v>
                </c:pt>
                <c:pt idx="71">
                  <c:v>45627</c:v>
                </c:pt>
                <c:pt idx="72">
                  <c:v>45658</c:v>
                </c:pt>
                <c:pt idx="73">
                  <c:v>45689</c:v>
                </c:pt>
                <c:pt idx="74">
                  <c:v>45717</c:v>
                </c:pt>
                <c:pt idx="75">
                  <c:v>45748</c:v>
                </c:pt>
                <c:pt idx="76">
                  <c:v>45778</c:v>
                </c:pt>
                <c:pt idx="77">
                  <c:v>45809</c:v>
                </c:pt>
                <c:pt idx="78">
                  <c:v>45839</c:v>
                </c:pt>
                <c:pt idx="79">
                  <c:v>45870</c:v>
                </c:pt>
                <c:pt idx="80">
                  <c:v>45901</c:v>
                </c:pt>
                <c:pt idx="81">
                  <c:v>45931</c:v>
                </c:pt>
                <c:pt idx="82">
                  <c:v>45962</c:v>
                </c:pt>
                <c:pt idx="83">
                  <c:v>45992</c:v>
                </c:pt>
                <c:pt idx="84">
                  <c:v>46023</c:v>
                </c:pt>
                <c:pt idx="85">
                  <c:v>46054</c:v>
                </c:pt>
                <c:pt idx="86">
                  <c:v>46082</c:v>
                </c:pt>
              </c:numCache>
            </c:numRef>
          </c:cat>
          <c:val>
            <c:numRef>
              <c:f>Sheet4!$B$2:$B$88</c:f>
              <c:numCache>
                <c:formatCode>"$"#,##0.00</c:formatCode>
                <c:ptCount val="87"/>
                <c:pt idx="0">
                  <c:v>23476.97</c:v>
                </c:pt>
                <c:pt idx="1">
                  <c:v>22023.14</c:v>
                </c:pt>
                <c:pt idx="2">
                  <c:v>29891.24</c:v>
                </c:pt>
                <c:pt idx="3">
                  <c:v>35814.879999999997</c:v>
                </c:pt>
                <c:pt idx="4">
                  <c:v>26582.52</c:v>
                </c:pt>
                <c:pt idx="5">
                  <c:v>31975.41</c:v>
                </c:pt>
                <c:pt idx="6">
                  <c:v>29559.58</c:v>
                </c:pt>
                <c:pt idx="7">
                  <c:v>29178.05</c:v>
                </c:pt>
                <c:pt idx="8">
                  <c:v>25765.26</c:v>
                </c:pt>
                <c:pt idx="9">
                  <c:v>23382.3</c:v>
                </c:pt>
                <c:pt idx="10">
                  <c:v>29906.26</c:v>
                </c:pt>
                <c:pt idx="11">
                  <c:v>24074.33</c:v>
                </c:pt>
                <c:pt idx="12">
                  <c:v>21872.89</c:v>
                </c:pt>
                <c:pt idx="13">
                  <c:v>22253.45</c:v>
                </c:pt>
                <c:pt idx="14">
                  <c:v>34336.28</c:v>
                </c:pt>
                <c:pt idx="15">
                  <c:v>18771.86</c:v>
                </c:pt>
                <c:pt idx="16">
                  <c:v>12226.37</c:v>
                </c:pt>
                <c:pt idx="17">
                  <c:v>14541.12</c:v>
                </c:pt>
                <c:pt idx="18">
                  <c:v>20102.55</c:v>
                </c:pt>
                <c:pt idx="19">
                  <c:v>25396.77</c:v>
                </c:pt>
                <c:pt idx="20">
                  <c:v>26662.46</c:v>
                </c:pt>
                <c:pt idx="21">
                  <c:v>30362.62</c:v>
                </c:pt>
                <c:pt idx="22">
                  <c:v>25921.3</c:v>
                </c:pt>
                <c:pt idx="23">
                  <c:v>19419.8</c:v>
                </c:pt>
                <c:pt idx="24">
                  <c:v>17436.97</c:v>
                </c:pt>
                <c:pt idx="25">
                  <c:v>20227.39</c:v>
                </c:pt>
                <c:pt idx="26">
                  <c:v>20987.360000000001</c:v>
                </c:pt>
                <c:pt idx="27">
                  <c:v>33629.339999999997</c:v>
                </c:pt>
                <c:pt idx="28">
                  <c:v>32943.97</c:v>
                </c:pt>
                <c:pt idx="29">
                  <c:v>36073.17</c:v>
                </c:pt>
                <c:pt idx="30">
                  <c:v>39788.53</c:v>
                </c:pt>
                <c:pt idx="31">
                  <c:v>38431.51</c:v>
                </c:pt>
                <c:pt idx="32">
                  <c:v>34186.050000000003</c:v>
                </c:pt>
                <c:pt idx="33">
                  <c:v>39009.85</c:v>
                </c:pt>
                <c:pt idx="34">
                  <c:v>37835.370000000003</c:v>
                </c:pt>
                <c:pt idx="35">
                  <c:v>33559.949999999997</c:v>
                </c:pt>
                <c:pt idx="36">
                  <c:v>32716.59</c:v>
                </c:pt>
                <c:pt idx="37">
                  <c:v>27550.92</c:v>
                </c:pt>
                <c:pt idx="38">
                  <c:v>36096.769999999997</c:v>
                </c:pt>
                <c:pt idx="39">
                  <c:v>38598.769999999997</c:v>
                </c:pt>
                <c:pt idx="40">
                  <c:v>40365.97</c:v>
                </c:pt>
                <c:pt idx="41">
                  <c:v>39289.949999999997</c:v>
                </c:pt>
                <c:pt idx="42">
                  <c:v>38174.699999999997</c:v>
                </c:pt>
                <c:pt idx="43">
                  <c:v>37313.730000000003</c:v>
                </c:pt>
                <c:pt idx="44">
                  <c:v>31444.68</c:v>
                </c:pt>
                <c:pt idx="45">
                  <c:v>35045.839999999997</c:v>
                </c:pt>
                <c:pt idx="46">
                  <c:v>32067.95</c:v>
                </c:pt>
                <c:pt idx="47">
                  <c:v>35746.449999999997</c:v>
                </c:pt>
                <c:pt idx="48">
                  <c:v>32334.05</c:v>
                </c:pt>
                <c:pt idx="49">
                  <c:v>28932.77</c:v>
                </c:pt>
                <c:pt idx="50">
                  <c:v>33583.56</c:v>
                </c:pt>
                <c:pt idx="51">
                  <c:v>45417.37</c:v>
                </c:pt>
                <c:pt idx="52">
                  <c:v>37754.57</c:v>
                </c:pt>
                <c:pt idx="53">
                  <c:v>39178.17</c:v>
                </c:pt>
                <c:pt idx="54">
                  <c:v>40815.19</c:v>
                </c:pt>
                <c:pt idx="55">
                  <c:v>36459.81</c:v>
                </c:pt>
                <c:pt idx="56">
                  <c:v>33996.25</c:v>
                </c:pt>
                <c:pt idx="57">
                  <c:v>30093.37</c:v>
                </c:pt>
                <c:pt idx="58">
                  <c:v>30524.61</c:v>
                </c:pt>
                <c:pt idx="59">
                  <c:v>33578.980000000003</c:v>
                </c:pt>
                <c:pt idx="60" formatCode="&quot;$&quot;#,##0.00_);\(&quot;$&quot;#,##0.00\)">
                  <c:v>29928.959999999999</c:v>
                </c:pt>
                <c:pt idx="61" formatCode="&quot;$&quot;#,##0.00_);\(&quot;$&quot;#,##0.00\)">
                  <c:v>28415.15</c:v>
                </c:pt>
                <c:pt idx="62" formatCode="&quot;$&quot;#,##0.00_);\(&quot;$&quot;#,##0.00\)">
                  <c:v>32796.9</c:v>
                </c:pt>
                <c:pt idx="63" formatCode="&quot;$&quot;#,##0.00_);\(&quot;$&quot;#,##0.00\)">
                  <c:v>40533.769999999997</c:v>
                </c:pt>
                <c:pt idx="64" formatCode="&quot;$&quot;#,##0.00_);\(&quot;$&quot;#,##0.00\)">
                  <c:v>37078.82</c:v>
                </c:pt>
                <c:pt idx="65" formatCode="&quot;$&quot;#,##0.00_);\(&quot;$&quot;#,##0.00\)">
                  <c:v>37868.379999999997</c:v>
                </c:pt>
                <c:pt idx="66" formatCode="&quot;$&quot;#,##0.00_);\(&quot;$&quot;#,##0.00\)">
                  <c:v>36435.449999999997</c:v>
                </c:pt>
                <c:pt idx="67" formatCode="&quot;$&quot;#,##0.00_);\(&quot;$&quot;#,##0.00\)">
                  <c:v>38197.760000000002</c:v>
                </c:pt>
                <c:pt idx="68" formatCode="&quot;$&quot;#,##0.00_);\(&quot;$&quot;#,##0.00\)">
                  <c:v>39574.39</c:v>
                </c:pt>
                <c:pt idx="69" formatCode="&quot;$&quot;#,##0.00_);[Red]\(&quot;$&quot;#,##0.00\)">
                  <c:v>33414.660000000003</c:v>
                </c:pt>
                <c:pt idx="70" formatCode="&quot;$&quot;#,##0.00_);[Red]\(&quot;$&quot;#,##0.00\)">
                  <c:v>37378.39</c:v>
                </c:pt>
                <c:pt idx="71" formatCode="&quot;$&quot;#,##0.00_);[Red]\(&quot;$&quot;#,##0.00\)">
                  <c:v>31147.09</c:v>
                </c:pt>
                <c:pt idx="72">
                  <c:v>28636.59</c:v>
                </c:pt>
                <c:pt idx="73">
                  <c:v>30205.05</c:v>
                </c:pt>
                <c:pt idx="74">
                  <c:v>34549.279999999999</c:v>
                </c:pt>
                <c:pt idx="75">
                  <c:v>40989.01</c:v>
                </c:pt>
                <c:pt idx="76">
                  <c:v>36367.94</c:v>
                </c:pt>
                <c:pt idx="77">
                  <c:v>39405.82</c:v>
                </c:pt>
                <c:pt idx="78">
                  <c:v>43343.65</c:v>
                </c:pt>
                <c:pt idx="79">
                  <c:v>39364.769999999997</c:v>
                </c:pt>
                <c:pt idx="80">
                  <c:v>36282.68</c:v>
                </c:pt>
                <c:pt idx="81">
                  <c:v>34070.699999999997</c:v>
                </c:pt>
                <c:pt idx="82">
                  <c:v>34519.82</c:v>
                </c:pt>
                <c:pt idx="83">
                  <c:v>31207.62</c:v>
                </c:pt>
                <c:pt idx="84">
                  <c:v>30968.62</c:v>
                </c:pt>
                <c:pt idx="85">
                  <c:v>26666.720000000001</c:v>
                </c:pt>
                <c:pt idx="86">
                  <c:v>42612.75</c:v>
                </c:pt>
              </c:numCache>
            </c:numRef>
          </c:val>
          <c:smooth val="0"/>
          <c:extLst>
            <c:ext xmlns:c16="http://schemas.microsoft.com/office/drawing/2014/chart" uri="{C3380CC4-5D6E-409C-BE32-E72D297353CC}">
              <c16:uniqueId val="{00000001-58AA-453E-B7C1-74152599D52E}"/>
            </c:ext>
          </c:extLst>
        </c:ser>
        <c:dLbls>
          <c:showLegendKey val="0"/>
          <c:showVal val="0"/>
          <c:showCatName val="0"/>
          <c:showSerName val="0"/>
          <c:showPercent val="0"/>
          <c:showBubbleSize val="0"/>
        </c:dLbls>
        <c:smooth val="0"/>
        <c:axId val="1084364944"/>
        <c:axId val="1084366032"/>
      </c:lineChart>
      <c:dateAx>
        <c:axId val="1084364944"/>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84366032"/>
        <c:crosses val="autoZero"/>
        <c:auto val="1"/>
        <c:lblOffset val="100"/>
        <c:baseTimeUnit val="months"/>
      </c:dateAx>
      <c:valAx>
        <c:axId val="1084366032"/>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8436494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 Housing'!$G$1</c:f>
              <c:strCache>
                <c:ptCount val="1"/>
                <c:pt idx="0">
                  <c:v>Active Listing</c:v>
                </c:pt>
              </c:strCache>
            </c:strRef>
          </c:tx>
          <c:spPr>
            <a:solidFill>
              <a:schemeClr val="accent1"/>
            </a:solidFill>
            <a:ln>
              <a:noFill/>
            </a:ln>
            <a:effectLst/>
          </c:spPr>
          <c:invertIfNegative val="0"/>
          <c:cat>
            <c:numRef>
              <c:f>'Tab Housing'!$B$200:$B$298</c:f>
              <c:numCache>
                <c:formatCode>m/d/yy;@</c:formatCode>
                <c:ptCount val="99"/>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formatCode="m/d/yyyy">
                  <c:v>45017</c:v>
                </c:pt>
                <c:pt idx="64" formatCode="m/d/yyyy">
                  <c:v>45047</c:v>
                </c:pt>
                <c:pt idx="65" formatCode="m/d/yyyy">
                  <c:v>45078</c:v>
                </c:pt>
                <c:pt idx="66" formatCode="m/d/yyyy">
                  <c:v>45108</c:v>
                </c:pt>
                <c:pt idx="67" formatCode="m/d/yyyy">
                  <c:v>45139</c:v>
                </c:pt>
                <c:pt idx="68" formatCode="m/d/yyyy">
                  <c:v>45170</c:v>
                </c:pt>
                <c:pt idx="69" formatCode="m/d/yyyy">
                  <c:v>45200</c:v>
                </c:pt>
                <c:pt idx="70" formatCode="m/d/yyyy">
                  <c:v>45231</c:v>
                </c:pt>
                <c:pt idx="71" formatCode="m/d/yyyy">
                  <c:v>45261</c:v>
                </c:pt>
                <c:pt idx="72" formatCode="m/d/yyyy">
                  <c:v>45292</c:v>
                </c:pt>
                <c:pt idx="73" formatCode="m/d/yyyy">
                  <c:v>45323</c:v>
                </c:pt>
                <c:pt idx="74" formatCode="m/d/yyyy">
                  <c:v>45352</c:v>
                </c:pt>
                <c:pt idx="75" formatCode="m/d/yyyy">
                  <c:v>45383</c:v>
                </c:pt>
                <c:pt idx="76" formatCode="m/d/yyyy">
                  <c:v>45413</c:v>
                </c:pt>
                <c:pt idx="77" formatCode="m/d/yyyy">
                  <c:v>45444</c:v>
                </c:pt>
                <c:pt idx="78" formatCode="m/d/yyyy">
                  <c:v>45474</c:v>
                </c:pt>
                <c:pt idx="79" formatCode="m/d/yyyy">
                  <c:v>45505</c:v>
                </c:pt>
                <c:pt idx="80" formatCode="m/d/yyyy">
                  <c:v>45536</c:v>
                </c:pt>
                <c:pt idx="81" formatCode="m/d/yyyy">
                  <c:v>45566</c:v>
                </c:pt>
                <c:pt idx="82" formatCode="m/d/yyyy">
                  <c:v>45597</c:v>
                </c:pt>
                <c:pt idx="83" formatCode="m/d/yyyy">
                  <c:v>45627</c:v>
                </c:pt>
                <c:pt idx="84" formatCode="m/d/yyyy">
                  <c:v>45658</c:v>
                </c:pt>
                <c:pt idx="85" formatCode="m/d/yyyy">
                  <c:v>45689</c:v>
                </c:pt>
                <c:pt idx="86" formatCode="m/d/yyyy">
                  <c:v>45717</c:v>
                </c:pt>
                <c:pt idx="87" formatCode="m/d/yyyy">
                  <c:v>45748</c:v>
                </c:pt>
                <c:pt idx="88" formatCode="m/d/yyyy">
                  <c:v>45778</c:v>
                </c:pt>
                <c:pt idx="89" formatCode="m/d/yyyy">
                  <c:v>45809</c:v>
                </c:pt>
                <c:pt idx="90" formatCode="m/d/yyyy">
                  <c:v>45839</c:v>
                </c:pt>
                <c:pt idx="91" formatCode="m/d/yyyy">
                  <c:v>45870</c:v>
                </c:pt>
                <c:pt idx="92" formatCode="m/d/yyyy">
                  <c:v>45901</c:v>
                </c:pt>
                <c:pt idx="93" formatCode="m/d/yyyy">
                  <c:v>45931</c:v>
                </c:pt>
                <c:pt idx="94" formatCode="m/d/yyyy">
                  <c:v>45962</c:v>
                </c:pt>
                <c:pt idx="95" formatCode="m/d/yyyy">
                  <c:v>45992</c:v>
                </c:pt>
                <c:pt idx="96" formatCode="m/d/yyyy">
                  <c:v>46023</c:v>
                </c:pt>
                <c:pt idx="97" formatCode="m/d/yyyy">
                  <c:v>46054</c:v>
                </c:pt>
                <c:pt idx="98" formatCode="m/d/yyyy">
                  <c:v>46082</c:v>
                </c:pt>
              </c:numCache>
            </c:numRef>
          </c:cat>
          <c:val>
            <c:numRef>
              <c:f>'Tab Housing'!$G$200:$G$298</c:f>
              <c:numCache>
                <c:formatCode>#,##0</c:formatCode>
                <c:ptCount val="99"/>
                <c:pt idx="0">
                  <c:v>2000</c:v>
                </c:pt>
                <c:pt idx="1">
                  <c:v>1992</c:v>
                </c:pt>
                <c:pt idx="2">
                  <c:v>2009</c:v>
                </c:pt>
                <c:pt idx="3">
                  <c:v>2108</c:v>
                </c:pt>
                <c:pt idx="4">
                  <c:v>2103</c:v>
                </c:pt>
                <c:pt idx="5">
                  <c:v>2108</c:v>
                </c:pt>
                <c:pt idx="6">
                  <c:v>2168</c:v>
                </c:pt>
                <c:pt idx="7">
                  <c:v>2173</c:v>
                </c:pt>
                <c:pt idx="8">
                  <c:v>2121</c:v>
                </c:pt>
                <c:pt idx="9">
                  <c:v>2061</c:v>
                </c:pt>
                <c:pt idx="10">
                  <c:v>2048</c:v>
                </c:pt>
                <c:pt idx="11">
                  <c:v>2007</c:v>
                </c:pt>
                <c:pt idx="12">
                  <c:v>1948</c:v>
                </c:pt>
                <c:pt idx="13">
                  <c:v>1984</c:v>
                </c:pt>
                <c:pt idx="14">
                  <c:v>2016</c:v>
                </c:pt>
                <c:pt idx="15">
                  <c:v>2040</c:v>
                </c:pt>
                <c:pt idx="16">
                  <c:v>2010</c:v>
                </c:pt>
                <c:pt idx="17">
                  <c:v>1962</c:v>
                </c:pt>
                <c:pt idx="18">
                  <c:v>1963</c:v>
                </c:pt>
                <c:pt idx="19">
                  <c:v>1949</c:v>
                </c:pt>
                <c:pt idx="20">
                  <c:v>1911</c:v>
                </c:pt>
                <c:pt idx="21">
                  <c:v>1879</c:v>
                </c:pt>
                <c:pt idx="22">
                  <c:v>1818</c:v>
                </c:pt>
                <c:pt idx="23">
                  <c:v>1784</c:v>
                </c:pt>
                <c:pt idx="24">
                  <c:v>1689</c:v>
                </c:pt>
                <c:pt idx="25">
                  <c:v>1657</c:v>
                </c:pt>
                <c:pt idx="26">
                  <c:v>1668</c:v>
                </c:pt>
                <c:pt idx="27">
                  <c:v>1650</c:v>
                </c:pt>
                <c:pt idx="28">
                  <c:v>1539</c:v>
                </c:pt>
                <c:pt idx="29">
                  <c:v>1289</c:v>
                </c:pt>
                <c:pt idx="30">
                  <c:v>1233</c:v>
                </c:pt>
                <c:pt idx="31">
                  <c:v>1151</c:v>
                </c:pt>
                <c:pt idx="32">
                  <c:v>1111</c:v>
                </c:pt>
                <c:pt idx="33">
                  <c:v>1076</c:v>
                </c:pt>
                <c:pt idx="34">
                  <c:v>1043</c:v>
                </c:pt>
                <c:pt idx="35">
                  <c:v>978</c:v>
                </c:pt>
                <c:pt idx="36">
                  <c:v>937</c:v>
                </c:pt>
                <c:pt idx="37">
                  <c:v>792</c:v>
                </c:pt>
                <c:pt idx="38">
                  <c:v>768</c:v>
                </c:pt>
                <c:pt idx="39">
                  <c:v>384</c:v>
                </c:pt>
                <c:pt idx="40">
                  <c:v>486</c:v>
                </c:pt>
                <c:pt idx="41">
                  <c:v>565</c:v>
                </c:pt>
                <c:pt idx="42">
                  <c:v>701</c:v>
                </c:pt>
                <c:pt idx="43">
                  <c:v>755</c:v>
                </c:pt>
                <c:pt idx="44">
                  <c:v>779</c:v>
                </c:pt>
                <c:pt idx="45">
                  <c:v>702</c:v>
                </c:pt>
                <c:pt idx="46">
                  <c:v>735</c:v>
                </c:pt>
                <c:pt idx="47">
                  <c:v>718</c:v>
                </c:pt>
                <c:pt idx="48">
                  <c:v>626</c:v>
                </c:pt>
                <c:pt idx="49">
                  <c:v>550</c:v>
                </c:pt>
                <c:pt idx="50">
                  <c:v>477</c:v>
                </c:pt>
                <c:pt idx="51">
                  <c:v>485</c:v>
                </c:pt>
                <c:pt idx="52">
                  <c:v>518</c:v>
                </c:pt>
                <c:pt idx="53">
                  <c:v>603</c:v>
                </c:pt>
                <c:pt idx="54">
                  <c:v>728</c:v>
                </c:pt>
                <c:pt idx="55">
                  <c:v>762</c:v>
                </c:pt>
                <c:pt idx="56">
                  <c:v>814</c:v>
                </c:pt>
                <c:pt idx="57">
                  <c:v>841</c:v>
                </c:pt>
                <c:pt idx="58">
                  <c:v>865</c:v>
                </c:pt>
                <c:pt idx="59">
                  <c:v>854</c:v>
                </c:pt>
                <c:pt idx="60">
                  <c:v>802</c:v>
                </c:pt>
                <c:pt idx="61">
                  <c:v>747</c:v>
                </c:pt>
                <c:pt idx="62">
                  <c:v>764</c:v>
                </c:pt>
                <c:pt idx="63">
                  <c:v>793</c:v>
                </c:pt>
                <c:pt idx="64">
                  <c:v>776</c:v>
                </c:pt>
                <c:pt idx="65">
                  <c:v>824</c:v>
                </c:pt>
                <c:pt idx="66">
                  <c:v>868</c:v>
                </c:pt>
                <c:pt idx="67">
                  <c:v>1029</c:v>
                </c:pt>
                <c:pt idx="68">
                  <c:v>1062</c:v>
                </c:pt>
                <c:pt idx="69">
                  <c:v>1105</c:v>
                </c:pt>
                <c:pt idx="70">
                  <c:v>1152</c:v>
                </c:pt>
                <c:pt idx="71">
                  <c:v>1126</c:v>
                </c:pt>
                <c:pt idx="72">
                  <c:v>1059</c:v>
                </c:pt>
                <c:pt idx="73">
                  <c:v>1051</c:v>
                </c:pt>
                <c:pt idx="74">
                  <c:v>1057</c:v>
                </c:pt>
                <c:pt idx="75">
                  <c:v>1065</c:v>
                </c:pt>
                <c:pt idx="76">
                  <c:v>1130</c:v>
                </c:pt>
                <c:pt idx="77">
                  <c:v>1165</c:v>
                </c:pt>
                <c:pt idx="78">
                  <c:v>1226</c:v>
                </c:pt>
                <c:pt idx="79">
                  <c:v>1265</c:v>
                </c:pt>
                <c:pt idx="80">
                  <c:v>1313</c:v>
                </c:pt>
                <c:pt idx="81">
                  <c:v>1328</c:v>
                </c:pt>
                <c:pt idx="82">
                  <c:v>1306</c:v>
                </c:pt>
                <c:pt idx="83">
                  <c:v>1300</c:v>
                </c:pt>
                <c:pt idx="84">
                  <c:v>1303</c:v>
                </c:pt>
                <c:pt idx="85">
                  <c:v>1267</c:v>
                </c:pt>
                <c:pt idx="86">
                  <c:v>1307</c:v>
                </c:pt>
                <c:pt idx="87">
                  <c:v>1376</c:v>
                </c:pt>
                <c:pt idx="88">
                  <c:v>1391</c:v>
                </c:pt>
                <c:pt idx="89">
                  <c:v>1409</c:v>
                </c:pt>
                <c:pt idx="90">
                  <c:v>1413</c:v>
                </c:pt>
                <c:pt idx="91">
                  <c:v>1400</c:v>
                </c:pt>
                <c:pt idx="92">
                  <c:v>1439</c:v>
                </c:pt>
                <c:pt idx="93">
                  <c:v>1460</c:v>
                </c:pt>
                <c:pt idx="94">
                  <c:v>1479</c:v>
                </c:pt>
                <c:pt idx="95">
                  <c:v>1446</c:v>
                </c:pt>
                <c:pt idx="96">
                  <c:v>1343</c:v>
                </c:pt>
                <c:pt idx="97">
                  <c:v>1309</c:v>
                </c:pt>
                <c:pt idx="98">
                  <c:v>1309</c:v>
                </c:pt>
              </c:numCache>
            </c:numRef>
          </c:val>
          <c:extLst>
            <c:ext xmlns:c16="http://schemas.microsoft.com/office/drawing/2014/chart" uri="{C3380CC4-5D6E-409C-BE32-E72D297353CC}">
              <c16:uniqueId val="{00000000-5BBF-419C-8A8F-E33E6BBEE775}"/>
            </c:ext>
          </c:extLst>
        </c:ser>
        <c:dLbls>
          <c:showLegendKey val="0"/>
          <c:showVal val="0"/>
          <c:showCatName val="0"/>
          <c:showSerName val="0"/>
          <c:showPercent val="0"/>
          <c:showBubbleSize val="0"/>
        </c:dLbls>
        <c:gapWidth val="219"/>
        <c:axId val="-788297968"/>
        <c:axId val="-829145328"/>
      </c:barChart>
      <c:lineChart>
        <c:grouping val="standard"/>
        <c:varyColors val="0"/>
        <c:ser>
          <c:idx val="1"/>
          <c:order val="1"/>
          <c:tx>
            <c:strRef>
              <c:f>'Tab Housing'!$I$1</c:f>
              <c:strCache>
                <c:ptCount val="1"/>
                <c:pt idx="0">
                  <c:v>Median Days on Market</c:v>
                </c:pt>
              </c:strCache>
            </c:strRef>
          </c:tx>
          <c:spPr>
            <a:ln w="28575" cap="rnd">
              <a:solidFill>
                <a:schemeClr val="accent2"/>
              </a:solidFill>
              <a:round/>
            </a:ln>
            <a:effectLst/>
          </c:spPr>
          <c:marker>
            <c:symbol val="none"/>
          </c:marker>
          <c:cat>
            <c:numRef>
              <c:f>'Tab Housing'!$B$200:$B$298</c:f>
              <c:numCache>
                <c:formatCode>m/d/yy;@</c:formatCode>
                <c:ptCount val="99"/>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formatCode="m/d/yyyy">
                  <c:v>45017</c:v>
                </c:pt>
                <c:pt idx="64" formatCode="m/d/yyyy">
                  <c:v>45047</c:v>
                </c:pt>
                <c:pt idx="65" formatCode="m/d/yyyy">
                  <c:v>45078</c:v>
                </c:pt>
                <c:pt idx="66" formatCode="m/d/yyyy">
                  <c:v>45108</c:v>
                </c:pt>
                <c:pt idx="67" formatCode="m/d/yyyy">
                  <c:v>45139</c:v>
                </c:pt>
                <c:pt idx="68" formatCode="m/d/yyyy">
                  <c:v>45170</c:v>
                </c:pt>
                <c:pt idx="69" formatCode="m/d/yyyy">
                  <c:v>45200</c:v>
                </c:pt>
                <c:pt idx="70" formatCode="m/d/yyyy">
                  <c:v>45231</c:v>
                </c:pt>
                <c:pt idx="71" formatCode="m/d/yyyy">
                  <c:v>45261</c:v>
                </c:pt>
                <c:pt idx="72" formatCode="m/d/yyyy">
                  <c:v>45292</c:v>
                </c:pt>
                <c:pt idx="73" formatCode="m/d/yyyy">
                  <c:v>45323</c:v>
                </c:pt>
                <c:pt idx="74" formatCode="m/d/yyyy">
                  <c:v>45352</c:v>
                </c:pt>
                <c:pt idx="75" formatCode="m/d/yyyy">
                  <c:v>45383</c:v>
                </c:pt>
                <c:pt idx="76" formatCode="m/d/yyyy">
                  <c:v>45413</c:v>
                </c:pt>
                <c:pt idx="77" formatCode="m/d/yyyy">
                  <c:v>45444</c:v>
                </c:pt>
                <c:pt idx="78" formatCode="m/d/yyyy">
                  <c:v>45474</c:v>
                </c:pt>
                <c:pt idx="79" formatCode="m/d/yyyy">
                  <c:v>45505</c:v>
                </c:pt>
                <c:pt idx="80" formatCode="m/d/yyyy">
                  <c:v>45536</c:v>
                </c:pt>
                <c:pt idx="81" formatCode="m/d/yyyy">
                  <c:v>45566</c:v>
                </c:pt>
                <c:pt idx="82" formatCode="m/d/yyyy">
                  <c:v>45597</c:v>
                </c:pt>
                <c:pt idx="83" formatCode="m/d/yyyy">
                  <c:v>45627</c:v>
                </c:pt>
                <c:pt idx="84" formatCode="m/d/yyyy">
                  <c:v>45658</c:v>
                </c:pt>
                <c:pt idx="85" formatCode="m/d/yyyy">
                  <c:v>45689</c:v>
                </c:pt>
                <c:pt idx="86" formatCode="m/d/yyyy">
                  <c:v>45717</c:v>
                </c:pt>
                <c:pt idx="87" formatCode="m/d/yyyy">
                  <c:v>45748</c:v>
                </c:pt>
                <c:pt idx="88" formatCode="m/d/yyyy">
                  <c:v>45778</c:v>
                </c:pt>
                <c:pt idx="89" formatCode="m/d/yyyy">
                  <c:v>45809</c:v>
                </c:pt>
                <c:pt idx="90" formatCode="m/d/yyyy">
                  <c:v>45839</c:v>
                </c:pt>
                <c:pt idx="91" formatCode="m/d/yyyy">
                  <c:v>45870</c:v>
                </c:pt>
                <c:pt idx="92" formatCode="m/d/yyyy">
                  <c:v>45901</c:v>
                </c:pt>
                <c:pt idx="93" formatCode="m/d/yyyy">
                  <c:v>45931</c:v>
                </c:pt>
                <c:pt idx="94" formatCode="m/d/yyyy">
                  <c:v>45962</c:v>
                </c:pt>
                <c:pt idx="95" formatCode="m/d/yyyy">
                  <c:v>45992</c:v>
                </c:pt>
                <c:pt idx="96" formatCode="m/d/yyyy">
                  <c:v>46023</c:v>
                </c:pt>
                <c:pt idx="97" formatCode="m/d/yyyy">
                  <c:v>46054</c:v>
                </c:pt>
                <c:pt idx="98" formatCode="m/d/yyyy">
                  <c:v>46082</c:v>
                </c:pt>
              </c:numCache>
            </c:numRef>
          </c:cat>
          <c:val>
            <c:numRef>
              <c:f>'Tab Housing'!$I$200:$I$298</c:f>
              <c:numCache>
                <c:formatCode>General</c:formatCode>
                <c:ptCount val="99"/>
                <c:pt idx="0">
                  <c:v>88</c:v>
                </c:pt>
                <c:pt idx="1">
                  <c:v>89</c:v>
                </c:pt>
                <c:pt idx="2">
                  <c:v>71</c:v>
                </c:pt>
                <c:pt idx="3">
                  <c:v>62</c:v>
                </c:pt>
                <c:pt idx="4">
                  <c:v>64</c:v>
                </c:pt>
                <c:pt idx="5">
                  <c:v>67</c:v>
                </c:pt>
                <c:pt idx="6">
                  <c:v>68</c:v>
                </c:pt>
                <c:pt idx="7">
                  <c:v>71</c:v>
                </c:pt>
                <c:pt idx="8">
                  <c:v>78</c:v>
                </c:pt>
                <c:pt idx="9">
                  <c:v>82</c:v>
                </c:pt>
                <c:pt idx="10">
                  <c:v>84</c:v>
                </c:pt>
                <c:pt idx="11">
                  <c:v>86</c:v>
                </c:pt>
                <c:pt idx="12">
                  <c:v>89</c:v>
                </c:pt>
                <c:pt idx="13">
                  <c:v>80</c:v>
                </c:pt>
                <c:pt idx="14">
                  <c:v>73</c:v>
                </c:pt>
                <c:pt idx="15">
                  <c:v>66</c:v>
                </c:pt>
                <c:pt idx="16">
                  <c:v>66</c:v>
                </c:pt>
                <c:pt idx="17">
                  <c:v>73</c:v>
                </c:pt>
                <c:pt idx="18">
                  <c:v>73</c:v>
                </c:pt>
                <c:pt idx="19">
                  <c:v>72</c:v>
                </c:pt>
                <c:pt idx="20">
                  <c:v>73</c:v>
                </c:pt>
                <c:pt idx="21">
                  <c:v>74</c:v>
                </c:pt>
                <c:pt idx="22">
                  <c:v>74</c:v>
                </c:pt>
                <c:pt idx="23">
                  <c:v>81</c:v>
                </c:pt>
                <c:pt idx="24">
                  <c:v>83</c:v>
                </c:pt>
                <c:pt idx="25">
                  <c:v>74</c:v>
                </c:pt>
                <c:pt idx="26">
                  <c:v>64</c:v>
                </c:pt>
                <c:pt idx="27">
                  <c:v>68</c:v>
                </c:pt>
                <c:pt idx="28">
                  <c:v>75</c:v>
                </c:pt>
                <c:pt idx="29">
                  <c:v>71</c:v>
                </c:pt>
                <c:pt idx="30">
                  <c:v>65</c:v>
                </c:pt>
                <c:pt idx="31">
                  <c:v>59</c:v>
                </c:pt>
                <c:pt idx="32">
                  <c:v>56</c:v>
                </c:pt>
                <c:pt idx="33">
                  <c:v>56</c:v>
                </c:pt>
                <c:pt idx="34">
                  <c:v>63</c:v>
                </c:pt>
                <c:pt idx="35">
                  <c:v>68</c:v>
                </c:pt>
                <c:pt idx="36">
                  <c:v>69</c:v>
                </c:pt>
                <c:pt idx="37">
                  <c:v>58</c:v>
                </c:pt>
                <c:pt idx="38">
                  <c:v>55</c:v>
                </c:pt>
                <c:pt idx="39">
                  <c:v>20</c:v>
                </c:pt>
                <c:pt idx="40">
                  <c:v>31</c:v>
                </c:pt>
                <c:pt idx="41">
                  <c:v>42</c:v>
                </c:pt>
                <c:pt idx="42">
                  <c:v>38</c:v>
                </c:pt>
                <c:pt idx="43">
                  <c:v>47</c:v>
                </c:pt>
                <c:pt idx="44">
                  <c:v>51</c:v>
                </c:pt>
                <c:pt idx="45">
                  <c:v>58</c:v>
                </c:pt>
                <c:pt idx="46">
                  <c:v>53</c:v>
                </c:pt>
                <c:pt idx="47">
                  <c:v>59</c:v>
                </c:pt>
                <c:pt idx="48">
                  <c:v>71</c:v>
                </c:pt>
                <c:pt idx="49">
                  <c:v>72</c:v>
                </c:pt>
                <c:pt idx="50">
                  <c:v>57</c:v>
                </c:pt>
                <c:pt idx="51">
                  <c:v>50</c:v>
                </c:pt>
                <c:pt idx="52">
                  <c:v>42</c:v>
                </c:pt>
                <c:pt idx="53">
                  <c:v>35</c:v>
                </c:pt>
                <c:pt idx="54">
                  <c:v>38</c:v>
                </c:pt>
                <c:pt idx="55">
                  <c:v>46</c:v>
                </c:pt>
                <c:pt idx="56">
                  <c:v>54</c:v>
                </c:pt>
                <c:pt idx="57">
                  <c:v>54</c:v>
                </c:pt>
                <c:pt idx="58">
                  <c:v>59</c:v>
                </c:pt>
                <c:pt idx="59">
                  <c:v>65</c:v>
                </c:pt>
                <c:pt idx="60">
                  <c:v>74</c:v>
                </c:pt>
                <c:pt idx="61">
                  <c:v>63</c:v>
                </c:pt>
                <c:pt idx="62">
                  <c:v>58</c:v>
                </c:pt>
                <c:pt idx="63">
                  <c:v>52</c:v>
                </c:pt>
                <c:pt idx="64">
                  <c:v>55</c:v>
                </c:pt>
                <c:pt idx="65">
                  <c:v>52</c:v>
                </c:pt>
                <c:pt idx="66">
                  <c:v>53</c:v>
                </c:pt>
                <c:pt idx="67">
                  <c:v>53</c:v>
                </c:pt>
                <c:pt idx="68">
                  <c:v>58</c:v>
                </c:pt>
                <c:pt idx="69">
                  <c:v>62</c:v>
                </c:pt>
                <c:pt idx="70">
                  <c:v>63</c:v>
                </c:pt>
                <c:pt idx="71">
                  <c:v>66</c:v>
                </c:pt>
                <c:pt idx="72">
                  <c:v>80</c:v>
                </c:pt>
                <c:pt idx="73" formatCode="0">
                  <c:v>70</c:v>
                </c:pt>
                <c:pt idx="74">
                  <c:v>56</c:v>
                </c:pt>
                <c:pt idx="75">
                  <c:v>54</c:v>
                </c:pt>
                <c:pt idx="76">
                  <c:v>51</c:v>
                </c:pt>
                <c:pt idx="77">
                  <c:v>54</c:v>
                </c:pt>
                <c:pt idx="78">
                  <c:v>57</c:v>
                </c:pt>
                <c:pt idx="79">
                  <c:v>61</c:v>
                </c:pt>
                <c:pt idx="80">
                  <c:v>67</c:v>
                </c:pt>
                <c:pt idx="81">
                  <c:v>65</c:v>
                </c:pt>
                <c:pt idx="82">
                  <c:v>67</c:v>
                </c:pt>
                <c:pt idx="83">
                  <c:v>74</c:v>
                </c:pt>
                <c:pt idx="84">
                  <c:v>80</c:v>
                </c:pt>
                <c:pt idx="85">
                  <c:v>77</c:v>
                </c:pt>
                <c:pt idx="86">
                  <c:v>60</c:v>
                </c:pt>
                <c:pt idx="87">
                  <c:v>58</c:v>
                </c:pt>
                <c:pt idx="88">
                  <c:v>64</c:v>
                </c:pt>
                <c:pt idx="89">
                  <c:v>67</c:v>
                </c:pt>
                <c:pt idx="90">
                  <c:v>68</c:v>
                </c:pt>
                <c:pt idx="91">
                  <c:v>67</c:v>
                </c:pt>
                <c:pt idx="92">
                  <c:v>66</c:v>
                </c:pt>
                <c:pt idx="93">
                  <c:v>64</c:v>
                </c:pt>
                <c:pt idx="94">
                  <c:v>68</c:v>
                </c:pt>
                <c:pt idx="95">
                  <c:v>77</c:v>
                </c:pt>
                <c:pt idx="96">
                  <c:v>86</c:v>
                </c:pt>
                <c:pt idx="97">
                  <c:v>86</c:v>
                </c:pt>
                <c:pt idx="98">
                  <c:v>71</c:v>
                </c:pt>
              </c:numCache>
            </c:numRef>
          </c:val>
          <c:smooth val="0"/>
          <c:extLst>
            <c:ext xmlns:c16="http://schemas.microsoft.com/office/drawing/2014/chart" uri="{C3380CC4-5D6E-409C-BE32-E72D297353CC}">
              <c16:uniqueId val="{00000001-5BBF-419C-8A8F-E33E6BBEE775}"/>
            </c:ext>
          </c:extLst>
        </c:ser>
        <c:dLbls>
          <c:showLegendKey val="0"/>
          <c:showVal val="0"/>
          <c:showCatName val="0"/>
          <c:showSerName val="0"/>
          <c:showPercent val="0"/>
          <c:showBubbleSize val="0"/>
        </c:dLbls>
        <c:marker val="1"/>
        <c:smooth val="0"/>
        <c:axId val="-724990784"/>
        <c:axId val="-724991328"/>
      </c:lineChart>
      <c:dateAx>
        <c:axId val="-788297968"/>
        <c:scaling>
          <c:orientation val="minMax"/>
        </c:scaling>
        <c:delete val="0"/>
        <c:axPos val="b"/>
        <c:numFmt formatCode="m/d/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29145328"/>
        <c:crosses val="autoZero"/>
        <c:auto val="1"/>
        <c:lblOffset val="100"/>
        <c:baseTimeUnit val="months"/>
      </c:dateAx>
      <c:valAx>
        <c:axId val="-8291453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8297968"/>
        <c:crosses val="autoZero"/>
        <c:crossBetween val="between"/>
      </c:valAx>
      <c:valAx>
        <c:axId val="-724991328"/>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24990784"/>
        <c:crosses val="max"/>
        <c:crossBetween val="between"/>
      </c:valAx>
      <c:dateAx>
        <c:axId val="-724990784"/>
        <c:scaling>
          <c:orientation val="minMax"/>
        </c:scaling>
        <c:delete val="1"/>
        <c:axPos val="b"/>
        <c:numFmt formatCode="m/d/yy;@" sourceLinked="1"/>
        <c:majorTickMark val="out"/>
        <c:minorTickMark val="none"/>
        <c:tickLblPos val="nextTo"/>
        <c:crossAx val="-724991328"/>
        <c:crosses val="autoZero"/>
        <c:auto val="1"/>
        <c:lblOffset val="100"/>
        <c:baseTimeUnit val="months"/>
      </c:date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cat>
            <c:numRef>
              <c:f>'Tab Housing'!$B$200:$B$298</c:f>
              <c:numCache>
                <c:formatCode>m/d/yy;@</c:formatCode>
                <c:ptCount val="99"/>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formatCode="m/d/yyyy">
                  <c:v>45017</c:v>
                </c:pt>
                <c:pt idx="64" formatCode="m/d/yyyy">
                  <c:v>45047</c:v>
                </c:pt>
                <c:pt idx="65" formatCode="m/d/yyyy">
                  <c:v>45078</c:v>
                </c:pt>
                <c:pt idx="66" formatCode="m/d/yyyy">
                  <c:v>45108</c:v>
                </c:pt>
                <c:pt idx="67" formatCode="m/d/yyyy">
                  <c:v>45139</c:v>
                </c:pt>
                <c:pt idx="68" formatCode="m/d/yyyy">
                  <c:v>45170</c:v>
                </c:pt>
                <c:pt idx="69" formatCode="m/d/yyyy">
                  <c:v>45200</c:v>
                </c:pt>
                <c:pt idx="70" formatCode="m/d/yyyy">
                  <c:v>45231</c:v>
                </c:pt>
                <c:pt idx="71" formatCode="m/d/yyyy">
                  <c:v>45261</c:v>
                </c:pt>
                <c:pt idx="72" formatCode="m/d/yyyy">
                  <c:v>45292</c:v>
                </c:pt>
                <c:pt idx="73" formatCode="m/d/yyyy">
                  <c:v>45323</c:v>
                </c:pt>
                <c:pt idx="74" formatCode="m/d/yyyy">
                  <c:v>45352</c:v>
                </c:pt>
                <c:pt idx="75" formatCode="m/d/yyyy">
                  <c:v>45383</c:v>
                </c:pt>
                <c:pt idx="76" formatCode="m/d/yyyy">
                  <c:v>45413</c:v>
                </c:pt>
                <c:pt idx="77" formatCode="m/d/yyyy">
                  <c:v>45444</c:v>
                </c:pt>
                <c:pt idx="78" formatCode="m/d/yyyy">
                  <c:v>45474</c:v>
                </c:pt>
                <c:pt idx="79" formatCode="m/d/yyyy">
                  <c:v>45505</c:v>
                </c:pt>
                <c:pt idx="80" formatCode="m/d/yyyy">
                  <c:v>45536</c:v>
                </c:pt>
                <c:pt idx="81" formatCode="m/d/yyyy">
                  <c:v>45566</c:v>
                </c:pt>
                <c:pt idx="82" formatCode="m/d/yyyy">
                  <c:v>45597</c:v>
                </c:pt>
                <c:pt idx="83" formatCode="m/d/yyyy">
                  <c:v>45627</c:v>
                </c:pt>
                <c:pt idx="84" formatCode="m/d/yyyy">
                  <c:v>45658</c:v>
                </c:pt>
                <c:pt idx="85" formatCode="m/d/yyyy">
                  <c:v>45689</c:v>
                </c:pt>
                <c:pt idx="86" formatCode="m/d/yyyy">
                  <c:v>45717</c:v>
                </c:pt>
                <c:pt idx="87" formatCode="m/d/yyyy">
                  <c:v>45748</c:v>
                </c:pt>
                <c:pt idx="88" formatCode="m/d/yyyy">
                  <c:v>45778</c:v>
                </c:pt>
                <c:pt idx="89" formatCode="m/d/yyyy">
                  <c:v>45809</c:v>
                </c:pt>
                <c:pt idx="90" formatCode="m/d/yyyy">
                  <c:v>45839</c:v>
                </c:pt>
                <c:pt idx="91" formatCode="m/d/yyyy">
                  <c:v>45870</c:v>
                </c:pt>
                <c:pt idx="92" formatCode="m/d/yyyy">
                  <c:v>45901</c:v>
                </c:pt>
                <c:pt idx="93" formatCode="m/d/yyyy">
                  <c:v>45931</c:v>
                </c:pt>
                <c:pt idx="94" formatCode="m/d/yyyy">
                  <c:v>45962</c:v>
                </c:pt>
                <c:pt idx="95" formatCode="m/d/yyyy">
                  <c:v>45992</c:v>
                </c:pt>
                <c:pt idx="96" formatCode="m/d/yyyy">
                  <c:v>46023</c:v>
                </c:pt>
                <c:pt idx="97" formatCode="m/d/yyyy">
                  <c:v>46054</c:v>
                </c:pt>
                <c:pt idx="98" formatCode="m/d/yyyy">
                  <c:v>46082</c:v>
                </c:pt>
              </c:numCache>
            </c:numRef>
          </c:cat>
          <c:val>
            <c:numRef>
              <c:f>'Tab Housing'!$K$200:$K$298</c:f>
              <c:numCache>
                <c:formatCode>"$"#,##0</c:formatCode>
                <c:ptCount val="99"/>
                <c:pt idx="0">
                  <c:v>183950</c:v>
                </c:pt>
                <c:pt idx="1">
                  <c:v>186725</c:v>
                </c:pt>
                <c:pt idx="2">
                  <c:v>189900</c:v>
                </c:pt>
                <c:pt idx="3">
                  <c:v>193700</c:v>
                </c:pt>
                <c:pt idx="4">
                  <c:v>193000</c:v>
                </c:pt>
                <c:pt idx="5">
                  <c:v>196900</c:v>
                </c:pt>
                <c:pt idx="6">
                  <c:v>194800</c:v>
                </c:pt>
                <c:pt idx="7">
                  <c:v>199000</c:v>
                </c:pt>
                <c:pt idx="8">
                  <c:v>195000</c:v>
                </c:pt>
                <c:pt idx="9">
                  <c:v>199000</c:v>
                </c:pt>
                <c:pt idx="10">
                  <c:v>195000</c:v>
                </c:pt>
                <c:pt idx="11">
                  <c:v>194000</c:v>
                </c:pt>
                <c:pt idx="12">
                  <c:v>195837.5</c:v>
                </c:pt>
                <c:pt idx="13">
                  <c:v>199900</c:v>
                </c:pt>
                <c:pt idx="14">
                  <c:v>201014.28570000001</c:v>
                </c:pt>
                <c:pt idx="15">
                  <c:v>203402.5</c:v>
                </c:pt>
                <c:pt idx="16">
                  <c:v>208433.75</c:v>
                </c:pt>
                <c:pt idx="17">
                  <c:v>204242.5</c:v>
                </c:pt>
                <c:pt idx="18">
                  <c:v>199999.5</c:v>
                </c:pt>
                <c:pt idx="19">
                  <c:v>203363.63639999999</c:v>
                </c:pt>
                <c:pt idx="20">
                  <c:v>200909.09090000001</c:v>
                </c:pt>
                <c:pt idx="21">
                  <c:v>197000</c:v>
                </c:pt>
                <c:pt idx="22">
                  <c:v>192900</c:v>
                </c:pt>
                <c:pt idx="23">
                  <c:v>192350</c:v>
                </c:pt>
                <c:pt idx="24">
                  <c:v>192482.5</c:v>
                </c:pt>
                <c:pt idx="25">
                  <c:v>191150</c:v>
                </c:pt>
                <c:pt idx="26">
                  <c:v>196250</c:v>
                </c:pt>
                <c:pt idx="27">
                  <c:v>199900</c:v>
                </c:pt>
                <c:pt idx="28">
                  <c:v>208250</c:v>
                </c:pt>
                <c:pt idx="29">
                  <c:v>210000</c:v>
                </c:pt>
                <c:pt idx="30">
                  <c:v>210000</c:v>
                </c:pt>
                <c:pt idx="31">
                  <c:v>201500</c:v>
                </c:pt>
                <c:pt idx="32">
                  <c:v>208875</c:v>
                </c:pt>
                <c:pt idx="33">
                  <c:v>199900</c:v>
                </c:pt>
                <c:pt idx="34">
                  <c:v>193900</c:v>
                </c:pt>
                <c:pt idx="35">
                  <c:v>184000</c:v>
                </c:pt>
                <c:pt idx="36">
                  <c:v>180000</c:v>
                </c:pt>
                <c:pt idx="37">
                  <c:v>179650</c:v>
                </c:pt>
                <c:pt idx="38">
                  <c:v>172450</c:v>
                </c:pt>
                <c:pt idx="39">
                  <c:v>202450</c:v>
                </c:pt>
                <c:pt idx="40">
                  <c:v>185000</c:v>
                </c:pt>
                <c:pt idx="41">
                  <c:v>184450</c:v>
                </c:pt>
                <c:pt idx="42">
                  <c:v>172750</c:v>
                </c:pt>
                <c:pt idx="43">
                  <c:v>169350</c:v>
                </c:pt>
                <c:pt idx="44">
                  <c:v>164000</c:v>
                </c:pt>
                <c:pt idx="45">
                  <c:v>166400</c:v>
                </c:pt>
                <c:pt idx="46">
                  <c:v>163000</c:v>
                </c:pt>
                <c:pt idx="47">
                  <c:v>164350</c:v>
                </c:pt>
                <c:pt idx="48">
                  <c:v>165000</c:v>
                </c:pt>
                <c:pt idx="49">
                  <c:v>167250</c:v>
                </c:pt>
                <c:pt idx="50">
                  <c:v>183724.75</c:v>
                </c:pt>
                <c:pt idx="51">
                  <c:v>199999.5</c:v>
                </c:pt>
                <c:pt idx="52">
                  <c:v>209200</c:v>
                </c:pt>
                <c:pt idx="53">
                  <c:v>229900</c:v>
                </c:pt>
                <c:pt idx="54">
                  <c:v>235000</c:v>
                </c:pt>
                <c:pt idx="55">
                  <c:v>225000</c:v>
                </c:pt>
                <c:pt idx="56">
                  <c:v>219000</c:v>
                </c:pt>
                <c:pt idx="57">
                  <c:v>222000</c:v>
                </c:pt>
                <c:pt idx="58">
                  <c:v>229450</c:v>
                </c:pt>
                <c:pt idx="59">
                  <c:v>229000</c:v>
                </c:pt>
                <c:pt idx="60">
                  <c:v>229000</c:v>
                </c:pt>
                <c:pt idx="61">
                  <c:v>229000</c:v>
                </c:pt>
                <c:pt idx="62">
                  <c:v>234725</c:v>
                </c:pt>
                <c:pt idx="63">
                  <c:v>239950</c:v>
                </c:pt>
                <c:pt idx="64">
                  <c:v>238725</c:v>
                </c:pt>
                <c:pt idx="65">
                  <c:v>249500</c:v>
                </c:pt>
                <c:pt idx="66">
                  <c:v>253600</c:v>
                </c:pt>
                <c:pt idx="67">
                  <c:v>247200</c:v>
                </c:pt>
                <c:pt idx="68">
                  <c:v>245000</c:v>
                </c:pt>
                <c:pt idx="69">
                  <c:v>246500</c:v>
                </c:pt>
                <c:pt idx="70">
                  <c:v>249450</c:v>
                </c:pt>
                <c:pt idx="71">
                  <c:v>245500</c:v>
                </c:pt>
                <c:pt idx="72">
                  <c:v>249900</c:v>
                </c:pt>
                <c:pt idx="73">
                  <c:v>245675</c:v>
                </c:pt>
                <c:pt idx="74">
                  <c:v>242500</c:v>
                </c:pt>
                <c:pt idx="75">
                  <c:v>239975</c:v>
                </c:pt>
                <c:pt idx="76">
                  <c:v>239800</c:v>
                </c:pt>
                <c:pt idx="77">
                  <c:v>235000</c:v>
                </c:pt>
                <c:pt idx="78">
                  <c:v>239950</c:v>
                </c:pt>
                <c:pt idx="79">
                  <c:v>239900</c:v>
                </c:pt>
                <c:pt idx="80">
                  <c:v>239700</c:v>
                </c:pt>
                <c:pt idx="81">
                  <c:v>241500</c:v>
                </c:pt>
                <c:pt idx="82">
                  <c:v>249480</c:v>
                </c:pt>
                <c:pt idx="83">
                  <c:v>243125</c:v>
                </c:pt>
                <c:pt idx="84">
                  <c:v>247450</c:v>
                </c:pt>
                <c:pt idx="85">
                  <c:v>252500</c:v>
                </c:pt>
                <c:pt idx="86">
                  <c:v>250000</c:v>
                </c:pt>
                <c:pt idx="87">
                  <c:v>258925</c:v>
                </c:pt>
                <c:pt idx="88">
                  <c:v>260000</c:v>
                </c:pt>
                <c:pt idx="89">
                  <c:v>261025</c:v>
                </c:pt>
                <c:pt idx="90">
                  <c:v>257450</c:v>
                </c:pt>
                <c:pt idx="91">
                  <c:v>250000</c:v>
                </c:pt>
                <c:pt idx="92">
                  <c:v>249250</c:v>
                </c:pt>
                <c:pt idx="93">
                  <c:v>249000</c:v>
                </c:pt>
                <c:pt idx="94">
                  <c:v>244900</c:v>
                </c:pt>
                <c:pt idx="95">
                  <c:v>239950</c:v>
                </c:pt>
                <c:pt idx="96">
                  <c:v>240000</c:v>
                </c:pt>
                <c:pt idx="97">
                  <c:v>245000</c:v>
                </c:pt>
                <c:pt idx="98">
                  <c:v>246175</c:v>
                </c:pt>
              </c:numCache>
            </c:numRef>
          </c:val>
          <c:extLst>
            <c:ext xmlns:c16="http://schemas.microsoft.com/office/drawing/2014/chart" uri="{C3380CC4-5D6E-409C-BE32-E72D297353CC}">
              <c16:uniqueId val="{00000000-F4B4-45E3-80D4-716D2865EADB}"/>
            </c:ext>
          </c:extLst>
        </c:ser>
        <c:dLbls>
          <c:showLegendKey val="0"/>
          <c:showVal val="0"/>
          <c:showCatName val="0"/>
          <c:showSerName val="0"/>
          <c:showPercent val="0"/>
          <c:showBubbleSize val="0"/>
        </c:dLbls>
        <c:gapWidth val="219"/>
        <c:overlap val="-27"/>
        <c:axId val="-724980448"/>
        <c:axId val="-724990240"/>
      </c:barChart>
      <c:dateAx>
        <c:axId val="-724980448"/>
        <c:scaling>
          <c:orientation val="minMax"/>
        </c:scaling>
        <c:delete val="0"/>
        <c:axPos val="b"/>
        <c:numFmt formatCode="m/d/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24990240"/>
        <c:crosses val="autoZero"/>
        <c:auto val="1"/>
        <c:lblOffset val="100"/>
        <c:baseTimeUnit val="months"/>
      </c:dateAx>
      <c:valAx>
        <c:axId val="-724990240"/>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24980448"/>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 Housing'!$G$1</c:f>
              <c:strCache>
                <c:ptCount val="1"/>
                <c:pt idx="0">
                  <c:v>Active Listing</c:v>
                </c:pt>
              </c:strCache>
            </c:strRef>
          </c:tx>
          <c:spPr>
            <a:solidFill>
              <a:schemeClr val="accent1"/>
            </a:solidFill>
            <a:ln>
              <a:noFill/>
            </a:ln>
            <a:effectLst/>
          </c:spPr>
          <c:invertIfNegative val="0"/>
          <c:cat>
            <c:numRef>
              <c:f>'Tab Housing'!$B$2:$B$100</c:f>
              <c:numCache>
                <c:formatCode>m/d/yy;@</c:formatCode>
                <c:ptCount val="99"/>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formatCode="m/d/yyyy">
                  <c:v>45017</c:v>
                </c:pt>
                <c:pt idx="64" formatCode="m/d/yyyy">
                  <c:v>45047</c:v>
                </c:pt>
                <c:pt idx="65" formatCode="m/d/yyyy">
                  <c:v>45078</c:v>
                </c:pt>
                <c:pt idx="66" formatCode="m/d/yyyy">
                  <c:v>45108</c:v>
                </c:pt>
                <c:pt idx="67" formatCode="m/d/yyyy">
                  <c:v>45139</c:v>
                </c:pt>
                <c:pt idx="68" formatCode="m/d/yyyy">
                  <c:v>45170</c:v>
                </c:pt>
                <c:pt idx="69" formatCode="m/d/yyyy">
                  <c:v>45200</c:v>
                </c:pt>
                <c:pt idx="70" formatCode="m/d/yyyy">
                  <c:v>45231</c:v>
                </c:pt>
                <c:pt idx="71" formatCode="m/d/yyyy">
                  <c:v>45261</c:v>
                </c:pt>
                <c:pt idx="72" formatCode="m/d/yyyy">
                  <c:v>45292</c:v>
                </c:pt>
                <c:pt idx="73" formatCode="m/d/yyyy">
                  <c:v>45323</c:v>
                </c:pt>
                <c:pt idx="74" formatCode="m/d/yyyy">
                  <c:v>45352</c:v>
                </c:pt>
                <c:pt idx="75" formatCode="m/d/yyyy">
                  <c:v>45383</c:v>
                </c:pt>
                <c:pt idx="76" formatCode="m/d/yyyy">
                  <c:v>45413</c:v>
                </c:pt>
                <c:pt idx="77" formatCode="m/d/yyyy">
                  <c:v>45445</c:v>
                </c:pt>
                <c:pt idx="78" formatCode="m/d/yyyy">
                  <c:v>45474</c:v>
                </c:pt>
                <c:pt idx="79" formatCode="m/d/yyyy">
                  <c:v>45505</c:v>
                </c:pt>
                <c:pt idx="80" formatCode="m/d/yyyy">
                  <c:v>45536</c:v>
                </c:pt>
                <c:pt idx="81" formatCode="m/d/yyyy">
                  <c:v>45566</c:v>
                </c:pt>
                <c:pt idx="82" formatCode="m/d/yyyy">
                  <c:v>45597</c:v>
                </c:pt>
                <c:pt idx="83" formatCode="m/d/yyyy">
                  <c:v>45627</c:v>
                </c:pt>
                <c:pt idx="84" formatCode="m/d/yyyy">
                  <c:v>45658</c:v>
                </c:pt>
                <c:pt idx="85" formatCode="m/d/yyyy">
                  <c:v>45689</c:v>
                </c:pt>
                <c:pt idx="86" formatCode="m/d/yyyy">
                  <c:v>45717</c:v>
                </c:pt>
                <c:pt idx="87" formatCode="m/d/yyyy">
                  <c:v>45748</c:v>
                </c:pt>
                <c:pt idx="88" formatCode="m/d/yyyy">
                  <c:v>45778</c:v>
                </c:pt>
                <c:pt idx="89" formatCode="m/d/yyyy">
                  <c:v>45809</c:v>
                </c:pt>
                <c:pt idx="90" formatCode="m/d/yyyy">
                  <c:v>45839</c:v>
                </c:pt>
                <c:pt idx="91" formatCode="m/d/yyyy">
                  <c:v>45870</c:v>
                </c:pt>
                <c:pt idx="92" formatCode="m/d/yyyy">
                  <c:v>45901</c:v>
                </c:pt>
                <c:pt idx="93" formatCode="m/d/yyyy">
                  <c:v>45931</c:v>
                </c:pt>
                <c:pt idx="94" formatCode="m/d/yyyy">
                  <c:v>45962</c:v>
                </c:pt>
                <c:pt idx="95" formatCode="m/d/yyyy">
                  <c:v>45992</c:v>
                </c:pt>
                <c:pt idx="96" formatCode="m/d/yyyy">
                  <c:v>46023</c:v>
                </c:pt>
                <c:pt idx="97" formatCode="m/d/yyyy">
                  <c:v>46054</c:v>
                </c:pt>
                <c:pt idx="98" formatCode="m/d/yyyy">
                  <c:v>46082</c:v>
                </c:pt>
              </c:numCache>
            </c:numRef>
          </c:cat>
          <c:val>
            <c:numRef>
              <c:f>'Tab Housing'!$G$2:$G$100</c:f>
              <c:numCache>
                <c:formatCode>#,##0</c:formatCode>
                <c:ptCount val="99"/>
                <c:pt idx="0">
                  <c:v>640</c:v>
                </c:pt>
                <c:pt idx="1">
                  <c:v>624</c:v>
                </c:pt>
                <c:pt idx="2">
                  <c:v>637</c:v>
                </c:pt>
                <c:pt idx="3">
                  <c:v>699</c:v>
                </c:pt>
                <c:pt idx="4">
                  <c:v>683</c:v>
                </c:pt>
                <c:pt idx="5">
                  <c:v>684</c:v>
                </c:pt>
                <c:pt idx="6">
                  <c:v>713</c:v>
                </c:pt>
                <c:pt idx="7">
                  <c:v>718</c:v>
                </c:pt>
                <c:pt idx="8">
                  <c:v>697</c:v>
                </c:pt>
                <c:pt idx="9">
                  <c:v>671</c:v>
                </c:pt>
                <c:pt idx="10">
                  <c:v>678</c:v>
                </c:pt>
                <c:pt idx="11">
                  <c:v>666</c:v>
                </c:pt>
                <c:pt idx="12">
                  <c:v>660</c:v>
                </c:pt>
                <c:pt idx="13">
                  <c:v>694</c:v>
                </c:pt>
                <c:pt idx="14">
                  <c:v>703</c:v>
                </c:pt>
                <c:pt idx="15">
                  <c:v>708</c:v>
                </c:pt>
                <c:pt idx="16">
                  <c:v>747</c:v>
                </c:pt>
                <c:pt idx="17">
                  <c:v>727</c:v>
                </c:pt>
                <c:pt idx="18">
                  <c:v>718</c:v>
                </c:pt>
                <c:pt idx="19">
                  <c:v>708</c:v>
                </c:pt>
                <c:pt idx="20">
                  <c:v>685</c:v>
                </c:pt>
                <c:pt idx="21">
                  <c:v>663</c:v>
                </c:pt>
                <c:pt idx="22">
                  <c:v>611</c:v>
                </c:pt>
                <c:pt idx="23">
                  <c:v>589</c:v>
                </c:pt>
                <c:pt idx="24">
                  <c:v>585</c:v>
                </c:pt>
                <c:pt idx="25">
                  <c:v>581</c:v>
                </c:pt>
                <c:pt idx="26">
                  <c:v>589</c:v>
                </c:pt>
                <c:pt idx="27">
                  <c:v>605</c:v>
                </c:pt>
                <c:pt idx="28">
                  <c:v>530</c:v>
                </c:pt>
                <c:pt idx="29">
                  <c:v>409</c:v>
                </c:pt>
                <c:pt idx="30">
                  <c:v>397</c:v>
                </c:pt>
                <c:pt idx="31">
                  <c:v>363</c:v>
                </c:pt>
                <c:pt idx="32">
                  <c:v>361</c:v>
                </c:pt>
                <c:pt idx="33">
                  <c:v>324</c:v>
                </c:pt>
                <c:pt idx="34">
                  <c:v>289</c:v>
                </c:pt>
                <c:pt idx="35">
                  <c:v>256</c:v>
                </c:pt>
                <c:pt idx="36">
                  <c:v>232</c:v>
                </c:pt>
                <c:pt idx="37">
                  <c:v>181</c:v>
                </c:pt>
                <c:pt idx="38">
                  <c:v>172</c:v>
                </c:pt>
                <c:pt idx="39">
                  <c:v>279</c:v>
                </c:pt>
                <c:pt idx="40">
                  <c:v>389</c:v>
                </c:pt>
                <c:pt idx="41">
                  <c:v>428</c:v>
                </c:pt>
                <c:pt idx="42">
                  <c:v>454</c:v>
                </c:pt>
                <c:pt idx="43">
                  <c:v>467</c:v>
                </c:pt>
                <c:pt idx="44">
                  <c:v>463</c:v>
                </c:pt>
                <c:pt idx="45">
                  <c:v>440</c:v>
                </c:pt>
                <c:pt idx="46">
                  <c:v>432</c:v>
                </c:pt>
                <c:pt idx="47">
                  <c:v>393</c:v>
                </c:pt>
                <c:pt idx="48">
                  <c:v>368</c:v>
                </c:pt>
                <c:pt idx="49">
                  <c:v>386</c:v>
                </c:pt>
                <c:pt idx="50">
                  <c:v>388</c:v>
                </c:pt>
                <c:pt idx="51">
                  <c:v>420</c:v>
                </c:pt>
                <c:pt idx="52">
                  <c:v>442</c:v>
                </c:pt>
                <c:pt idx="53">
                  <c:v>464</c:v>
                </c:pt>
                <c:pt idx="54">
                  <c:v>479</c:v>
                </c:pt>
                <c:pt idx="55">
                  <c:v>461</c:v>
                </c:pt>
                <c:pt idx="56">
                  <c:v>398</c:v>
                </c:pt>
                <c:pt idx="57">
                  <c:v>394</c:v>
                </c:pt>
                <c:pt idx="58">
                  <c:v>381</c:v>
                </c:pt>
                <c:pt idx="59">
                  <c:v>351</c:v>
                </c:pt>
                <c:pt idx="60">
                  <c:v>358</c:v>
                </c:pt>
                <c:pt idx="61">
                  <c:v>378</c:v>
                </c:pt>
                <c:pt idx="62">
                  <c:v>394</c:v>
                </c:pt>
                <c:pt idx="63">
                  <c:v>444</c:v>
                </c:pt>
                <c:pt idx="64">
                  <c:v>442</c:v>
                </c:pt>
                <c:pt idx="65">
                  <c:v>444</c:v>
                </c:pt>
                <c:pt idx="66">
                  <c:v>442</c:v>
                </c:pt>
                <c:pt idx="67">
                  <c:v>464</c:v>
                </c:pt>
                <c:pt idx="68">
                  <c:v>470</c:v>
                </c:pt>
                <c:pt idx="69">
                  <c:v>487</c:v>
                </c:pt>
                <c:pt idx="70">
                  <c:v>486</c:v>
                </c:pt>
                <c:pt idx="71">
                  <c:v>473</c:v>
                </c:pt>
                <c:pt idx="72">
                  <c:v>454</c:v>
                </c:pt>
                <c:pt idx="73">
                  <c:v>476</c:v>
                </c:pt>
                <c:pt idx="74">
                  <c:v>478</c:v>
                </c:pt>
                <c:pt idx="75">
                  <c:v>519</c:v>
                </c:pt>
                <c:pt idx="76">
                  <c:v>529</c:v>
                </c:pt>
                <c:pt idx="77">
                  <c:v>548</c:v>
                </c:pt>
                <c:pt idx="78">
                  <c:v>546</c:v>
                </c:pt>
                <c:pt idx="79">
                  <c:v>535</c:v>
                </c:pt>
                <c:pt idx="80">
                  <c:v>537</c:v>
                </c:pt>
                <c:pt idx="81">
                  <c:v>539</c:v>
                </c:pt>
                <c:pt idx="82">
                  <c:v>560</c:v>
                </c:pt>
                <c:pt idx="83">
                  <c:v>520</c:v>
                </c:pt>
                <c:pt idx="84">
                  <c:v>517</c:v>
                </c:pt>
                <c:pt idx="85">
                  <c:v>565</c:v>
                </c:pt>
                <c:pt idx="86">
                  <c:v>617</c:v>
                </c:pt>
                <c:pt idx="87">
                  <c:v>678</c:v>
                </c:pt>
                <c:pt idx="88">
                  <c:v>699</c:v>
                </c:pt>
                <c:pt idx="89">
                  <c:v>682</c:v>
                </c:pt>
                <c:pt idx="90">
                  <c:v>676</c:v>
                </c:pt>
                <c:pt idx="91">
                  <c:v>623</c:v>
                </c:pt>
                <c:pt idx="92">
                  <c:v>608</c:v>
                </c:pt>
                <c:pt idx="93">
                  <c:v>617</c:v>
                </c:pt>
                <c:pt idx="94">
                  <c:v>594</c:v>
                </c:pt>
                <c:pt idx="95">
                  <c:v>574</c:v>
                </c:pt>
                <c:pt idx="96">
                  <c:v>544</c:v>
                </c:pt>
                <c:pt idx="97">
                  <c:v>572</c:v>
                </c:pt>
                <c:pt idx="98">
                  <c:v>605</c:v>
                </c:pt>
              </c:numCache>
            </c:numRef>
          </c:val>
          <c:extLst>
            <c:ext xmlns:c16="http://schemas.microsoft.com/office/drawing/2014/chart" uri="{C3380CC4-5D6E-409C-BE32-E72D297353CC}">
              <c16:uniqueId val="{00000000-1B2A-4685-9A86-88EFE910D988}"/>
            </c:ext>
          </c:extLst>
        </c:ser>
        <c:dLbls>
          <c:showLegendKey val="0"/>
          <c:showVal val="0"/>
          <c:showCatName val="0"/>
          <c:showSerName val="0"/>
          <c:showPercent val="0"/>
          <c:showBubbleSize val="0"/>
        </c:dLbls>
        <c:gapWidth val="219"/>
        <c:axId val="-724983168"/>
        <c:axId val="-724981536"/>
      </c:barChart>
      <c:lineChart>
        <c:grouping val="standard"/>
        <c:varyColors val="0"/>
        <c:ser>
          <c:idx val="1"/>
          <c:order val="1"/>
          <c:tx>
            <c:strRef>
              <c:f>'Tab Housing'!$I$1</c:f>
              <c:strCache>
                <c:ptCount val="1"/>
                <c:pt idx="0">
                  <c:v>Median Days on Market</c:v>
                </c:pt>
              </c:strCache>
            </c:strRef>
          </c:tx>
          <c:spPr>
            <a:ln w="28575" cap="rnd">
              <a:solidFill>
                <a:schemeClr val="accent2"/>
              </a:solidFill>
              <a:round/>
            </a:ln>
            <a:effectLst/>
          </c:spPr>
          <c:marker>
            <c:symbol val="none"/>
          </c:marker>
          <c:cat>
            <c:numRef>
              <c:f>'Tab Housing'!$B$2:$B$100</c:f>
              <c:numCache>
                <c:formatCode>m/d/yy;@</c:formatCode>
                <c:ptCount val="99"/>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formatCode="m/d/yyyy">
                  <c:v>45017</c:v>
                </c:pt>
                <c:pt idx="64" formatCode="m/d/yyyy">
                  <c:v>45047</c:v>
                </c:pt>
                <c:pt idx="65" formatCode="m/d/yyyy">
                  <c:v>45078</c:v>
                </c:pt>
                <c:pt idx="66" formatCode="m/d/yyyy">
                  <c:v>45108</c:v>
                </c:pt>
                <c:pt idx="67" formatCode="m/d/yyyy">
                  <c:v>45139</c:v>
                </c:pt>
                <c:pt idx="68" formatCode="m/d/yyyy">
                  <c:v>45170</c:v>
                </c:pt>
                <c:pt idx="69" formatCode="m/d/yyyy">
                  <c:v>45200</c:v>
                </c:pt>
                <c:pt idx="70" formatCode="m/d/yyyy">
                  <c:v>45231</c:v>
                </c:pt>
                <c:pt idx="71" formatCode="m/d/yyyy">
                  <c:v>45261</c:v>
                </c:pt>
                <c:pt idx="72" formatCode="m/d/yyyy">
                  <c:v>45292</c:v>
                </c:pt>
                <c:pt idx="73" formatCode="m/d/yyyy">
                  <c:v>45323</c:v>
                </c:pt>
                <c:pt idx="74" formatCode="m/d/yyyy">
                  <c:v>45352</c:v>
                </c:pt>
                <c:pt idx="75" formatCode="m/d/yyyy">
                  <c:v>45383</c:v>
                </c:pt>
                <c:pt idx="76" formatCode="m/d/yyyy">
                  <c:v>45413</c:v>
                </c:pt>
                <c:pt idx="77" formatCode="m/d/yyyy">
                  <c:v>45445</c:v>
                </c:pt>
                <c:pt idx="78" formatCode="m/d/yyyy">
                  <c:v>45474</c:v>
                </c:pt>
                <c:pt idx="79" formatCode="m/d/yyyy">
                  <c:v>45505</c:v>
                </c:pt>
                <c:pt idx="80" formatCode="m/d/yyyy">
                  <c:v>45536</c:v>
                </c:pt>
                <c:pt idx="81" formatCode="m/d/yyyy">
                  <c:v>45566</c:v>
                </c:pt>
                <c:pt idx="82" formatCode="m/d/yyyy">
                  <c:v>45597</c:v>
                </c:pt>
                <c:pt idx="83" formatCode="m/d/yyyy">
                  <c:v>45627</c:v>
                </c:pt>
                <c:pt idx="84" formatCode="m/d/yyyy">
                  <c:v>45658</c:v>
                </c:pt>
                <c:pt idx="85" formatCode="m/d/yyyy">
                  <c:v>45689</c:v>
                </c:pt>
                <c:pt idx="86" formatCode="m/d/yyyy">
                  <c:v>45717</c:v>
                </c:pt>
                <c:pt idx="87" formatCode="m/d/yyyy">
                  <c:v>45748</c:v>
                </c:pt>
                <c:pt idx="88" formatCode="m/d/yyyy">
                  <c:v>45778</c:v>
                </c:pt>
                <c:pt idx="89" formatCode="m/d/yyyy">
                  <c:v>45809</c:v>
                </c:pt>
                <c:pt idx="90" formatCode="m/d/yyyy">
                  <c:v>45839</c:v>
                </c:pt>
                <c:pt idx="91" formatCode="m/d/yyyy">
                  <c:v>45870</c:v>
                </c:pt>
                <c:pt idx="92" formatCode="m/d/yyyy">
                  <c:v>45901</c:v>
                </c:pt>
                <c:pt idx="93" formatCode="m/d/yyyy">
                  <c:v>45931</c:v>
                </c:pt>
                <c:pt idx="94" formatCode="m/d/yyyy">
                  <c:v>45962</c:v>
                </c:pt>
                <c:pt idx="95" formatCode="m/d/yyyy">
                  <c:v>45992</c:v>
                </c:pt>
                <c:pt idx="96" formatCode="m/d/yyyy">
                  <c:v>46023</c:v>
                </c:pt>
                <c:pt idx="97" formatCode="m/d/yyyy">
                  <c:v>46054</c:v>
                </c:pt>
                <c:pt idx="98" formatCode="m/d/yyyy">
                  <c:v>46082</c:v>
                </c:pt>
              </c:numCache>
            </c:numRef>
          </c:cat>
          <c:val>
            <c:numRef>
              <c:f>'Tab Housing'!$I$2:$I$100</c:f>
              <c:numCache>
                <c:formatCode>0</c:formatCode>
                <c:ptCount val="99"/>
                <c:pt idx="0">
                  <c:v>79</c:v>
                </c:pt>
                <c:pt idx="1">
                  <c:v>75</c:v>
                </c:pt>
                <c:pt idx="2">
                  <c:v>60</c:v>
                </c:pt>
                <c:pt idx="3">
                  <c:v>51</c:v>
                </c:pt>
                <c:pt idx="4">
                  <c:v>59</c:v>
                </c:pt>
                <c:pt idx="5">
                  <c:v>61</c:v>
                </c:pt>
                <c:pt idx="6">
                  <c:v>59</c:v>
                </c:pt>
                <c:pt idx="7">
                  <c:v>60</c:v>
                </c:pt>
                <c:pt idx="8">
                  <c:v>64</c:v>
                </c:pt>
                <c:pt idx="9">
                  <c:v>71</c:v>
                </c:pt>
                <c:pt idx="10">
                  <c:v>72</c:v>
                </c:pt>
                <c:pt idx="11">
                  <c:v>74</c:v>
                </c:pt>
                <c:pt idx="12">
                  <c:v>83</c:v>
                </c:pt>
                <c:pt idx="13">
                  <c:v>75</c:v>
                </c:pt>
                <c:pt idx="14">
                  <c:v>67</c:v>
                </c:pt>
                <c:pt idx="15">
                  <c:v>61</c:v>
                </c:pt>
                <c:pt idx="16">
                  <c:v>60</c:v>
                </c:pt>
                <c:pt idx="17">
                  <c:v>67</c:v>
                </c:pt>
                <c:pt idx="18">
                  <c:v>64</c:v>
                </c:pt>
                <c:pt idx="19">
                  <c:v>63</c:v>
                </c:pt>
                <c:pt idx="20">
                  <c:v>66</c:v>
                </c:pt>
                <c:pt idx="21">
                  <c:v>70</c:v>
                </c:pt>
                <c:pt idx="22">
                  <c:v>72</c:v>
                </c:pt>
                <c:pt idx="23">
                  <c:v>76</c:v>
                </c:pt>
                <c:pt idx="24">
                  <c:v>74</c:v>
                </c:pt>
                <c:pt idx="25">
                  <c:v>67</c:v>
                </c:pt>
                <c:pt idx="26">
                  <c:v>58</c:v>
                </c:pt>
                <c:pt idx="27">
                  <c:v>65</c:v>
                </c:pt>
                <c:pt idx="28">
                  <c:v>74</c:v>
                </c:pt>
                <c:pt idx="29">
                  <c:v>69</c:v>
                </c:pt>
                <c:pt idx="30">
                  <c:v>53</c:v>
                </c:pt>
                <c:pt idx="31">
                  <c:v>45</c:v>
                </c:pt>
                <c:pt idx="32">
                  <c:v>45</c:v>
                </c:pt>
                <c:pt idx="33">
                  <c:v>46</c:v>
                </c:pt>
                <c:pt idx="34">
                  <c:v>55</c:v>
                </c:pt>
                <c:pt idx="35">
                  <c:v>55</c:v>
                </c:pt>
                <c:pt idx="36">
                  <c:v>64</c:v>
                </c:pt>
                <c:pt idx="37">
                  <c:v>41</c:v>
                </c:pt>
                <c:pt idx="38">
                  <c:v>34</c:v>
                </c:pt>
                <c:pt idx="39">
                  <c:v>16</c:v>
                </c:pt>
                <c:pt idx="40">
                  <c:v>29</c:v>
                </c:pt>
                <c:pt idx="41">
                  <c:v>34</c:v>
                </c:pt>
                <c:pt idx="42">
                  <c:v>37</c:v>
                </c:pt>
                <c:pt idx="43">
                  <c:v>37</c:v>
                </c:pt>
                <c:pt idx="44">
                  <c:v>38</c:v>
                </c:pt>
                <c:pt idx="45">
                  <c:v>42</c:v>
                </c:pt>
                <c:pt idx="46">
                  <c:v>38</c:v>
                </c:pt>
                <c:pt idx="47">
                  <c:v>41</c:v>
                </c:pt>
                <c:pt idx="48">
                  <c:v>54</c:v>
                </c:pt>
                <c:pt idx="49">
                  <c:v>50</c:v>
                </c:pt>
                <c:pt idx="50">
                  <c:v>38</c:v>
                </c:pt>
                <c:pt idx="51">
                  <c:v>37</c:v>
                </c:pt>
                <c:pt idx="52">
                  <c:v>36</c:v>
                </c:pt>
                <c:pt idx="53">
                  <c:v>31</c:v>
                </c:pt>
                <c:pt idx="54">
                  <c:v>31</c:v>
                </c:pt>
                <c:pt idx="55">
                  <c:v>39</c:v>
                </c:pt>
                <c:pt idx="56">
                  <c:v>49</c:v>
                </c:pt>
                <c:pt idx="57">
                  <c:v>43</c:v>
                </c:pt>
                <c:pt idx="58">
                  <c:v>48</c:v>
                </c:pt>
                <c:pt idx="59">
                  <c:v>52</c:v>
                </c:pt>
                <c:pt idx="60">
                  <c:v>53</c:v>
                </c:pt>
                <c:pt idx="61">
                  <c:v>43</c:v>
                </c:pt>
                <c:pt idx="62">
                  <c:v>46</c:v>
                </c:pt>
                <c:pt idx="63">
                  <c:v>41</c:v>
                </c:pt>
                <c:pt idx="64">
                  <c:v>48</c:v>
                </c:pt>
                <c:pt idx="65" formatCode="General">
                  <c:v>45</c:v>
                </c:pt>
                <c:pt idx="66" formatCode="General">
                  <c:v>44</c:v>
                </c:pt>
                <c:pt idx="67">
                  <c:v>45</c:v>
                </c:pt>
                <c:pt idx="68" formatCode="General">
                  <c:v>46</c:v>
                </c:pt>
                <c:pt idx="69" formatCode="General">
                  <c:v>51</c:v>
                </c:pt>
                <c:pt idx="70" formatCode="General">
                  <c:v>57</c:v>
                </c:pt>
                <c:pt idx="71" formatCode="General">
                  <c:v>64</c:v>
                </c:pt>
                <c:pt idx="72" formatCode="General">
                  <c:v>66</c:v>
                </c:pt>
                <c:pt idx="73" formatCode="General">
                  <c:v>58</c:v>
                </c:pt>
                <c:pt idx="74" formatCode="General">
                  <c:v>56</c:v>
                </c:pt>
                <c:pt idx="75" formatCode="General">
                  <c:v>49</c:v>
                </c:pt>
                <c:pt idx="76" formatCode="General">
                  <c:v>41</c:v>
                </c:pt>
                <c:pt idx="77" formatCode="General">
                  <c:v>40</c:v>
                </c:pt>
                <c:pt idx="78" formatCode="General">
                  <c:v>50</c:v>
                </c:pt>
                <c:pt idx="79" formatCode="General">
                  <c:v>59</c:v>
                </c:pt>
                <c:pt idx="80" formatCode="General">
                  <c:v>61</c:v>
                </c:pt>
                <c:pt idx="81" formatCode="General">
                  <c:v>59</c:v>
                </c:pt>
                <c:pt idx="82" formatCode="General">
                  <c:v>57</c:v>
                </c:pt>
                <c:pt idx="83" formatCode="General">
                  <c:v>64</c:v>
                </c:pt>
                <c:pt idx="84" formatCode="General">
                  <c:v>72</c:v>
                </c:pt>
                <c:pt idx="85" formatCode="General">
                  <c:v>69</c:v>
                </c:pt>
                <c:pt idx="86" formatCode="General">
                  <c:v>51</c:v>
                </c:pt>
                <c:pt idx="87" formatCode="General">
                  <c:v>53</c:v>
                </c:pt>
                <c:pt idx="88" formatCode="General">
                  <c:v>54</c:v>
                </c:pt>
                <c:pt idx="89" formatCode="General">
                  <c:v>57</c:v>
                </c:pt>
                <c:pt idx="90" formatCode="General">
                  <c:v>61</c:v>
                </c:pt>
                <c:pt idx="91" formatCode="General">
                  <c:v>62</c:v>
                </c:pt>
                <c:pt idx="92" formatCode="General">
                  <c:v>59</c:v>
                </c:pt>
                <c:pt idx="93" formatCode="General">
                  <c:v>57</c:v>
                </c:pt>
                <c:pt idx="94" formatCode="General">
                  <c:v>60</c:v>
                </c:pt>
                <c:pt idx="95" formatCode="General">
                  <c:v>67</c:v>
                </c:pt>
                <c:pt idx="96" formatCode="General">
                  <c:v>78</c:v>
                </c:pt>
                <c:pt idx="97" formatCode="General">
                  <c:v>78</c:v>
                </c:pt>
                <c:pt idx="98" formatCode="General">
                  <c:v>59</c:v>
                </c:pt>
              </c:numCache>
            </c:numRef>
          </c:val>
          <c:smooth val="0"/>
          <c:extLst>
            <c:ext xmlns:c16="http://schemas.microsoft.com/office/drawing/2014/chart" uri="{C3380CC4-5D6E-409C-BE32-E72D297353CC}">
              <c16:uniqueId val="{00000001-1B2A-4685-9A86-88EFE910D988}"/>
            </c:ext>
          </c:extLst>
        </c:ser>
        <c:dLbls>
          <c:showLegendKey val="0"/>
          <c:showVal val="0"/>
          <c:showCatName val="0"/>
          <c:showSerName val="0"/>
          <c:showPercent val="0"/>
          <c:showBubbleSize val="0"/>
        </c:dLbls>
        <c:marker val="1"/>
        <c:smooth val="0"/>
        <c:axId val="-724983712"/>
        <c:axId val="-724989696"/>
      </c:lineChart>
      <c:dateAx>
        <c:axId val="-724983168"/>
        <c:scaling>
          <c:orientation val="minMax"/>
        </c:scaling>
        <c:delete val="0"/>
        <c:axPos val="b"/>
        <c:numFmt formatCode="m/d/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24981536"/>
        <c:crosses val="autoZero"/>
        <c:auto val="1"/>
        <c:lblOffset val="100"/>
        <c:baseTimeUnit val="months"/>
      </c:dateAx>
      <c:valAx>
        <c:axId val="-72498153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24983168"/>
        <c:crosses val="autoZero"/>
        <c:crossBetween val="between"/>
      </c:valAx>
      <c:valAx>
        <c:axId val="-724989696"/>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24983712"/>
        <c:crosses val="max"/>
        <c:crossBetween val="between"/>
      </c:valAx>
      <c:dateAx>
        <c:axId val="-724983712"/>
        <c:scaling>
          <c:orientation val="minMax"/>
        </c:scaling>
        <c:delete val="1"/>
        <c:axPos val="b"/>
        <c:numFmt formatCode="m/d/yy;@" sourceLinked="1"/>
        <c:majorTickMark val="out"/>
        <c:minorTickMark val="none"/>
        <c:tickLblPos val="nextTo"/>
        <c:crossAx val="-724989696"/>
        <c:crosses val="autoZero"/>
        <c:auto val="1"/>
        <c:lblOffset val="100"/>
        <c:baseTimeUnit val="months"/>
      </c:date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 Housing'!$K$1</c:f>
              <c:strCache>
                <c:ptCount val="1"/>
                <c:pt idx="0">
                  <c:v>Median Listing Price</c:v>
                </c:pt>
              </c:strCache>
            </c:strRef>
          </c:tx>
          <c:spPr>
            <a:solidFill>
              <a:schemeClr val="accent1"/>
            </a:solidFill>
            <a:ln>
              <a:noFill/>
            </a:ln>
            <a:effectLst/>
          </c:spPr>
          <c:invertIfNegative val="0"/>
          <c:cat>
            <c:numRef>
              <c:f>'Tab Housing'!$B$2:$B$100</c:f>
              <c:numCache>
                <c:formatCode>m/d/yy;@</c:formatCode>
                <c:ptCount val="99"/>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formatCode="m/d/yyyy">
                  <c:v>45017</c:v>
                </c:pt>
                <c:pt idx="64" formatCode="m/d/yyyy">
                  <c:v>45047</c:v>
                </c:pt>
                <c:pt idx="65" formatCode="m/d/yyyy">
                  <c:v>45078</c:v>
                </c:pt>
                <c:pt idx="66" formatCode="m/d/yyyy">
                  <c:v>45108</c:v>
                </c:pt>
                <c:pt idx="67" formatCode="m/d/yyyy">
                  <c:v>45139</c:v>
                </c:pt>
                <c:pt idx="68" formatCode="m/d/yyyy">
                  <c:v>45170</c:v>
                </c:pt>
                <c:pt idx="69" formatCode="m/d/yyyy">
                  <c:v>45200</c:v>
                </c:pt>
                <c:pt idx="70" formatCode="m/d/yyyy">
                  <c:v>45231</c:v>
                </c:pt>
                <c:pt idx="71" formatCode="m/d/yyyy">
                  <c:v>45261</c:v>
                </c:pt>
                <c:pt idx="72" formatCode="m/d/yyyy">
                  <c:v>45292</c:v>
                </c:pt>
                <c:pt idx="73" formatCode="m/d/yyyy">
                  <c:v>45323</c:v>
                </c:pt>
                <c:pt idx="74" formatCode="m/d/yyyy">
                  <c:v>45352</c:v>
                </c:pt>
                <c:pt idx="75" formatCode="m/d/yyyy">
                  <c:v>45383</c:v>
                </c:pt>
                <c:pt idx="76" formatCode="m/d/yyyy">
                  <c:v>45413</c:v>
                </c:pt>
                <c:pt idx="77" formatCode="m/d/yyyy">
                  <c:v>45445</c:v>
                </c:pt>
                <c:pt idx="78" formatCode="m/d/yyyy">
                  <c:v>45474</c:v>
                </c:pt>
                <c:pt idx="79" formatCode="m/d/yyyy">
                  <c:v>45505</c:v>
                </c:pt>
                <c:pt idx="80" formatCode="m/d/yyyy">
                  <c:v>45536</c:v>
                </c:pt>
                <c:pt idx="81" formatCode="m/d/yyyy">
                  <c:v>45566</c:v>
                </c:pt>
                <c:pt idx="82" formatCode="m/d/yyyy">
                  <c:v>45597</c:v>
                </c:pt>
                <c:pt idx="83" formatCode="m/d/yyyy">
                  <c:v>45627</c:v>
                </c:pt>
                <c:pt idx="84" formatCode="m/d/yyyy">
                  <c:v>45658</c:v>
                </c:pt>
                <c:pt idx="85" formatCode="m/d/yyyy">
                  <c:v>45689</c:v>
                </c:pt>
                <c:pt idx="86" formatCode="m/d/yyyy">
                  <c:v>45717</c:v>
                </c:pt>
                <c:pt idx="87" formatCode="m/d/yyyy">
                  <c:v>45748</c:v>
                </c:pt>
                <c:pt idx="88" formatCode="m/d/yyyy">
                  <c:v>45778</c:v>
                </c:pt>
                <c:pt idx="89" formatCode="m/d/yyyy">
                  <c:v>45809</c:v>
                </c:pt>
                <c:pt idx="90" formatCode="m/d/yyyy">
                  <c:v>45839</c:v>
                </c:pt>
                <c:pt idx="91" formatCode="m/d/yyyy">
                  <c:v>45870</c:v>
                </c:pt>
                <c:pt idx="92" formatCode="m/d/yyyy">
                  <c:v>45901</c:v>
                </c:pt>
                <c:pt idx="93" formatCode="m/d/yyyy">
                  <c:v>45931</c:v>
                </c:pt>
                <c:pt idx="94" formatCode="m/d/yyyy">
                  <c:v>45962</c:v>
                </c:pt>
                <c:pt idx="95" formatCode="m/d/yyyy">
                  <c:v>45992</c:v>
                </c:pt>
                <c:pt idx="96" formatCode="m/d/yyyy">
                  <c:v>46023</c:v>
                </c:pt>
                <c:pt idx="97" formatCode="m/d/yyyy">
                  <c:v>46054</c:v>
                </c:pt>
                <c:pt idx="98" formatCode="m/d/yyyy">
                  <c:v>46082</c:v>
                </c:pt>
              </c:numCache>
            </c:numRef>
          </c:cat>
          <c:val>
            <c:numRef>
              <c:f>'Tab Housing'!$K$2:$K$100</c:f>
              <c:numCache>
                <c:formatCode>"$"#,##0</c:formatCode>
                <c:ptCount val="99"/>
                <c:pt idx="0">
                  <c:v>225950</c:v>
                </c:pt>
                <c:pt idx="1">
                  <c:v>228450</c:v>
                </c:pt>
                <c:pt idx="2">
                  <c:v>233250</c:v>
                </c:pt>
                <c:pt idx="3">
                  <c:v>241900</c:v>
                </c:pt>
                <c:pt idx="4">
                  <c:v>239900</c:v>
                </c:pt>
                <c:pt idx="5">
                  <c:v>239900</c:v>
                </c:pt>
                <c:pt idx="6">
                  <c:v>239147.25</c:v>
                </c:pt>
                <c:pt idx="7">
                  <c:v>239247.25</c:v>
                </c:pt>
                <c:pt idx="8">
                  <c:v>239925</c:v>
                </c:pt>
                <c:pt idx="9">
                  <c:v>243981.75</c:v>
                </c:pt>
                <c:pt idx="10">
                  <c:v>243606.5</c:v>
                </c:pt>
                <c:pt idx="11">
                  <c:v>247097.5</c:v>
                </c:pt>
                <c:pt idx="12">
                  <c:v>246500</c:v>
                </c:pt>
                <c:pt idx="13">
                  <c:v>246716.25</c:v>
                </c:pt>
                <c:pt idx="14">
                  <c:v>249100</c:v>
                </c:pt>
                <c:pt idx="15">
                  <c:v>251965</c:v>
                </c:pt>
                <c:pt idx="16">
                  <c:v>249750</c:v>
                </c:pt>
                <c:pt idx="17">
                  <c:v>245000</c:v>
                </c:pt>
                <c:pt idx="18">
                  <c:v>240170</c:v>
                </c:pt>
                <c:pt idx="19">
                  <c:v>238086.36360000001</c:v>
                </c:pt>
                <c:pt idx="20">
                  <c:v>235365.90909999999</c:v>
                </c:pt>
                <c:pt idx="21">
                  <c:v>232125</c:v>
                </c:pt>
                <c:pt idx="22">
                  <c:v>229900</c:v>
                </c:pt>
                <c:pt idx="23">
                  <c:v>224975</c:v>
                </c:pt>
                <c:pt idx="24">
                  <c:v>225000</c:v>
                </c:pt>
                <c:pt idx="25">
                  <c:v>228462.5</c:v>
                </c:pt>
                <c:pt idx="26">
                  <c:v>238700</c:v>
                </c:pt>
                <c:pt idx="27">
                  <c:v>239925</c:v>
                </c:pt>
                <c:pt idx="28">
                  <c:v>248492.5</c:v>
                </c:pt>
                <c:pt idx="29">
                  <c:v>254487.5</c:v>
                </c:pt>
                <c:pt idx="30">
                  <c:v>253975</c:v>
                </c:pt>
                <c:pt idx="31">
                  <c:v>249900</c:v>
                </c:pt>
                <c:pt idx="32">
                  <c:v>239950</c:v>
                </c:pt>
                <c:pt idx="33">
                  <c:v>234500</c:v>
                </c:pt>
                <c:pt idx="34">
                  <c:v>224000</c:v>
                </c:pt>
                <c:pt idx="35">
                  <c:v>216400</c:v>
                </c:pt>
                <c:pt idx="36">
                  <c:v>229500</c:v>
                </c:pt>
                <c:pt idx="37">
                  <c:v>225300</c:v>
                </c:pt>
                <c:pt idx="38">
                  <c:v>239050</c:v>
                </c:pt>
                <c:pt idx="39">
                  <c:v>290200</c:v>
                </c:pt>
                <c:pt idx="40">
                  <c:v>254500</c:v>
                </c:pt>
                <c:pt idx="41">
                  <c:v>261000</c:v>
                </c:pt>
                <c:pt idx="42">
                  <c:v>259000</c:v>
                </c:pt>
                <c:pt idx="43">
                  <c:v>251875</c:v>
                </c:pt>
                <c:pt idx="44">
                  <c:v>216000</c:v>
                </c:pt>
                <c:pt idx="45">
                  <c:v>220000</c:v>
                </c:pt>
                <c:pt idx="46">
                  <c:v>221500</c:v>
                </c:pt>
                <c:pt idx="47">
                  <c:v>229500</c:v>
                </c:pt>
                <c:pt idx="48">
                  <c:v>229900</c:v>
                </c:pt>
                <c:pt idx="49">
                  <c:v>243250</c:v>
                </c:pt>
                <c:pt idx="50">
                  <c:v>281650</c:v>
                </c:pt>
                <c:pt idx="51">
                  <c:v>272400</c:v>
                </c:pt>
                <c:pt idx="52">
                  <c:v>282900</c:v>
                </c:pt>
                <c:pt idx="53">
                  <c:v>288500</c:v>
                </c:pt>
                <c:pt idx="54">
                  <c:v>275000</c:v>
                </c:pt>
                <c:pt idx="55">
                  <c:v>275725</c:v>
                </c:pt>
                <c:pt idx="56">
                  <c:v>279875</c:v>
                </c:pt>
                <c:pt idx="57">
                  <c:v>299000</c:v>
                </c:pt>
                <c:pt idx="58">
                  <c:v>297875</c:v>
                </c:pt>
                <c:pt idx="59">
                  <c:v>279000</c:v>
                </c:pt>
                <c:pt idx="60">
                  <c:v>294475</c:v>
                </c:pt>
                <c:pt idx="61">
                  <c:v>299900</c:v>
                </c:pt>
                <c:pt idx="62">
                  <c:v>322251.75</c:v>
                </c:pt>
                <c:pt idx="63">
                  <c:v>335553</c:v>
                </c:pt>
                <c:pt idx="64">
                  <c:v>332138.25</c:v>
                </c:pt>
                <c:pt idx="65">
                  <c:v>335077.25</c:v>
                </c:pt>
                <c:pt idx="66">
                  <c:v>335000</c:v>
                </c:pt>
                <c:pt idx="67">
                  <c:v>321262.5</c:v>
                </c:pt>
                <c:pt idx="68">
                  <c:v>319500</c:v>
                </c:pt>
                <c:pt idx="69">
                  <c:v>301200</c:v>
                </c:pt>
                <c:pt idx="70">
                  <c:v>301990</c:v>
                </c:pt>
                <c:pt idx="71">
                  <c:v>300000</c:v>
                </c:pt>
                <c:pt idx="72">
                  <c:v>322225</c:v>
                </c:pt>
                <c:pt idx="73">
                  <c:v>335169.5</c:v>
                </c:pt>
                <c:pt idx="74">
                  <c:v>329000</c:v>
                </c:pt>
                <c:pt idx="75">
                  <c:v>336919.5</c:v>
                </c:pt>
                <c:pt idx="76">
                  <c:v>328225</c:v>
                </c:pt>
                <c:pt idx="77">
                  <c:v>315500</c:v>
                </c:pt>
                <c:pt idx="78">
                  <c:v>297725</c:v>
                </c:pt>
                <c:pt idx="79">
                  <c:v>292198</c:v>
                </c:pt>
                <c:pt idx="80">
                  <c:v>282318</c:v>
                </c:pt>
                <c:pt idx="81">
                  <c:v>287000</c:v>
                </c:pt>
                <c:pt idx="82">
                  <c:v>309965</c:v>
                </c:pt>
                <c:pt idx="83">
                  <c:v>310085</c:v>
                </c:pt>
                <c:pt idx="84">
                  <c:v>313450</c:v>
                </c:pt>
                <c:pt idx="85">
                  <c:v>314900</c:v>
                </c:pt>
                <c:pt idx="86">
                  <c:v>313632.5</c:v>
                </c:pt>
                <c:pt idx="87">
                  <c:v>316449.75</c:v>
                </c:pt>
                <c:pt idx="88">
                  <c:v>319947.5</c:v>
                </c:pt>
                <c:pt idx="89">
                  <c:v>325920</c:v>
                </c:pt>
                <c:pt idx="90">
                  <c:v>316000</c:v>
                </c:pt>
                <c:pt idx="91">
                  <c:v>312000</c:v>
                </c:pt>
                <c:pt idx="92">
                  <c:v>309949.75</c:v>
                </c:pt>
                <c:pt idx="93">
                  <c:v>300000</c:v>
                </c:pt>
                <c:pt idx="94">
                  <c:v>300536</c:v>
                </c:pt>
                <c:pt idx="95">
                  <c:v>307450</c:v>
                </c:pt>
                <c:pt idx="96">
                  <c:v>319350</c:v>
                </c:pt>
                <c:pt idx="97">
                  <c:v>316490.75</c:v>
                </c:pt>
                <c:pt idx="98">
                  <c:v>318175</c:v>
                </c:pt>
              </c:numCache>
            </c:numRef>
          </c:val>
          <c:extLst>
            <c:ext xmlns:c16="http://schemas.microsoft.com/office/drawing/2014/chart" uri="{C3380CC4-5D6E-409C-BE32-E72D297353CC}">
              <c16:uniqueId val="{00000000-0A16-44D0-AFFB-3620594FC1A2}"/>
            </c:ext>
          </c:extLst>
        </c:ser>
        <c:dLbls>
          <c:showLegendKey val="0"/>
          <c:showVal val="0"/>
          <c:showCatName val="0"/>
          <c:showSerName val="0"/>
          <c:showPercent val="0"/>
          <c:showBubbleSize val="0"/>
        </c:dLbls>
        <c:gapWidth val="219"/>
        <c:overlap val="-27"/>
        <c:axId val="-724989152"/>
        <c:axId val="-724984256"/>
      </c:barChart>
      <c:dateAx>
        <c:axId val="-724989152"/>
        <c:scaling>
          <c:orientation val="minMax"/>
        </c:scaling>
        <c:delete val="0"/>
        <c:axPos val="b"/>
        <c:numFmt formatCode="m/d/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24984256"/>
        <c:crosses val="autoZero"/>
        <c:auto val="1"/>
        <c:lblOffset val="100"/>
        <c:baseTimeUnit val="months"/>
      </c:dateAx>
      <c:valAx>
        <c:axId val="-724984256"/>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2498915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 Housing'!$G$1</c:f>
              <c:strCache>
                <c:ptCount val="1"/>
                <c:pt idx="0">
                  <c:v>Active Listing</c:v>
                </c:pt>
              </c:strCache>
            </c:strRef>
          </c:tx>
          <c:spPr>
            <a:solidFill>
              <a:schemeClr val="accent1"/>
            </a:solidFill>
            <a:ln>
              <a:noFill/>
            </a:ln>
            <a:effectLst/>
          </c:spPr>
          <c:invertIfNegative val="0"/>
          <c:cat>
            <c:numRef>
              <c:f>'Tab Housing'!$B$101:$B$199</c:f>
              <c:numCache>
                <c:formatCode>m/d/yy;@</c:formatCode>
                <c:ptCount val="99"/>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formatCode="m/d/yyyy">
                  <c:v>45017</c:v>
                </c:pt>
                <c:pt idx="64" formatCode="m/d/yyyy">
                  <c:v>45047</c:v>
                </c:pt>
                <c:pt idx="65" formatCode="m/d/yyyy">
                  <c:v>45078</c:v>
                </c:pt>
                <c:pt idx="66" formatCode="m/d/yyyy">
                  <c:v>45108</c:v>
                </c:pt>
                <c:pt idx="67" formatCode="m/d/yyyy">
                  <c:v>45139</c:v>
                </c:pt>
                <c:pt idx="68" formatCode="m/d/yyyy">
                  <c:v>45170</c:v>
                </c:pt>
                <c:pt idx="69" formatCode="m/d/yyyy">
                  <c:v>45200</c:v>
                </c:pt>
                <c:pt idx="70" formatCode="m/d/yyyy">
                  <c:v>45231</c:v>
                </c:pt>
                <c:pt idx="71" formatCode="m/d/yyyy">
                  <c:v>45261</c:v>
                </c:pt>
                <c:pt idx="72" formatCode="m/d/yyyy">
                  <c:v>45292</c:v>
                </c:pt>
                <c:pt idx="73" formatCode="m/d/yyyy">
                  <c:v>45323</c:v>
                </c:pt>
                <c:pt idx="74" formatCode="m/d/yyyy">
                  <c:v>45352</c:v>
                </c:pt>
                <c:pt idx="75" formatCode="m/d/yyyy">
                  <c:v>45383</c:v>
                </c:pt>
                <c:pt idx="76" formatCode="m/d/yyyy">
                  <c:v>45413</c:v>
                </c:pt>
                <c:pt idx="77" formatCode="m/d/yyyy">
                  <c:v>45444</c:v>
                </c:pt>
                <c:pt idx="78" formatCode="m/d/yyyy">
                  <c:v>45474</c:v>
                </c:pt>
                <c:pt idx="79" formatCode="m/d/yyyy">
                  <c:v>45505</c:v>
                </c:pt>
                <c:pt idx="80" formatCode="m/d/yyyy">
                  <c:v>45536</c:v>
                </c:pt>
                <c:pt idx="81" formatCode="m/d/yyyy">
                  <c:v>45566</c:v>
                </c:pt>
                <c:pt idx="82" formatCode="m/d/yyyy">
                  <c:v>45597</c:v>
                </c:pt>
                <c:pt idx="83" formatCode="m/d/yyyy">
                  <c:v>45627</c:v>
                </c:pt>
                <c:pt idx="84" formatCode="m/d/yyyy">
                  <c:v>45658</c:v>
                </c:pt>
                <c:pt idx="85" formatCode="m/d/yyyy">
                  <c:v>45689</c:v>
                </c:pt>
                <c:pt idx="86" formatCode="m/d/yyyy">
                  <c:v>45717</c:v>
                </c:pt>
                <c:pt idx="87" formatCode="m/d/yyyy">
                  <c:v>45748</c:v>
                </c:pt>
                <c:pt idx="88" formatCode="m/d/yyyy">
                  <c:v>45778</c:v>
                </c:pt>
                <c:pt idx="89" formatCode="m/d/yyyy">
                  <c:v>45809</c:v>
                </c:pt>
                <c:pt idx="90" formatCode="m/d/yyyy">
                  <c:v>45839</c:v>
                </c:pt>
                <c:pt idx="91" formatCode="m/d/yyyy">
                  <c:v>45870</c:v>
                </c:pt>
                <c:pt idx="92" formatCode="m/d/yyyy">
                  <c:v>45901</c:v>
                </c:pt>
                <c:pt idx="93" formatCode="m/d/yyyy">
                  <c:v>45931</c:v>
                </c:pt>
                <c:pt idx="94" formatCode="m/d/yyyy">
                  <c:v>45962</c:v>
                </c:pt>
                <c:pt idx="95" formatCode="m/d/yyyy">
                  <c:v>45992</c:v>
                </c:pt>
                <c:pt idx="96" formatCode="m/d/yyyy">
                  <c:v>46023</c:v>
                </c:pt>
                <c:pt idx="97" formatCode="m/d/yyyy">
                  <c:v>46054</c:v>
                </c:pt>
                <c:pt idx="98" formatCode="m/d/yyyy">
                  <c:v>46082</c:v>
                </c:pt>
              </c:numCache>
            </c:numRef>
          </c:cat>
          <c:val>
            <c:numRef>
              <c:f>'Tab Housing'!$G$101:$G$199</c:f>
              <c:numCache>
                <c:formatCode>#,##0</c:formatCode>
                <c:ptCount val="99"/>
                <c:pt idx="0">
                  <c:v>1325</c:v>
                </c:pt>
                <c:pt idx="1">
                  <c:v>1321</c:v>
                </c:pt>
                <c:pt idx="2">
                  <c:v>1328</c:v>
                </c:pt>
                <c:pt idx="3">
                  <c:v>1366</c:v>
                </c:pt>
                <c:pt idx="4">
                  <c:v>1384</c:v>
                </c:pt>
                <c:pt idx="5">
                  <c:v>1387</c:v>
                </c:pt>
                <c:pt idx="6">
                  <c:v>1422</c:v>
                </c:pt>
                <c:pt idx="7">
                  <c:v>1419</c:v>
                </c:pt>
                <c:pt idx="8">
                  <c:v>1375</c:v>
                </c:pt>
                <c:pt idx="9">
                  <c:v>1340</c:v>
                </c:pt>
                <c:pt idx="10">
                  <c:v>1325</c:v>
                </c:pt>
                <c:pt idx="11">
                  <c:v>1296</c:v>
                </c:pt>
                <c:pt idx="12">
                  <c:v>1243</c:v>
                </c:pt>
                <c:pt idx="13">
                  <c:v>1246</c:v>
                </c:pt>
                <c:pt idx="14">
                  <c:v>1274</c:v>
                </c:pt>
                <c:pt idx="15">
                  <c:v>1300</c:v>
                </c:pt>
                <c:pt idx="16">
                  <c:v>1243</c:v>
                </c:pt>
                <c:pt idx="17">
                  <c:v>1215</c:v>
                </c:pt>
                <c:pt idx="18">
                  <c:v>1222</c:v>
                </c:pt>
                <c:pt idx="19">
                  <c:v>1215</c:v>
                </c:pt>
                <c:pt idx="20">
                  <c:v>1199</c:v>
                </c:pt>
                <c:pt idx="21">
                  <c:v>1188</c:v>
                </c:pt>
                <c:pt idx="22">
                  <c:v>1178</c:v>
                </c:pt>
                <c:pt idx="23">
                  <c:v>1163</c:v>
                </c:pt>
                <c:pt idx="24">
                  <c:v>1068</c:v>
                </c:pt>
                <c:pt idx="25">
                  <c:v>1053</c:v>
                </c:pt>
                <c:pt idx="26">
                  <c:v>1067</c:v>
                </c:pt>
                <c:pt idx="27">
                  <c:v>1025</c:v>
                </c:pt>
                <c:pt idx="28">
                  <c:v>979</c:v>
                </c:pt>
                <c:pt idx="29">
                  <c:v>855</c:v>
                </c:pt>
                <c:pt idx="30">
                  <c:v>813</c:v>
                </c:pt>
                <c:pt idx="31">
                  <c:v>782</c:v>
                </c:pt>
                <c:pt idx="32">
                  <c:v>753</c:v>
                </c:pt>
                <c:pt idx="33">
                  <c:v>763</c:v>
                </c:pt>
                <c:pt idx="34">
                  <c:v>755</c:v>
                </c:pt>
                <c:pt idx="35">
                  <c:v>724</c:v>
                </c:pt>
                <c:pt idx="36">
                  <c:v>691</c:v>
                </c:pt>
                <c:pt idx="37">
                  <c:v>610</c:v>
                </c:pt>
                <c:pt idx="38">
                  <c:v>596</c:v>
                </c:pt>
                <c:pt idx="39">
                  <c:v>484</c:v>
                </c:pt>
                <c:pt idx="40">
                  <c:v>760</c:v>
                </c:pt>
                <c:pt idx="41">
                  <c:v>821</c:v>
                </c:pt>
                <c:pt idx="42">
                  <c:v>968</c:v>
                </c:pt>
                <c:pt idx="43">
                  <c:v>1015</c:v>
                </c:pt>
                <c:pt idx="44">
                  <c:v>1043</c:v>
                </c:pt>
                <c:pt idx="45">
                  <c:v>997</c:v>
                </c:pt>
                <c:pt idx="46">
                  <c:v>991</c:v>
                </c:pt>
                <c:pt idx="47">
                  <c:v>923</c:v>
                </c:pt>
                <c:pt idx="48">
                  <c:v>847</c:v>
                </c:pt>
                <c:pt idx="49">
                  <c:v>831</c:v>
                </c:pt>
                <c:pt idx="50">
                  <c:v>776</c:v>
                </c:pt>
                <c:pt idx="51">
                  <c:v>779</c:v>
                </c:pt>
                <c:pt idx="52">
                  <c:v>789</c:v>
                </c:pt>
                <c:pt idx="53">
                  <c:v>803</c:v>
                </c:pt>
                <c:pt idx="54">
                  <c:v>817</c:v>
                </c:pt>
                <c:pt idx="55">
                  <c:v>882</c:v>
                </c:pt>
                <c:pt idx="56">
                  <c:v>904</c:v>
                </c:pt>
                <c:pt idx="57">
                  <c:v>904</c:v>
                </c:pt>
                <c:pt idx="58">
                  <c:v>857</c:v>
                </c:pt>
                <c:pt idx="59">
                  <c:v>824</c:v>
                </c:pt>
                <c:pt idx="60">
                  <c:v>760</c:v>
                </c:pt>
                <c:pt idx="61">
                  <c:v>798</c:v>
                </c:pt>
                <c:pt idx="62">
                  <c:v>815</c:v>
                </c:pt>
                <c:pt idx="63">
                  <c:v>884</c:v>
                </c:pt>
                <c:pt idx="64">
                  <c:v>893</c:v>
                </c:pt>
                <c:pt idx="65">
                  <c:v>943</c:v>
                </c:pt>
                <c:pt idx="66">
                  <c:v>931</c:v>
                </c:pt>
                <c:pt idx="67">
                  <c:v>1004</c:v>
                </c:pt>
                <c:pt idx="68">
                  <c:v>977</c:v>
                </c:pt>
                <c:pt idx="69">
                  <c:v>961</c:v>
                </c:pt>
                <c:pt idx="70">
                  <c:v>987</c:v>
                </c:pt>
                <c:pt idx="71">
                  <c:v>959</c:v>
                </c:pt>
                <c:pt idx="72">
                  <c:v>927</c:v>
                </c:pt>
                <c:pt idx="73">
                  <c:v>979</c:v>
                </c:pt>
                <c:pt idx="74">
                  <c:v>1000</c:v>
                </c:pt>
                <c:pt idx="75">
                  <c:v>1047</c:v>
                </c:pt>
                <c:pt idx="76">
                  <c:v>1071</c:v>
                </c:pt>
                <c:pt idx="77">
                  <c:v>1098</c:v>
                </c:pt>
                <c:pt idx="78">
                  <c:v>1115</c:v>
                </c:pt>
                <c:pt idx="79">
                  <c:v>1098</c:v>
                </c:pt>
                <c:pt idx="80">
                  <c:v>1145</c:v>
                </c:pt>
                <c:pt idx="81">
                  <c:v>1158</c:v>
                </c:pt>
                <c:pt idx="82">
                  <c:v>1128</c:v>
                </c:pt>
                <c:pt idx="83">
                  <c:v>1078</c:v>
                </c:pt>
                <c:pt idx="84">
                  <c:v>1054</c:v>
                </c:pt>
                <c:pt idx="85">
                  <c:v>1037</c:v>
                </c:pt>
                <c:pt idx="86">
                  <c:v>1049</c:v>
                </c:pt>
                <c:pt idx="87">
                  <c:v>1155</c:v>
                </c:pt>
                <c:pt idx="88">
                  <c:v>1169</c:v>
                </c:pt>
                <c:pt idx="89">
                  <c:v>1181</c:v>
                </c:pt>
                <c:pt idx="90">
                  <c:v>1185</c:v>
                </c:pt>
                <c:pt idx="91">
                  <c:v>1178</c:v>
                </c:pt>
                <c:pt idx="92">
                  <c:v>1194</c:v>
                </c:pt>
                <c:pt idx="93">
                  <c:v>1211</c:v>
                </c:pt>
                <c:pt idx="94">
                  <c:v>1242</c:v>
                </c:pt>
                <c:pt idx="95">
                  <c:v>1175</c:v>
                </c:pt>
                <c:pt idx="96">
                  <c:v>1136</c:v>
                </c:pt>
                <c:pt idx="97">
                  <c:v>1123</c:v>
                </c:pt>
                <c:pt idx="98">
                  <c:v>1245</c:v>
                </c:pt>
              </c:numCache>
            </c:numRef>
          </c:val>
          <c:extLst>
            <c:ext xmlns:c16="http://schemas.microsoft.com/office/drawing/2014/chart" uri="{C3380CC4-5D6E-409C-BE32-E72D297353CC}">
              <c16:uniqueId val="{00000000-28E6-4703-8281-905B0F041CC8}"/>
            </c:ext>
          </c:extLst>
        </c:ser>
        <c:dLbls>
          <c:showLegendKey val="0"/>
          <c:showVal val="0"/>
          <c:showCatName val="0"/>
          <c:showSerName val="0"/>
          <c:showPercent val="0"/>
          <c:showBubbleSize val="0"/>
        </c:dLbls>
        <c:gapWidth val="150"/>
        <c:axId val="-724982624"/>
        <c:axId val="-724982080"/>
      </c:barChart>
      <c:lineChart>
        <c:grouping val="standard"/>
        <c:varyColors val="0"/>
        <c:ser>
          <c:idx val="1"/>
          <c:order val="1"/>
          <c:tx>
            <c:strRef>
              <c:f>'Tab Housing'!$I$1</c:f>
              <c:strCache>
                <c:ptCount val="1"/>
                <c:pt idx="0">
                  <c:v>Median Days on Market</c:v>
                </c:pt>
              </c:strCache>
            </c:strRef>
          </c:tx>
          <c:spPr>
            <a:ln w="28575" cap="rnd">
              <a:solidFill>
                <a:schemeClr val="accent2"/>
              </a:solidFill>
              <a:round/>
            </a:ln>
            <a:effectLst/>
          </c:spPr>
          <c:marker>
            <c:symbol val="none"/>
          </c:marker>
          <c:cat>
            <c:numRef>
              <c:f>'Tab Housing'!$B$101:$B$199</c:f>
              <c:numCache>
                <c:formatCode>m/d/yy;@</c:formatCode>
                <c:ptCount val="99"/>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formatCode="m/d/yyyy">
                  <c:v>45017</c:v>
                </c:pt>
                <c:pt idx="64" formatCode="m/d/yyyy">
                  <c:v>45047</c:v>
                </c:pt>
                <c:pt idx="65" formatCode="m/d/yyyy">
                  <c:v>45078</c:v>
                </c:pt>
                <c:pt idx="66" formatCode="m/d/yyyy">
                  <c:v>45108</c:v>
                </c:pt>
                <c:pt idx="67" formatCode="m/d/yyyy">
                  <c:v>45139</c:v>
                </c:pt>
                <c:pt idx="68" formatCode="m/d/yyyy">
                  <c:v>45170</c:v>
                </c:pt>
                <c:pt idx="69" formatCode="m/d/yyyy">
                  <c:v>45200</c:v>
                </c:pt>
                <c:pt idx="70" formatCode="m/d/yyyy">
                  <c:v>45231</c:v>
                </c:pt>
                <c:pt idx="71" formatCode="m/d/yyyy">
                  <c:v>45261</c:v>
                </c:pt>
                <c:pt idx="72" formatCode="m/d/yyyy">
                  <c:v>45292</c:v>
                </c:pt>
                <c:pt idx="73" formatCode="m/d/yyyy">
                  <c:v>45323</c:v>
                </c:pt>
                <c:pt idx="74" formatCode="m/d/yyyy">
                  <c:v>45352</c:v>
                </c:pt>
                <c:pt idx="75" formatCode="m/d/yyyy">
                  <c:v>45383</c:v>
                </c:pt>
                <c:pt idx="76" formatCode="m/d/yyyy">
                  <c:v>45413</c:v>
                </c:pt>
                <c:pt idx="77" formatCode="m/d/yyyy">
                  <c:v>45444</c:v>
                </c:pt>
                <c:pt idx="78" formatCode="m/d/yyyy">
                  <c:v>45474</c:v>
                </c:pt>
                <c:pt idx="79" formatCode="m/d/yyyy">
                  <c:v>45505</c:v>
                </c:pt>
                <c:pt idx="80" formatCode="m/d/yyyy">
                  <c:v>45536</c:v>
                </c:pt>
                <c:pt idx="81" formatCode="m/d/yyyy">
                  <c:v>45566</c:v>
                </c:pt>
                <c:pt idx="82" formatCode="m/d/yyyy">
                  <c:v>45597</c:v>
                </c:pt>
                <c:pt idx="83" formatCode="m/d/yyyy">
                  <c:v>45627</c:v>
                </c:pt>
                <c:pt idx="84" formatCode="m/d/yyyy">
                  <c:v>45658</c:v>
                </c:pt>
                <c:pt idx="85" formatCode="m/d/yyyy">
                  <c:v>45689</c:v>
                </c:pt>
                <c:pt idx="86" formatCode="m/d/yyyy">
                  <c:v>45717</c:v>
                </c:pt>
                <c:pt idx="87" formatCode="m/d/yyyy">
                  <c:v>45748</c:v>
                </c:pt>
                <c:pt idx="88" formatCode="m/d/yyyy">
                  <c:v>45778</c:v>
                </c:pt>
                <c:pt idx="89" formatCode="m/d/yyyy">
                  <c:v>45809</c:v>
                </c:pt>
                <c:pt idx="90" formatCode="m/d/yyyy">
                  <c:v>45839</c:v>
                </c:pt>
                <c:pt idx="91" formatCode="m/d/yyyy">
                  <c:v>45870</c:v>
                </c:pt>
                <c:pt idx="92" formatCode="m/d/yyyy">
                  <c:v>45901</c:v>
                </c:pt>
                <c:pt idx="93" formatCode="m/d/yyyy">
                  <c:v>45931</c:v>
                </c:pt>
                <c:pt idx="94" formatCode="m/d/yyyy">
                  <c:v>45962</c:v>
                </c:pt>
                <c:pt idx="95" formatCode="m/d/yyyy">
                  <c:v>45992</c:v>
                </c:pt>
                <c:pt idx="96" formatCode="m/d/yyyy">
                  <c:v>46023</c:v>
                </c:pt>
                <c:pt idx="97" formatCode="m/d/yyyy">
                  <c:v>46054</c:v>
                </c:pt>
                <c:pt idx="98" formatCode="m/d/yyyy">
                  <c:v>46082</c:v>
                </c:pt>
              </c:numCache>
            </c:numRef>
          </c:cat>
          <c:val>
            <c:numRef>
              <c:f>'Tab Housing'!$I$101:$I$199</c:f>
              <c:numCache>
                <c:formatCode>General</c:formatCode>
                <c:ptCount val="99"/>
                <c:pt idx="0">
                  <c:v>91</c:v>
                </c:pt>
                <c:pt idx="1">
                  <c:v>93</c:v>
                </c:pt>
                <c:pt idx="2">
                  <c:v>77</c:v>
                </c:pt>
                <c:pt idx="3">
                  <c:v>68</c:v>
                </c:pt>
                <c:pt idx="4">
                  <c:v>67</c:v>
                </c:pt>
                <c:pt idx="5">
                  <c:v>68</c:v>
                </c:pt>
                <c:pt idx="6">
                  <c:v>73</c:v>
                </c:pt>
                <c:pt idx="7">
                  <c:v>76</c:v>
                </c:pt>
                <c:pt idx="8">
                  <c:v>83</c:v>
                </c:pt>
                <c:pt idx="9">
                  <c:v>89</c:v>
                </c:pt>
                <c:pt idx="10">
                  <c:v>90</c:v>
                </c:pt>
                <c:pt idx="11">
                  <c:v>92</c:v>
                </c:pt>
                <c:pt idx="12">
                  <c:v>92</c:v>
                </c:pt>
                <c:pt idx="13">
                  <c:v>82</c:v>
                </c:pt>
                <c:pt idx="14">
                  <c:v>76</c:v>
                </c:pt>
                <c:pt idx="15">
                  <c:v>69</c:v>
                </c:pt>
                <c:pt idx="16">
                  <c:v>70</c:v>
                </c:pt>
                <c:pt idx="17">
                  <c:v>77</c:v>
                </c:pt>
                <c:pt idx="18">
                  <c:v>77</c:v>
                </c:pt>
                <c:pt idx="19">
                  <c:v>74</c:v>
                </c:pt>
                <c:pt idx="20">
                  <c:v>76</c:v>
                </c:pt>
                <c:pt idx="21">
                  <c:v>78</c:v>
                </c:pt>
                <c:pt idx="22">
                  <c:v>78</c:v>
                </c:pt>
                <c:pt idx="23">
                  <c:v>84</c:v>
                </c:pt>
                <c:pt idx="24">
                  <c:v>88</c:v>
                </c:pt>
                <c:pt idx="25">
                  <c:v>83</c:v>
                </c:pt>
                <c:pt idx="26">
                  <c:v>66</c:v>
                </c:pt>
                <c:pt idx="27">
                  <c:v>71</c:v>
                </c:pt>
                <c:pt idx="28">
                  <c:v>79</c:v>
                </c:pt>
                <c:pt idx="29">
                  <c:v>71</c:v>
                </c:pt>
                <c:pt idx="30">
                  <c:v>69</c:v>
                </c:pt>
                <c:pt idx="31">
                  <c:v>66</c:v>
                </c:pt>
                <c:pt idx="32">
                  <c:v>63</c:v>
                </c:pt>
                <c:pt idx="33">
                  <c:v>60</c:v>
                </c:pt>
                <c:pt idx="34">
                  <c:v>65</c:v>
                </c:pt>
                <c:pt idx="35">
                  <c:v>72</c:v>
                </c:pt>
                <c:pt idx="36">
                  <c:v>71</c:v>
                </c:pt>
                <c:pt idx="37">
                  <c:v>61</c:v>
                </c:pt>
                <c:pt idx="38">
                  <c:v>62</c:v>
                </c:pt>
                <c:pt idx="39">
                  <c:v>21</c:v>
                </c:pt>
                <c:pt idx="40">
                  <c:v>35</c:v>
                </c:pt>
                <c:pt idx="41">
                  <c:v>45</c:v>
                </c:pt>
                <c:pt idx="42">
                  <c:v>38</c:v>
                </c:pt>
                <c:pt idx="43">
                  <c:v>53</c:v>
                </c:pt>
                <c:pt idx="44">
                  <c:v>60</c:v>
                </c:pt>
                <c:pt idx="45">
                  <c:v>63</c:v>
                </c:pt>
                <c:pt idx="46">
                  <c:v>59</c:v>
                </c:pt>
                <c:pt idx="47">
                  <c:v>68</c:v>
                </c:pt>
                <c:pt idx="48">
                  <c:v>79</c:v>
                </c:pt>
                <c:pt idx="49">
                  <c:v>81</c:v>
                </c:pt>
                <c:pt idx="50">
                  <c:v>69</c:v>
                </c:pt>
                <c:pt idx="51">
                  <c:v>59</c:v>
                </c:pt>
                <c:pt idx="52">
                  <c:v>45</c:v>
                </c:pt>
                <c:pt idx="53">
                  <c:v>37</c:v>
                </c:pt>
                <c:pt idx="54">
                  <c:v>43</c:v>
                </c:pt>
                <c:pt idx="55">
                  <c:v>51</c:v>
                </c:pt>
                <c:pt idx="56">
                  <c:v>57</c:v>
                </c:pt>
                <c:pt idx="57">
                  <c:v>59</c:v>
                </c:pt>
                <c:pt idx="58">
                  <c:v>63</c:v>
                </c:pt>
                <c:pt idx="59">
                  <c:v>73</c:v>
                </c:pt>
                <c:pt idx="60">
                  <c:v>86</c:v>
                </c:pt>
                <c:pt idx="61">
                  <c:v>81</c:v>
                </c:pt>
                <c:pt idx="62">
                  <c:v>63</c:v>
                </c:pt>
                <c:pt idx="63">
                  <c:v>60</c:v>
                </c:pt>
                <c:pt idx="64">
                  <c:v>59</c:v>
                </c:pt>
                <c:pt idx="65">
                  <c:v>57</c:v>
                </c:pt>
                <c:pt idx="66">
                  <c:v>59</c:v>
                </c:pt>
                <c:pt idx="67">
                  <c:v>58</c:v>
                </c:pt>
                <c:pt idx="68">
                  <c:v>62</c:v>
                </c:pt>
                <c:pt idx="69">
                  <c:v>68</c:v>
                </c:pt>
                <c:pt idx="70">
                  <c:v>65</c:v>
                </c:pt>
                <c:pt idx="71">
                  <c:v>67</c:v>
                </c:pt>
                <c:pt idx="72">
                  <c:v>85</c:v>
                </c:pt>
                <c:pt idx="73">
                  <c:v>74</c:v>
                </c:pt>
                <c:pt idx="74">
                  <c:v>60</c:v>
                </c:pt>
                <c:pt idx="75">
                  <c:v>57</c:v>
                </c:pt>
                <c:pt idx="76">
                  <c:v>57</c:v>
                </c:pt>
                <c:pt idx="77">
                  <c:v>59</c:v>
                </c:pt>
                <c:pt idx="78">
                  <c:v>64</c:v>
                </c:pt>
                <c:pt idx="79">
                  <c:v>63</c:v>
                </c:pt>
                <c:pt idx="80">
                  <c:v>68</c:v>
                </c:pt>
                <c:pt idx="81">
                  <c:v>70</c:v>
                </c:pt>
                <c:pt idx="82">
                  <c:v>73</c:v>
                </c:pt>
                <c:pt idx="83">
                  <c:v>81</c:v>
                </c:pt>
                <c:pt idx="84">
                  <c:v>83</c:v>
                </c:pt>
                <c:pt idx="85">
                  <c:v>80</c:v>
                </c:pt>
                <c:pt idx="86">
                  <c:v>65</c:v>
                </c:pt>
                <c:pt idx="87">
                  <c:v>60</c:v>
                </c:pt>
                <c:pt idx="88">
                  <c:v>68</c:v>
                </c:pt>
                <c:pt idx="89">
                  <c:v>73</c:v>
                </c:pt>
                <c:pt idx="90">
                  <c:v>73</c:v>
                </c:pt>
                <c:pt idx="91">
                  <c:v>69</c:v>
                </c:pt>
                <c:pt idx="92">
                  <c:v>67</c:v>
                </c:pt>
                <c:pt idx="93">
                  <c:v>68</c:v>
                </c:pt>
                <c:pt idx="94">
                  <c:v>72</c:v>
                </c:pt>
                <c:pt idx="95">
                  <c:v>85</c:v>
                </c:pt>
                <c:pt idx="96">
                  <c:v>87</c:v>
                </c:pt>
                <c:pt idx="97">
                  <c:v>91</c:v>
                </c:pt>
                <c:pt idx="98">
                  <c:v>76</c:v>
                </c:pt>
              </c:numCache>
            </c:numRef>
          </c:val>
          <c:smooth val="0"/>
          <c:extLst>
            <c:ext xmlns:c16="http://schemas.microsoft.com/office/drawing/2014/chart" uri="{C3380CC4-5D6E-409C-BE32-E72D297353CC}">
              <c16:uniqueId val="{00000001-28E6-4703-8281-905B0F041CC8}"/>
            </c:ext>
          </c:extLst>
        </c:ser>
        <c:dLbls>
          <c:showLegendKey val="0"/>
          <c:showVal val="0"/>
          <c:showCatName val="0"/>
          <c:showSerName val="0"/>
          <c:showPercent val="0"/>
          <c:showBubbleSize val="0"/>
        </c:dLbls>
        <c:marker val="1"/>
        <c:smooth val="0"/>
        <c:axId val="-724988064"/>
        <c:axId val="-724980992"/>
      </c:lineChart>
      <c:dateAx>
        <c:axId val="-724982624"/>
        <c:scaling>
          <c:orientation val="minMax"/>
        </c:scaling>
        <c:delete val="0"/>
        <c:axPos val="b"/>
        <c:numFmt formatCode="m/d/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24982080"/>
        <c:crosses val="autoZero"/>
        <c:auto val="1"/>
        <c:lblOffset val="100"/>
        <c:baseTimeUnit val="months"/>
      </c:dateAx>
      <c:valAx>
        <c:axId val="-7249820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24982624"/>
        <c:crosses val="autoZero"/>
        <c:crossBetween val="between"/>
      </c:valAx>
      <c:valAx>
        <c:axId val="-724980992"/>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24988064"/>
        <c:crosses val="max"/>
        <c:crossBetween val="between"/>
      </c:valAx>
      <c:dateAx>
        <c:axId val="-724988064"/>
        <c:scaling>
          <c:orientation val="minMax"/>
        </c:scaling>
        <c:delete val="1"/>
        <c:axPos val="b"/>
        <c:numFmt formatCode="m/d/yy;@" sourceLinked="1"/>
        <c:majorTickMark val="out"/>
        <c:minorTickMark val="none"/>
        <c:tickLblPos val="nextTo"/>
        <c:crossAx val="-724980992"/>
        <c:crosses val="autoZero"/>
        <c:auto val="1"/>
        <c:lblOffset val="100"/>
        <c:baseTimeUnit val="months"/>
      </c:date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 Housing'!$K$1</c:f>
              <c:strCache>
                <c:ptCount val="1"/>
                <c:pt idx="0">
                  <c:v>Median Listing Price</c:v>
                </c:pt>
              </c:strCache>
            </c:strRef>
          </c:tx>
          <c:spPr>
            <a:solidFill>
              <a:schemeClr val="accent1"/>
            </a:solidFill>
            <a:ln>
              <a:noFill/>
            </a:ln>
            <a:effectLst/>
          </c:spPr>
          <c:invertIfNegative val="0"/>
          <c:cat>
            <c:numRef>
              <c:f>'Tab Housing'!$B$101:$B$199</c:f>
              <c:numCache>
                <c:formatCode>m/d/yy;@</c:formatCode>
                <c:ptCount val="99"/>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formatCode="m/d/yyyy">
                  <c:v>45017</c:v>
                </c:pt>
                <c:pt idx="64" formatCode="m/d/yyyy">
                  <c:v>45047</c:v>
                </c:pt>
                <c:pt idx="65" formatCode="m/d/yyyy">
                  <c:v>45078</c:v>
                </c:pt>
                <c:pt idx="66" formatCode="m/d/yyyy">
                  <c:v>45108</c:v>
                </c:pt>
                <c:pt idx="67" formatCode="m/d/yyyy">
                  <c:v>45139</c:v>
                </c:pt>
                <c:pt idx="68" formatCode="m/d/yyyy">
                  <c:v>45170</c:v>
                </c:pt>
                <c:pt idx="69" formatCode="m/d/yyyy">
                  <c:v>45200</c:v>
                </c:pt>
                <c:pt idx="70" formatCode="m/d/yyyy">
                  <c:v>45231</c:v>
                </c:pt>
                <c:pt idx="71" formatCode="m/d/yyyy">
                  <c:v>45261</c:v>
                </c:pt>
                <c:pt idx="72" formatCode="m/d/yyyy">
                  <c:v>45292</c:v>
                </c:pt>
                <c:pt idx="73" formatCode="m/d/yyyy">
                  <c:v>45323</c:v>
                </c:pt>
                <c:pt idx="74" formatCode="m/d/yyyy">
                  <c:v>45352</c:v>
                </c:pt>
                <c:pt idx="75" formatCode="m/d/yyyy">
                  <c:v>45383</c:v>
                </c:pt>
                <c:pt idx="76" formatCode="m/d/yyyy">
                  <c:v>45413</c:v>
                </c:pt>
                <c:pt idx="77" formatCode="m/d/yyyy">
                  <c:v>45444</c:v>
                </c:pt>
                <c:pt idx="78" formatCode="m/d/yyyy">
                  <c:v>45474</c:v>
                </c:pt>
                <c:pt idx="79" formatCode="m/d/yyyy">
                  <c:v>45505</c:v>
                </c:pt>
                <c:pt idx="80" formatCode="m/d/yyyy">
                  <c:v>45536</c:v>
                </c:pt>
                <c:pt idx="81" formatCode="m/d/yyyy">
                  <c:v>45566</c:v>
                </c:pt>
                <c:pt idx="82" formatCode="m/d/yyyy">
                  <c:v>45597</c:v>
                </c:pt>
                <c:pt idx="83" formatCode="m/d/yyyy">
                  <c:v>45627</c:v>
                </c:pt>
                <c:pt idx="84" formatCode="m/d/yyyy">
                  <c:v>45658</c:v>
                </c:pt>
                <c:pt idx="85" formatCode="m/d/yyyy">
                  <c:v>45689</c:v>
                </c:pt>
                <c:pt idx="86" formatCode="m/d/yyyy">
                  <c:v>45717</c:v>
                </c:pt>
                <c:pt idx="87" formatCode="m/d/yyyy">
                  <c:v>45748</c:v>
                </c:pt>
                <c:pt idx="88" formatCode="m/d/yyyy">
                  <c:v>45778</c:v>
                </c:pt>
                <c:pt idx="89" formatCode="m/d/yyyy">
                  <c:v>45809</c:v>
                </c:pt>
                <c:pt idx="90" formatCode="m/d/yyyy">
                  <c:v>45839</c:v>
                </c:pt>
                <c:pt idx="91" formatCode="m/d/yyyy">
                  <c:v>45870</c:v>
                </c:pt>
                <c:pt idx="92" formatCode="m/d/yyyy">
                  <c:v>45901</c:v>
                </c:pt>
                <c:pt idx="93" formatCode="m/d/yyyy">
                  <c:v>45931</c:v>
                </c:pt>
                <c:pt idx="94" formatCode="m/d/yyyy">
                  <c:v>45962</c:v>
                </c:pt>
                <c:pt idx="95" formatCode="m/d/yyyy">
                  <c:v>45992</c:v>
                </c:pt>
                <c:pt idx="96" formatCode="m/d/yyyy">
                  <c:v>46023</c:v>
                </c:pt>
                <c:pt idx="97" formatCode="m/d/yyyy">
                  <c:v>46054</c:v>
                </c:pt>
                <c:pt idx="98" formatCode="m/d/yyyy">
                  <c:v>46082</c:v>
                </c:pt>
              </c:numCache>
            </c:numRef>
          </c:cat>
          <c:val>
            <c:numRef>
              <c:f>'Tab Housing'!$K$101:$K$199</c:f>
              <c:numCache>
                <c:formatCode>"$"#,##0</c:formatCode>
                <c:ptCount val="99"/>
                <c:pt idx="0">
                  <c:v>167450</c:v>
                </c:pt>
                <c:pt idx="1">
                  <c:v>169800</c:v>
                </c:pt>
                <c:pt idx="2">
                  <c:v>169900</c:v>
                </c:pt>
                <c:pt idx="3">
                  <c:v>172200</c:v>
                </c:pt>
                <c:pt idx="4">
                  <c:v>174950</c:v>
                </c:pt>
                <c:pt idx="5">
                  <c:v>175000</c:v>
                </c:pt>
                <c:pt idx="6">
                  <c:v>174900</c:v>
                </c:pt>
                <c:pt idx="7">
                  <c:v>175000</c:v>
                </c:pt>
                <c:pt idx="8">
                  <c:v>174900</c:v>
                </c:pt>
                <c:pt idx="9">
                  <c:v>175000</c:v>
                </c:pt>
                <c:pt idx="10">
                  <c:v>172300</c:v>
                </c:pt>
                <c:pt idx="11">
                  <c:v>169900</c:v>
                </c:pt>
                <c:pt idx="12">
                  <c:v>170400</c:v>
                </c:pt>
                <c:pt idx="13">
                  <c:v>175000</c:v>
                </c:pt>
                <c:pt idx="14">
                  <c:v>177014.28570000001</c:v>
                </c:pt>
                <c:pt idx="15">
                  <c:v>179700</c:v>
                </c:pt>
                <c:pt idx="16">
                  <c:v>180249.5</c:v>
                </c:pt>
                <c:pt idx="17">
                  <c:v>176000</c:v>
                </c:pt>
                <c:pt idx="18">
                  <c:v>179900</c:v>
                </c:pt>
                <c:pt idx="19">
                  <c:v>178536.36360000001</c:v>
                </c:pt>
                <c:pt idx="20">
                  <c:v>176490.90909999999</c:v>
                </c:pt>
                <c:pt idx="21">
                  <c:v>172949.75</c:v>
                </c:pt>
                <c:pt idx="22">
                  <c:v>169900</c:v>
                </c:pt>
                <c:pt idx="23">
                  <c:v>170000</c:v>
                </c:pt>
                <c:pt idx="24">
                  <c:v>172450</c:v>
                </c:pt>
                <c:pt idx="25">
                  <c:v>168250</c:v>
                </c:pt>
                <c:pt idx="26">
                  <c:v>169900</c:v>
                </c:pt>
                <c:pt idx="27">
                  <c:v>172500</c:v>
                </c:pt>
                <c:pt idx="28">
                  <c:v>175000</c:v>
                </c:pt>
                <c:pt idx="29">
                  <c:v>182200</c:v>
                </c:pt>
                <c:pt idx="30">
                  <c:v>184900</c:v>
                </c:pt>
                <c:pt idx="31">
                  <c:v>185000</c:v>
                </c:pt>
                <c:pt idx="32">
                  <c:v>189900</c:v>
                </c:pt>
                <c:pt idx="33">
                  <c:v>184900</c:v>
                </c:pt>
                <c:pt idx="34">
                  <c:v>181925</c:v>
                </c:pt>
                <c:pt idx="35">
                  <c:v>172449.5</c:v>
                </c:pt>
                <c:pt idx="36">
                  <c:v>164900</c:v>
                </c:pt>
                <c:pt idx="37">
                  <c:v>160950</c:v>
                </c:pt>
                <c:pt idx="38">
                  <c:v>149987.5</c:v>
                </c:pt>
                <c:pt idx="39">
                  <c:v>183500</c:v>
                </c:pt>
                <c:pt idx="40">
                  <c:v>164950</c:v>
                </c:pt>
                <c:pt idx="41">
                  <c:v>161900</c:v>
                </c:pt>
                <c:pt idx="42">
                  <c:v>152750</c:v>
                </c:pt>
                <c:pt idx="43">
                  <c:v>150000</c:v>
                </c:pt>
                <c:pt idx="44">
                  <c:v>149675</c:v>
                </c:pt>
                <c:pt idx="45">
                  <c:v>155900</c:v>
                </c:pt>
                <c:pt idx="46">
                  <c:v>150000</c:v>
                </c:pt>
                <c:pt idx="47">
                  <c:v>148850</c:v>
                </c:pt>
                <c:pt idx="48">
                  <c:v>145000</c:v>
                </c:pt>
                <c:pt idx="49">
                  <c:v>145750</c:v>
                </c:pt>
                <c:pt idx="50">
                  <c:v>149000</c:v>
                </c:pt>
                <c:pt idx="51">
                  <c:v>159900</c:v>
                </c:pt>
                <c:pt idx="52">
                  <c:v>172500</c:v>
                </c:pt>
                <c:pt idx="53">
                  <c:v>189800</c:v>
                </c:pt>
                <c:pt idx="54">
                  <c:v>199949.5</c:v>
                </c:pt>
                <c:pt idx="55">
                  <c:v>195975</c:v>
                </c:pt>
                <c:pt idx="56">
                  <c:v>195000</c:v>
                </c:pt>
                <c:pt idx="57">
                  <c:v>189900</c:v>
                </c:pt>
                <c:pt idx="58">
                  <c:v>199575</c:v>
                </c:pt>
                <c:pt idx="59">
                  <c:v>196750</c:v>
                </c:pt>
                <c:pt idx="60">
                  <c:v>192500</c:v>
                </c:pt>
                <c:pt idx="61">
                  <c:v>194000</c:v>
                </c:pt>
                <c:pt idx="62">
                  <c:v>195000</c:v>
                </c:pt>
                <c:pt idx="63">
                  <c:v>199900</c:v>
                </c:pt>
                <c:pt idx="64">
                  <c:v>189975</c:v>
                </c:pt>
                <c:pt idx="65">
                  <c:v>191200</c:v>
                </c:pt>
                <c:pt idx="66">
                  <c:v>215000</c:v>
                </c:pt>
                <c:pt idx="67">
                  <c:v>201075</c:v>
                </c:pt>
                <c:pt idx="68">
                  <c:v>205900</c:v>
                </c:pt>
                <c:pt idx="69">
                  <c:v>201149.5</c:v>
                </c:pt>
                <c:pt idx="70">
                  <c:v>212997.5</c:v>
                </c:pt>
                <c:pt idx="71">
                  <c:v>205900</c:v>
                </c:pt>
                <c:pt idx="72">
                  <c:v>199900</c:v>
                </c:pt>
                <c:pt idx="73">
                  <c:v>188475</c:v>
                </c:pt>
                <c:pt idx="74">
                  <c:v>194900</c:v>
                </c:pt>
                <c:pt idx="75">
                  <c:v>206750</c:v>
                </c:pt>
                <c:pt idx="76">
                  <c:v>201250</c:v>
                </c:pt>
                <c:pt idx="77">
                  <c:v>199500</c:v>
                </c:pt>
                <c:pt idx="78">
                  <c:v>200500</c:v>
                </c:pt>
                <c:pt idx="79">
                  <c:v>199900</c:v>
                </c:pt>
                <c:pt idx="80">
                  <c:v>199950</c:v>
                </c:pt>
                <c:pt idx="81">
                  <c:v>202450</c:v>
                </c:pt>
                <c:pt idx="82">
                  <c:v>202500</c:v>
                </c:pt>
                <c:pt idx="83">
                  <c:v>197350</c:v>
                </c:pt>
                <c:pt idx="84">
                  <c:v>195250</c:v>
                </c:pt>
                <c:pt idx="85">
                  <c:v>213900</c:v>
                </c:pt>
                <c:pt idx="86">
                  <c:v>217625</c:v>
                </c:pt>
                <c:pt idx="87">
                  <c:v>217250</c:v>
                </c:pt>
                <c:pt idx="88">
                  <c:v>217000</c:v>
                </c:pt>
                <c:pt idx="89">
                  <c:v>215000</c:v>
                </c:pt>
                <c:pt idx="90">
                  <c:v>216975</c:v>
                </c:pt>
                <c:pt idx="91">
                  <c:v>207700</c:v>
                </c:pt>
                <c:pt idx="92">
                  <c:v>202500</c:v>
                </c:pt>
                <c:pt idx="93">
                  <c:v>209499.5</c:v>
                </c:pt>
                <c:pt idx="94">
                  <c:v>207500</c:v>
                </c:pt>
                <c:pt idx="95">
                  <c:v>199900</c:v>
                </c:pt>
                <c:pt idx="96">
                  <c:v>203950</c:v>
                </c:pt>
                <c:pt idx="97">
                  <c:v>197400</c:v>
                </c:pt>
                <c:pt idx="98">
                  <c:v>198500</c:v>
                </c:pt>
              </c:numCache>
            </c:numRef>
          </c:val>
          <c:extLst>
            <c:ext xmlns:c16="http://schemas.microsoft.com/office/drawing/2014/chart" uri="{C3380CC4-5D6E-409C-BE32-E72D297353CC}">
              <c16:uniqueId val="{00000000-C3DC-45C4-A86F-CF4E63E2C154}"/>
            </c:ext>
          </c:extLst>
        </c:ser>
        <c:dLbls>
          <c:showLegendKey val="0"/>
          <c:showVal val="0"/>
          <c:showCatName val="0"/>
          <c:showSerName val="0"/>
          <c:showPercent val="0"/>
          <c:showBubbleSize val="0"/>
        </c:dLbls>
        <c:gapWidth val="219"/>
        <c:overlap val="-27"/>
        <c:axId val="-724977184"/>
        <c:axId val="-724979904"/>
      </c:barChart>
      <c:dateAx>
        <c:axId val="-724977184"/>
        <c:scaling>
          <c:orientation val="minMax"/>
        </c:scaling>
        <c:delete val="0"/>
        <c:axPos val="b"/>
        <c:numFmt formatCode="m/d/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24979904"/>
        <c:crosses val="autoZero"/>
        <c:auto val="1"/>
        <c:lblOffset val="100"/>
        <c:baseTimeUnit val="months"/>
      </c:dateAx>
      <c:valAx>
        <c:axId val="-724979904"/>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2497718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5193520539684339E-2"/>
          <c:y val="8.5008477899732732E-2"/>
          <c:w val="0.90552455751079319"/>
          <c:h val="0.82922351598587429"/>
        </c:manualLayout>
      </c:layout>
      <c:lineChart>
        <c:grouping val="standard"/>
        <c:varyColors val="0"/>
        <c:ser>
          <c:idx val="0"/>
          <c:order val="0"/>
          <c:tx>
            <c:strRef>
              <c:f>Sheet4!$K$1</c:f>
              <c:strCache>
                <c:ptCount val="1"/>
                <c:pt idx="0">
                  <c:v>Town of Vivian</c:v>
                </c:pt>
              </c:strCache>
            </c:strRef>
          </c:tx>
          <c:spPr>
            <a:ln w="28575" cap="rnd">
              <a:solidFill>
                <a:schemeClr val="accent1"/>
              </a:solidFill>
              <a:round/>
            </a:ln>
            <a:effectLst/>
          </c:spPr>
          <c:marker>
            <c:symbol val="none"/>
          </c:marker>
          <c:trendline>
            <c:spPr>
              <a:ln w="19050" cap="rnd">
                <a:solidFill>
                  <a:schemeClr val="accent1"/>
                </a:solidFill>
                <a:prstDash val="sysDot"/>
              </a:ln>
              <a:effectLst/>
            </c:spPr>
            <c:trendlineType val="linear"/>
            <c:dispRSqr val="0"/>
            <c:dispEq val="0"/>
          </c:trendline>
          <c:cat>
            <c:numRef>
              <c:f>Sheet4!$A$2:$A$88</c:f>
              <c:numCache>
                <c:formatCode>m/d/yyyy</c:formatCode>
                <c:ptCount val="87"/>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pt idx="63">
                  <c:v>45383</c:v>
                </c:pt>
                <c:pt idx="64">
                  <c:v>45413</c:v>
                </c:pt>
                <c:pt idx="65">
                  <c:v>45444</c:v>
                </c:pt>
                <c:pt idx="66">
                  <c:v>45474</c:v>
                </c:pt>
                <c:pt idx="67">
                  <c:v>45505</c:v>
                </c:pt>
                <c:pt idx="68">
                  <c:v>45536</c:v>
                </c:pt>
                <c:pt idx="69">
                  <c:v>45566</c:v>
                </c:pt>
                <c:pt idx="70">
                  <c:v>45597</c:v>
                </c:pt>
                <c:pt idx="71">
                  <c:v>45627</c:v>
                </c:pt>
                <c:pt idx="72">
                  <c:v>45658</c:v>
                </c:pt>
                <c:pt idx="73">
                  <c:v>45689</c:v>
                </c:pt>
                <c:pt idx="74">
                  <c:v>45717</c:v>
                </c:pt>
                <c:pt idx="75">
                  <c:v>45748</c:v>
                </c:pt>
                <c:pt idx="76">
                  <c:v>45778</c:v>
                </c:pt>
                <c:pt idx="77">
                  <c:v>45809</c:v>
                </c:pt>
                <c:pt idx="78">
                  <c:v>45839</c:v>
                </c:pt>
                <c:pt idx="79">
                  <c:v>45870</c:v>
                </c:pt>
                <c:pt idx="80">
                  <c:v>45901</c:v>
                </c:pt>
                <c:pt idx="81">
                  <c:v>45931</c:v>
                </c:pt>
                <c:pt idx="82">
                  <c:v>45962</c:v>
                </c:pt>
                <c:pt idx="83">
                  <c:v>45992</c:v>
                </c:pt>
                <c:pt idx="84">
                  <c:v>46023</c:v>
                </c:pt>
                <c:pt idx="85">
                  <c:v>46054</c:v>
                </c:pt>
                <c:pt idx="86">
                  <c:v>46082</c:v>
                </c:pt>
              </c:numCache>
            </c:numRef>
          </c:cat>
          <c:val>
            <c:numRef>
              <c:f>Sheet4!$K$2:$K$88</c:f>
              <c:numCache>
                <c:formatCode>"$"#,##0.00</c:formatCode>
                <c:ptCount val="87"/>
                <c:pt idx="0">
                  <c:v>111441.89</c:v>
                </c:pt>
                <c:pt idx="1">
                  <c:v>88535.26</c:v>
                </c:pt>
                <c:pt idx="2">
                  <c:v>90924.2</c:v>
                </c:pt>
                <c:pt idx="3">
                  <c:v>122180.79</c:v>
                </c:pt>
                <c:pt idx="4">
                  <c:v>89226.21</c:v>
                </c:pt>
                <c:pt idx="5">
                  <c:v>98198.12</c:v>
                </c:pt>
                <c:pt idx="6">
                  <c:v>95384.18</c:v>
                </c:pt>
                <c:pt idx="7">
                  <c:v>103044.73</c:v>
                </c:pt>
                <c:pt idx="8">
                  <c:v>121240.6</c:v>
                </c:pt>
                <c:pt idx="9">
                  <c:v>109059.13</c:v>
                </c:pt>
                <c:pt idx="10">
                  <c:v>106314.69</c:v>
                </c:pt>
                <c:pt idx="11">
                  <c:v>124581.49</c:v>
                </c:pt>
                <c:pt idx="12">
                  <c:v>117880.47</c:v>
                </c:pt>
                <c:pt idx="13">
                  <c:v>97026.67</c:v>
                </c:pt>
                <c:pt idx="14">
                  <c:v>93126.59</c:v>
                </c:pt>
                <c:pt idx="15">
                  <c:v>105416.35</c:v>
                </c:pt>
                <c:pt idx="16">
                  <c:v>101223.92</c:v>
                </c:pt>
                <c:pt idx="17">
                  <c:v>112123.59</c:v>
                </c:pt>
                <c:pt idx="18">
                  <c:v>112449.44</c:v>
                </c:pt>
                <c:pt idx="19">
                  <c:v>108609.23</c:v>
                </c:pt>
                <c:pt idx="20">
                  <c:v>120862.86</c:v>
                </c:pt>
                <c:pt idx="21">
                  <c:v>112648.54</c:v>
                </c:pt>
                <c:pt idx="22">
                  <c:v>130324.13</c:v>
                </c:pt>
                <c:pt idx="23">
                  <c:v>114466.49</c:v>
                </c:pt>
                <c:pt idx="24">
                  <c:v>118329.48</c:v>
                </c:pt>
                <c:pt idx="25">
                  <c:v>104007.01</c:v>
                </c:pt>
                <c:pt idx="26">
                  <c:v>101996.51</c:v>
                </c:pt>
                <c:pt idx="27">
                  <c:v>135955.85</c:v>
                </c:pt>
                <c:pt idx="28">
                  <c:v>132649.39000000001</c:v>
                </c:pt>
                <c:pt idx="29">
                  <c:v>121823.86</c:v>
                </c:pt>
                <c:pt idx="30">
                  <c:v>119865.77</c:v>
                </c:pt>
                <c:pt idx="31">
                  <c:v>113609.09</c:v>
                </c:pt>
                <c:pt idx="32">
                  <c:v>131939.49</c:v>
                </c:pt>
                <c:pt idx="33">
                  <c:v>125683.66</c:v>
                </c:pt>
                <c:pt idx="34">
                  <c:v>108930.45</c:v>
                </c:pt>
                <c:pt idx="35">
                  <c:v>107632.73</c:v>
                </c:pt>
                <c:pt idx="36">
                  <c:v>132633.66</c:v>
                </c:pt>
                <c:pt idx="37">
                  <c:v>113022.13</c:v>
                </c:pt>
                <c:pt idx="38">
                  <c:v>108032.4</c:v>
                </c:pt>
                <c:pt idx="39">
                  <c:v>143296.79999999999</c:v>
                </c:pt>
                <c:pt idx="40">
                  <c:v>138118.07</c:v>
                </c:pt>
                <c:pt idx="41">
                  <c:v>121546.88</c:v>
                </c:pt>
                <c:pt idx="42">
                  <c:v>120994.28</c:v>
                </c:pt>
                <c:pt idx="43">
                  <c:v>128426.93</c:v>
                </c:pt>
                <c:pt idx="44">
                  <c:v>122792.26</c:v>
                </c:pt>
                <c:pt idx="45">
                  <c:v>131656.06</c:v>
                </c:pt>
                <c:pt idx="46">
                  <c:v>144907.46</c:v>
                </c:pt>
                <c:pt idx="47">
                  <c:v>126226.05</c:v>
                </c:pt>
                <c:pt idx="48">
                  <c:v>153999.35</c:v>
                </c:pt>
                <c:pt idx="49">
                  <c:v>127629.06</c:v>
                </c:pt>
                <c:pt idx="50">
                  <c:v>129455.5</c:v>
                </c:pt>
                <c:pt idx="51">
                  <c:v>151330.85</c:v>
                </c:pt>
                <c:pt idx="52">
                  <c:v>132831.73000000001</c:v>
                </c:pt>
                <c:pt idx="53">
                  <c:v>150153.88</c:v>
                </c:pt>
                <c:pt idx="54">
                  <c:v>157533.89000000001</c:v>
                </c:pt>
                <c:pt idx="55">
                  <c:v>166870.14000000001</c:v>
                </c:pt>
                <c:pt idx="56">
                  <c:v>140022.79</c:v>
                </c:pt>
                <c:pt idx="57">
                  <c:v>162827.68</c:v>
                </c:pt>
                <c:pt idx="58">
                  <c:v>145821.4</c:v>
                </c:pt>
                <c:pt idx="59">
                  <c:v>135840.74</c:v>
                </c:pt>
                <c:pt idx="60" formatCode="&quot;$&quot;#,##0.00_);\(&quot;$&quot;#,##0.00\)">
                  <c:v>145103.39000000001</c:v>
                </c:pt>
                <c:pt idx="61" formatCode="&quot;$&quot;#,##0.00_);\(&quot;$&quot;#,##0.00\)">
                  <c:v>145800.49</c:v>
                </c:pt>
                <c:pt idx="62" formatCode="&quot;$&quot;#,##0.00_);\(&quot;$&quot;#,##0.00\)">
                  <c:v>134747.26</c:v>
                </c:pt>
                <c:pt idx="63" formatCode="&quot;$&quot;#,##0.00_);\(&quot;$&quot;#,##0.00\)">
                  <c:v>144915.69</c:v>
                </c:pt>
                <c:pt idx="64" formatCode="&quot;$&quot;#,##0.00_);\(&quot;$&quot;#,##0.00\)">
                  <c:v>131906.18</c:v>
                </c:pt>
                <c:pt idx="65" formatCode="&quot;$&quot;#,##0.00_);\(&quot;$&quot;#,##0.00\)">
                  <c:v>146327.26999999999</c:v>
                </c:pt>
                <c:pt idx="66" formatCode="&quot;$&quot;#,##0.00_);\(&quot;$&quot;#,##0.00\)">
                  <c:v>141737.03</c:v>
                </c:pt>
                <c:pt idx="67" formatCode="&quot;$&quot;#,##0.00_);\(&quot;$&quot;#,##0.00\)">
                  <c:v>115960.36</c:v>
                </c:pt>
                <c:pt idx="68" formatCode="&quot;$&quot;#,##0.00_);\(&quot;$&quot;#,##0.00\)">
                  <c:v>127186.64</c:v>
                </c:pt>
                <c:pt idx="69" formatCode="&quot;$&quot;#,##0.00_);[Red]\(&quot;$&quot;#,##0.00\)">
                  <c:v>133497.35999999999</c:v>
                </c:pt>
                <c:pt idx="70" formatCode="&quot;$&quot;#,##0.00_);[Red]\(&quot;$&quot;#,##0.00\)">
                  <c:v>120827.86</c:v>
                </c:pt>
                <c:pt idx="71" formatCode="&quot;$&quot;#,##0.00_);[Red]\(&quot;$&quot;#,##0.00\)">
                  <c:v>124493.29</c:v>
                </c:pt>
                <c:pt idx="72">
                  <c:v>151353.20000000001</c:v>
                </c:pt>
                <c:pt idx="73">
                  <c:v>141798.99</c:v>
                </c:pt>
                <c:pt idx="74">
                  <c:v>125941.05</c:v>
                </c:pt>
                <c:pt idx="75">
                  <c:v>143566.76</c:v>
                </c:pt>
                <c:pt idx="76">
                  <c:v>133657.93</c:v>
                </c:pt>
                <c:pt idx="77">
                  <c:v>149098.07999999999</c:v>
                </c:pt>
                <c:pt idx="78">
                  <c:v>130885.79</c:v>
                </c:pt>
                <c:pt idx="79">
                  <c:v>149420.75</c:v>
                </c:pt>
                <c:pt idx="80">
                  <c:v>137050.41</c:v>
                </c:pt>
                <c:pt idx="81">
                  <c:v>166996.99</c:v>
                </c:pt>
                <c:pt idx="82">
                  <c:v>149993.03</c:v>
                </c:pt>
                <c:pt idx="83">
                  <c:v>129148.79</c:v>
                </c:pt>
                <c:pt idx="84">
                  <c:v>147457.70000000001</c:v>
                </c:pt>
                <c:pt idx="85">
                  <c:v>125975.01</c:v>
                </c:pt>
                <c:pt idx="86">
                  <c:v>133987.45000000001</c:v>
                </c:pt>
              </c:numCache>
            </c:numRef>
          </c:val>
          <c:smooth val="0"/>
          <c:extLst>
            <c:ext xmlns:c16="http://schemas.microsoft.com/office/drawing/2014/chart" uri="{C3380CC4-5D6E-409C-BE32-E72D297353CC}">
              <c16:uniqueId val="{00000001-58AA-453E-B7C1-74152599D52E}"/>
            </c:ext>
          </c:extLst>
        </c:ser>
        <c:dLbls>
          <c:showLegendKey val="0"/>
          <c:showVal val="0"/>
          <c:showCatName val="0"/>
          <c:showSerName val="0"/>
          <c:showPercent val="0"/>
          <c:showBubbleSize val="0"/>
        </c:dLbls>
        <c:smooth val="0"/>
        <c:axId val="1084364944"/>
        <c:axId val="1084366032"/>
      </c:lineChart>
      <c:dateAx>
        <c:axId val="1084364944"/>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84366032"/>
        <c:crosses val="autoZero"/>
        <c:auto val="1"/>
        <c:lblOffset val="100"/>
        <c:baseTimeUnit val="months"/>
      </c:dateAx>
      <c:valAx>
        <c:axId val="1084366032"/>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8436494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'MSA Building Permits'!$F$1</c:f>
              <c:strCache>
                <c:ptCount val="1"/>
                <c:pt idx="0">
                  <c:v>Building Permits</c:v>
                </c:pt>
              </c:strCache>
            </c:strRef>
          </c:tx>
          <c:spPr>
            <a:solidFill>
              <a:srgbClr val="FF0000"/>
            </a:solidFill>
            <a:ln>
              <a:noFill/>
            </a:ln>
            <a:effectLst/>
          </c:spPr>
          <c:invertIfNegative val="0"/>
          <c:cat>
            <c:numRef>
              <c:f>'MSA Building Permits'!$E$2:$E$98</c:f>
              <c:numCache>
                <c:formatCode>m/d/yy;@</c:formatCode>
                <c:ptCount val="97"/>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c:v>45017</c:v>
                </c:pt>
                <c:pt idx="64">
                  <c:v>45047</c:v>
                </c:pt>
                <c:pt idx="65">
                  <c:v>45078</c:v>
                </c:pt>
                <c:pt idx="66">
                  <c:v>45108</c:v>
                </c:pt>
                <c:pt idx="67">
                  <c:v>45139</c:v>
                </c:pt>
                <c:pt idx="68">
                  <c:v>45170</c:v>
                </c:pt>
                <c:pt idx="69">
                  <c:v>45200</c:v>
                </c:pt>
                <c:pt idx="70">
                  <c:v>45231</c:v>
                </c:pt>
                <c:pt idx="71">
                  <c:v>45261</c:v>
                </c:pt>
                <c:pt idx="72" formatCode="m/d/yyyy">
                  <c:v>45292</c:v>
                </c:pt>
                <c:pt idx="73" formatCode="m/d/yyyy">
                  <c:v>45323</c:v>
                </c:pt>
                <c:pt idx="74" formatCode="m/d/yyyy">
                  <c:v>45352</c:v>
                </c:pt>
                <c:pt idx="75" formatCode="m/d/yyyy">
                  <c:v>45383</c:v>
                </c:pt>
                <c:pt idx="76" formatCode="m/d/yyyy">
                  <c:v>45413</c:v>
                </c:pt>
                <c:pt idx="77" formatCode="m/d/yyyy">
                  <c:v>45444</c:v>
                </c:pt>
                <c:pt idx="78" formatCode="m/d/yyyy">
                  <c:v>45474</c:v>
                </c:pt>
                <c:pt idx="79" formatCode="m/d/yyyy">
                  <c:v>45505</c:v>
                </c:pt>
                <c:pt idx="80" formatCode="m/d/yyyy">
                  <c:v>45536</c:v>
                </c:pt>
                <c:pt idx="81" formatCode="m/d/yyyy">
                  <c:v>45566</c:v>
                </c:pt>
                <c:pt idx="82" formatCode="m/d/yyyy">
                  <c:v>45597</c:v>
                </c:pt>
                <c:pt idx="83" formatCode="m/d/yyyy">
                  <c:v>45627</c:v>
                </c:pt>
                <c:pt idx="84" formatCode="m/d/yyyy">
                  <c:v>45658</c:v>
                </c:pt>
                <c:pt idx="85" formatCode="m/d/yyyy">
                  <c:v>45689</c:v>
                </c:pt>
                <c:pt idx="86" formatCode="m/d/yyyy">
                  <c:v>45717</c:v>
                </c:pt>
                <c:pt idx="87" formatCode="m/d/yyyy">
                  <c:v>45748</c:v>
                </c:pt>
                <c:pt idx="88" formatCode="m/d/yyyy">
                  <c:v>45778</c:v>
                </c:pt>
                <c:pt idx="89" formatCode="m/d/yyyy">
                  <c:v>45809</c:v>
                </c:pt>
                <c:pt idx="90" formatCode="m/d/yyyy">
                  <c:v>45839</c:v>
                </c:pt>
                <c:pt idx="91" formatCode="m/d/yyyy">
                  <c:v>45870</c:v>
                </c:pt>
                <c:pt idx="92" formatCode="m/d/yyyy">
                  <c:v>45901</c:v>
                </c:pt>
                <c:pt idx="93" formatCode="m/d/yyyy">
                  <c:v>45931</c:v>
                </c:pt>
                <c:pt idx="94" formatCode="m/d/yyyy">
                  <c:v>45962</c:v>
                </c:pt>
                <c:pt idx="95" formatCode="m/d/yyyy">
                  <c:v>45992</c:v>
                </c:pt>
                <c:pt idx="96" formatCode="m/d/yyyy">
                  <c:v>46023</c:v>
                </c:pt>
              </c:numCache>
            </c:numRef>
          </c:cat>
          <c:val>
            <c:numRef>
              <c:f>'MSA Building Permits'!$F:$F</c:f>
              <c:numCache>
                <c:formatCode>General</c:formatCode>
                <c:ptCount val="1048576"/>
                <c:pt idx="0">
                  <c:v>0</c:v>
                </c:pt>
                <c:pt idx="1">
                  <c:v>84</c:v>
                </c:pt>
                <c:pt idx="2">
                  <c:v>74</c:v>
                </c:pt>
                <c:pt idx="3">
                  <c:v>92</c:v>
                </c:pt>
                <c:pt idx="4">
                  <c:v>113</c:v>
                </c:pt>
                <c:pt idx="5">
                  <c:v>100</c:v>
                </c:pt>
                <c:pt idx="6">
                  <c:v>84</c:v>
                </c:pt>
                <c:pt idx="7">
                  <c:v>86</c:v>
                </c:pt>
                <c:pt idx="8">
                  <c:v>107</c:v>
                </c:pt>
                <c:pt idx="9">
                  <c:v>86</c:v>
                </c:pt>
                <c:pt idx="10">
                  <c:v>87</c:v>
                </c:pt>
                <c:pt idx="11">
                  <c:v>84</c:v>
                </c:pt>
                <c:pt idx="12">
                  <c:v>68</c:v>
                </c:pt>
                <c:pt idx="13">
                  <c:v>92</c:v>
                </c:pt>
                <c:pt idx="14">
                  <c:v>84</c:v>
                </c:pt>
                <c:pt idx="15">
                  <c:v>113</c:v>
                </c:pt>
                <c:pt idx="16">
                  <c:v>79</c:v>
                </c:pt>
                <c:pt idx="17">
                  <c:v>101</c:v>
                </c:pt>
                <c:pt idx="18">
                  <c:v>57</c:v>
                </c:pt>
                <c:pt idx="19">
                  <c:v>95</c:v>
                </c:pt>
                <c:pt idx="20">
                  <c:v>99</c:v>
                </c:pt>
                <c:pt idx="21">
                  <c:v>102</c:v>
                </c:pt>
                <c:pt idx="22">
                  <c:v>93</c:v>
                </c:pt>
                <c:pt idx="23">
                  <c:v>41</c:v>
                </c:pt>
                <c:pt idx="24">
                  <c:v>90</c:v>
                </c:pt>
                <c:pt idx="25">
                  <c:v>34</c:v>
                </c:pt>
                <c:pt idx="26">
                  <c:v>64</c:v>
                </c:pt>
                <c:pt idx="27">
                  <c:v>71</c:v>
                </c:pt>
                <c:pt idx="28">
                  <c:v>80</c:v>
                </c:pt>
                <c:pt idx="29">
                  <c:v>102</c:v>
                </c:pt>
                <c:pt idx="30">
                  <c:v>97</c:v>
                </c:pt>
                <c:pt idx="31">
                  <c:v>89</c:v>
                </c:pt>
                <c:pt idx="32">
                  <c:v>107</c:v>
                </c:pt>
                <c:pt idx="33">
                  <c:v>103</c:v>
                </c:pt>
                <c:pt idx="34">
                  <c:v>119</c:v>
                </c:pt>
                <c:pt idx="35">
                  <c:v>84</c:v>
                </c:pt>
                <c:pt idx="36">
                  <c:v>89</c:v>
                </c:pt>
                <c:pt idx="37">
                  <c:v>95</c:v>
                </c:pt>
                <c:pt idx="38">
                  <c:v>77</c:v>
                </c:pt>
                <c:pt idx="39">
                  <c:v>120</c:v>
                </c:pt>
                <c:pt idx="40">
                  <c:v>105</c:v>
                </c:pt>
                <c:pt idx="41">
                  <c:v>33</c:v>
                </c:pt>
                <c:pt idx="42">
                  <c:v>89</c:v>
                </c:pt>
                <c:pt idx="43">
                  <c:v>98</c:v>
                </c:pt>
                <c:pt idx="44">
                  <c:v>83</c:v>
                </c:pt>
                <c:pt idx="45">
                  <c:v>81</c:v>
                </c:pt>
                <c:pt idx="46">
                  <c:v>87</c:v>
                </c:pt>
                <c:pt idx="47">
                  <c:v>73</c:v>
                </c:pt>
                <c:pt idx="48">
                  <c:v>128</c:v>
                </c:pt>
                <c:pt idx="49">
                  <c:v>71</c:v>
                </c:pt>
                <c:pt idx="50">
                  <c:v>92</c:v>
                </c:pt>
                <c:pt idx="51">
                  <c:v>81</c:v>
                </c:pt>
                <c:pt idx="52">
                  <c:v>111</c:v>
                </c:pt>
                <c:pt idx="53">
                  <c:v>81</c:v>
                </c:pt>
                <c:pt idx="54">
                  <c:v>74</c:v>
                </c:pt>
                <c:pt idx="55">
                  <c:v>55</c:v>
                </c:pt>
                <c:pt idx="56">
                  <c:v>81</c:v>
                </c:pt>
                <c:pt idx="57">
                  <c:v>48</c:v>
                </c:pt>
                <c:pt idx="58">
                  <c:v>76</c:v>
                </c:pt>
                <c:pt idx="59">
                  <c:v>54</c:v>
                </c:pt>
                <c:pt idx="60">
                  <c:v>53</c:v>
                </c:pt>
                <c:pt idx="61">
                  <c:v>58</c:v>
                </c:pt>
                <c:pt idx="62">
                  <c:v>54</c:v>
                </c:pt>
                <c:pt idx="63">
                  <c:v>88</c:v>
                </c:pt>
                <c:pt idx="64">
                  <c:v>72</c:v>
                </c:pt>
                <c:pt idx="65">
                  <c:v>85</c:v>
                </c:pt>
                <c:pt idx="66">
                  <c:v>91</c:v>
                </c:pt>
                <c:pt idx="67">
                  <c:v>113</c:v>
                </c:pt>
                <c:pt idx="68">
                  <c:v>71</c:v>
                </c:pt>
                <c:pt idx="69">
                  <c:v>69</c:v>
                </c:pt>
                <c:pt idx="70">
                  <c:v>84</c:v>
                </c:pt>
                <c:pt idx="71">
                  <c:v>79</c:v>
                </c:pt>
                <c:pt idx="72">
                  <c:v>83</c:v>
                </c:pt>
                <c:pt idx="73">
                  <c:v>87</c:v>
                </c:pt>
                <c:pt idx="74">
                  <c:v>96</c:v>
                </c:pt>
                <c:pt idx="75">
                  <c:v>74</c:v>
                </c:pt>
                <c:pt idx="76">
                  <c:v>86</c:v>
                </c:pt>
                <c:pt idx="77">
                  <c:v>89</c:v>
                </c:pt>
                <c:pt idx="78">
                  <c:v>77</c:v>
                </c:pt>
                <c:pt idx="79">
                  <c:v>131</c:v>
                </c:pt>
                <c:pt idx="80">
                  <c:v>99</c:v>
                </c:pt>
                <c:pt idx="81">
                  <c:v>105</c:v>
                </c:pt>
                <c:pt idx="82">
                  <c:v>80</c:v>
                </c:pt>
                <c:pt idx="83">
                  <c:v>50</c:v>
                </c:pt>
                <c:pt idx="84">
                  <c:v>72</c:v>
                </c:pt>
                <c:pt idx="85">
                  <c:v>73</c:v>
                </c:pt>
                <c:pt idx="86">
                  <c:v>93</c:v>
                </c:pt>
                <c:pt idx="87">
                  <c:v>69</c:v>
                </c:pt>
                <c:pt idx="88">
                  <c:v>92</c:v>
                </c:pt>
                <c:pt idx="89">
                  <c:v>76</c:v>
                </c:pt>
                <c:pt idx="90">
                  <c:v>82</c:v>
                </c:pt>
                <c:pt idx="91">
                  <c:v>72</c:v>
                </c:pt>
                <c:pt idx="92">
                  <c:v>143</c:v>
                </c:pt>
                <c:pt idx="93">
                  <c:v>97</c:v>
                </c:pt>
                <c:pt idx="94">
                  <c:v>135</c:v>
                </c:pt>
                <c:pt idx="95">
                  <c:v>66</c:v>
                </c:pt>
                <c:pt idx="96">
                  <c:v>98</c:v>
                </c:pt>
                <c:pt idx="97">
                  <c:v>57</c:v>
                </c:pt>
              </c:numCache>
            </c:numRef>
          </c:val>
          <c:extLst>
            <c:ext xmlns:c16="http://schemas.microsoft.com/office/drawing/2014/chart" uri="{C3380CC4-5D6E-409C-BE32-E72D297353CC}">
              <c16:uniqueId val="{00000000-59AC-4BD3-A987-E8941803BD6D}"/>
            </c:ext>
          </c:extLst>
        </c:ser>
        <c:dLbls>
          <c:showLegendKey val="0"/>
          <c:showVal val="0"/>
          <c:showCatName val="0"/>
          <c:showSerName val="0"/>
          <c:showPercent val="0"/>
          <c:showBubbleSize val="0"/>
        </c:dLbls>
        <c:gapWidth val="219"/>
        <c:overlap val="-27"/>
        <c:axId val="-788295792"/>
        <c:axId val="-788295248"/>
      </c:barChart>
      <c:dateAx>
        <c:axId val="-788295792"/>
        <c:scaling>
          <c:orientation val="minMax"/>
        </c:scaling>
        <c:delete val="0"/>
        <c:axPos val="b"/>
        <c:numFmt formatCode="m/d/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8295248"/>
        <c:crosses val="autoZero"/>
        <c:auto val="1"/>
        <c:lblOffset val="100"/>
        <c:baseTimeUnit val="months"/>
      </c:dateAx>
      <c:valAx>
        <c:axId val="-7882952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82957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'MSA Building Permits'!$F$1</c:f>
              <c:strCache>
                <c:ptCount val="1"/>
                <c:pt idx="0">
                  <c:v>Building Permits</c:v>
                </c:pt>
              </c:strCache>
            </c:strRef>
          </c:tx>
          <c:spPr>
            <a:solidFill>
              <a:srgbClr val="FF0000"/>
            </a:solidFill>
            <a:ln>
              <a:noFill/>
            </a:ln>
            <a:effectLst/>
          </c:spPr>
          <c:invertIfNegative val="0"/>
          <c:cat>
            <c:numRef>
              <c:f>'MSA Building Permits'!$E$2:$E$98</c:f>
              <c:numCache>
                <c:formatCode>m/d/yy;@</c:formatCode>
                <c:ptCount val="97"/>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c:v>45017</c:v>
                </c:pt>
                <c:pt idx="64">
                  <c:v>45047</c:v>
                </c:pt>
                <c:pt idx="65">
                  <c:v>45078</c:v>
                </c:pt>
                <c:pt idx="66">
                  <c:v>45108</c:v>
                </c:pt>
                <c:pt idx="67">
                  <c:v>45139</c:v>
                </c:pt>
                <c:pt idx="68">
                  <c:v>45170</c:v>
                </c:pt>
                <c:pt idx="69">
                  <c:v>45200</c:v>
                </c:pt>
                <c:pt idx="70">
                  <c:v>45231</c:v>
                </c:pt>
                <c:pt idx="71">
                  <c:v>45261</c:v>
                </c:pt>
                <c:pt idx="72" formatCode="m/d/yyyy">
                  <c:v>45292</c:v>
                </c:pt>
                <c:pt idx="73" formatCode="m/d/yyyy">
                  <c:v>45323</c:v>
                </c:pt>
                <c:pt idx="74" formatCode="m/d/yyyy">
                  <c:v>45352</c:v>
                </c:pt>
                <c:pt idx="75" formatCode="m/d/yyyy">
                  <c:v>45383</c:v>
                </c:pt>
                <c:pt idx="76" formatCode="m/d/yyyy">
                  <c:v>45413</c:v>
                </c:pt>
                <c:pt idx="77" formatCode="m/d/yyyy">
                  <c:v>45444</c:v>
                </c:pt>
                <c:pt idx="78" formatCode="m/d/yyyy">
                  <c:v>45474</c:v>
                </c:pt>
                <c:pt idx="79" formatCode="m/d/yyyy">
                  <c:v>45505</c:v>
                </c:pt>
                <c:pt idx="80" formatCode="m/d/yyyy">
                  <c:v>45536</c:v>
                </c:pt>
                <c:pt idx="81" formatCode="m/d/yyyy">
                  <c:v>45566</c:v>
                </c:pt>
                <c:pt idx="82" formatCode="m/d/yyyy">
                  <c:v>45597</c:v>
                </c:pt>
                <c:pt idx="83" formatCode="m/d/yyyy">
                  <c:v>45627</c:v>
                </c:pt>
                <c:pt idx="84" formatCode="m/d/yyyy">
                  <c:v>45658</c:v>
                </c:pt>
                <c:pt idx="85" formatCode="m/d/yyyy">
                  <c:v>45689</c:v>
                </c:pt>
                <c:pt idx="86" formatCode="m/d/yyyy">
                  <c:v>45717</c:v>
                </c:pt>
                <c:pt idx="87" formatCode="m/d/yyyy">
                  <c:v>45748</c:v>
                </c:pt>
                <c:pt idx="88" formatCode="m/d/yyyy">
                  <c:v>45778</c:v>
                </c:pt>
                <c:pt idx="89" formatCode="m/d/yyyy">
                  <c:v>45809</c:v>
                </c:pt>
                <c:pt idx="90" formatCode="m/d/yyyy">
                  <c:v>45839</c:v>
                </c:pt>
                <c:pt idx="91" formatCode="m/d/yyyy">
                  <c:v>45870</c:v>
                </c:pt>
                <c:pt idx="92" formatCode="m/d/yyyy">
                  <c:v>45901</c:v>
                </c:pt>
                <c:pt idx="93" formatCode="m/d/yyyy">
                  <c:v>45931</c:v>
                </c:pt>
                <c:pt idx="94" formatCode="m/d/yyyy">
                  <c:v>45962</c:v>
                </c:pt>
                <c:pt idx="95" formatCode="m/d/yyyy">
                  <c:v>45992</c:v>
                </c:pt>
                <c:pt idx="96" formatCode="m/d/yyyy">
                  <c:v>46023</c:v>
                </c:pt>
              </c:numCache>
            </c:numRef>
          </c:cat>
          <c:val>
            <c:numRef>
              <c:f>'MSA Building Permits'!$F:$F</c:f>
              <c:numCache>
                <c:formatCode>General</c:formatCode>
                <c:ptCount val="1048576"/>
                <c:pt idx="0">
                  <c:v>0</c:v>
                </c:pt>
                <c:pt idx="1">
                  <c:v>84</c:v>
                </c:pt>
                <c:pt idx="2">
                  <c:v>74</c:v>
                </c:pt>
                <c:pt idx="3">
                  <c:v>92</c:v>
                </c:pt>
                <c:pt idx="4">
                  <c:v>113</c:v>
                </c:pt>
                <c:pt idx="5">
                  <c:v>100</c:v>
                </c:pt>
                <c:pt idx="6">
                  <c:v>84</c:v>
                </c:pt>
                <c:pt idx="7">
                  <c:v>86</c:v>
                </c:pt>
                <c:pt idx="8">
                  <c:v>107</c:v>
                </c:pt>
                <c:pt idx="9">
                  <c:v>86</c:v>
                </c:pt>
                <c:pt idx="10">
                  <c:v>87</c:v>
                </c:pt>
                <c:pt idx="11">
                  <c:v>84</c:v>
                </c:pt>
                <c:pt idx="12">
                  <c:v>68</c:v>
                </c:pt>
                <c:pt idx="13">
                  <c:v>92</c:v>
                </c:pt>
                <c:pt idx="14">
                  <c:v>84</c:v>
                </c:pt>
                <c:pt idx="15">
                  <c:v>113</c:v>
                </c:pt>
                <c:pt idx="16">
                  <c:v>79</c:v>
                </c:pt>
                <c:pt idx="17">
                  <c:v>101</c:v>
                </c:pt>
                <c:pt idx="18">
                  <c:v>57</c:v>
                </c:pt>
                <c:pt idx="19">
                  <c:v>95</c:v>
                </c:pt>
                <c:pt idx="20">
                  <c:v>99</c:v>
                </c:pt>
                <c:pt idx="21">
                  <c:v>102</c:v>
                </c:pt>
                <c:pt idx="22">
                  <c:v>93</c:v>
                </c:pt>
                <c:pt idx="23">
                  <c:v>41</c:v>
                </c:pt>
                <c:pt idx="24">
                  <c:v>90</c:v>
                </c:pt>
                <c:pt idx="25">
                  <c:v>34</c:v>
                </c:pt>
                <c:pt idx="26">
                  <c:v>64</c:v>
                </c:pt>
                <c:pt idx="27">
                  <c:v>71</c:v>
                </c:pt>
                <c:pt idx="28">
                  <c:v>80</c:v>
                </c:pt>
                <c:pt idx="29">
                  <c:v>102</c:v>
                </c:pt>
                <c:pt idx="30">
                  <c:v>97</c:v>
                </c:pt>
                <c:pt idx="31">
                  <c:v>89</c:v>
                </c:pt>
                <c:pt idx="32">
                  <c:v>107</c:v>
                </c:pt>
                <c:pt idx="33">
                  <c:v>103</c:v>
                </c:pt>
                <c:pt idx="34">
                  <c:v>119</c:v>
                </c:pt>
                <c:pt idx="35">
                  <c:v>84</c:v>
                </c:pt>
                <c:pt idx="36">
                  <c:v>89</c:v>
                </c:pt>
                <c:pt idx="37">
                  <c:v>95</c:v>
                </c:pt>
                <c:pt idx="38">
                  <c:v>77</c:v>
                </c:pt>
                <c:pt idx="39">
                  <c:v>120</c:v>
                </c:pt>
                <c:pt idx="40">
                  <c:v>105</c:v>
                </c:pt>
                <c:pt idx="41">
                  <c:v>33</c:v>
                </c:pt>
                <c:pt idx="42">
                  <c:v>89</c:v>
                </c:pt>
                <c:pt idx="43">
                  <c:v>98</c:v>
                </c:pt>
                <c:pt idx="44">
                  <c:v>83</c:v>
                </c:pt>
                <c:pt idx="45">
                  <c:v>81</c:v>
                </c:pt>
                <c:pt idx="46">
                  <c:v>87</c:v>
                </c:pt>
                <c:pt idx="47">
                  <c:v>73</c:v>
                </c:pt>
                <c:pt idx="48">
                  <c:v>128</c:v>
                </c:pt>
                <c:pt idx="49">
                  <c:v>71</c:v>
                </c:pt>
                <c:pt idx="50">
                  <c:v>92</c:v>
                </c:pt>
                <c:pt idx="51">
                  <c:v>81</c:v>
                </c:pt>
                <c:pt idx="52">
                  <c:v>111</c:v>
                </c:pt>
                <c:pt idx="53">
                  <c:v>81</c:v>
                </c:pt>
                <c:pt idx="54">
                  <c:v>74</c:v>
                </c:pt>
                <c:pt idx="55">
                  <c:v>55</c:v>
                </c:pt>
                <c:pt idx="56">
                  <c:v>81</c:v>
                </c:pt>
                <c:pt idx="57">
                  <c:v>48</c:v>
                </c:pt>
                <c:pt idx="58">
                  <c:v>76</c:v>
                </c:pt>
                <c:pt idx="59">
                  <c:v>54</c:v>
                </c:pt>
                <c:pt idx="60">
                  <c:v>53</c:v>
                </c:pt>
                <c:pt idx="61">
                  <c:v>58</c:v>
                </c:pt>
                <c:pt idx="62">
                  <c:v>54</c:v>
                </c:pt>
                <c:pt idx="63">
                  <c:v>88</c:v>
                </c:pt>
                <c:pt idx="64">
                  <c:v>72</c:v>
                </c:pt>
                <c:pt idx="65">
                  <c:v>85</c:v>
                </c:pt>
                <c:pt idx="66">
                  <c:v>91</c:v>
                </c:pt>
                <c:pt idx="67">
                  <c:v>113</c:v>
                </c:pt>
                <c:pt idx="68">
                  <c:v>71</c:v>
                </c:pt>
                <c:pt idx="69">
                  <c:v>69</c:v>
                </c:pt>
                <c:pt idx="70">
                  <c:v>84</c:v>
                </c:pt>
                <c:pt idx="71">
                  <c:v>79</c:v>
                </c:pt>
                <c:pt idx="72">
                  <c:v>83</c:v>
                </c:pt>
                <c:pt idx="73">
                  <c:v>87</c:v>
                </c:pt>
                <c:pt idx="74">
                  <c:v>96</c:v>
                </c:pt>
                <c:pt idx="75">
                  <c:v>74</c:v>
                </c:pt>
                <c:pt idx="76">
                  <c:v>86</c:v>
                </c:pt>
                <c:pt idx="77">
                  <c:v>89</c:v>
                </c:pt>
                <c:pt idx="78">
                  <c:v>77</c:v>
                </c:pt>
                <c:pt idx="79">
                  <c:v>131</c:v>
                </c:pt>
                <c:pt idx="80">
                  <c:v>99</c:v>
                </c:pt>
                <c:pt idx="81">
                  <c:v>105</c:v>
                </c:pt>
                <c:pt idx="82">
                  <c:v>80</c:v>
                </c:pt>
                <c:pt idx="83">
                  <c:v>50</c:v>
                </c:pt>
                <c:pt idx="84">
                  <c:v>72</c:v>
                </c:pt>
                <c:pt idx="85">
                  <c:v>73</c:v>
                </c:pt>
                <c:pt idx="86">
                  <c:v>93</c:v>
                </c:pt>
                <c:pt idx="87">
                  <c:v>69</c:v>
                </c:pt>
                <c:pt idx="88">
                  <c:v>92</c:v>
                </c:pt>
                <c:pt idx="89">
                  <c:v>76</c:v>
                </c:pt>
                <c:pt idx="90">
                  <c:v>82</c:v>
                </c:pt>
                <c:pt idx="91">
                  <c:v>72</c:v>
                </c:pt>
                <c:pt idx="92">
                  <c:v>143</c:v>
                </c:pt>
                <c:pt idx="93">
                  <c:v>97</c:v>
                </c:pt>
                <c:pt idx="94">
                  <c:v>135</c:v>
                </c:pt>
                <c:pt idx="95">
                  <c:v>66</c:v>
                </c:pt>
                <c:pt idx="96">
                  <c:v>98</c:v>
                </c:pt>
                <c:pt idx="97">
                  <c:v>57</c:v>
                </c:pt>
              </c:numCache>
            </c:numRef>
          </c:val>
          <c:extLst>
            <c:ext xmlns:c16="http://schemas.microsoft.com/office/drawing/2014/chart" uri="{C3380CC4-5D6E-409C-BE32-E72D297353CC}">
              <c16:uniqueId val="{00000000-59AC-4BD3-A987-E8941803BD6D}"/>
            </c:ext>
          </c:extLst>
        </c:ser>
        <c:dLbls>
          <c:showLegendKey val="0"/>
          <c:showVal val="0"/>
          <c:showCatName val="0"/>
          <c:showSerName val="0"/>
          <c:showPercent val="0"/>
          <c:showBubbleSize val="0"/>
        </c:dLbls>
        <c:gapWidth val="219"/>
        <c:overlap val="-27"/>
        <c:axId val="-788295792"/>
        <c:axId val="-788295248"/>
      </c:barChart>
      <c:dateAx>
        <c:axId val="-788295792"/>
        <c:scaling>
          <c:orientation val="minMax"/>
        </c:scaling>
        <c:delete val="0"/>
        <c:axPos val="b"/>
        <c:numFmt formatCode="m/d/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8295248"/>
        <c:crosses val="autoZero"/>
        <c:auto val="1"/>
        <c:lblOffset val="100"/>
        <c:baseTimeUnit val="months"/>
      </c:dateAx>
      <c:valAx>
        <c:axId val="-7882952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82957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MSA!$H$1</c:f>
              <c:strCache>
                <c:ptCount val="1"/>
                <c:pt idx="0">
                  <c:v>unemployment</c:v>
                </c:pt>
              </c:strCache>
            </c:strRef>
          </c:tx>
          <c:spPr>
            <a:solidFill>
              <a:schemeClr val="accent2"/>
            </a:solidFill>
            <a:ln>
              <a:noFill/>
            </a:ln>
            <a:effectLst/>
          </c:spPr>
          <c:invertIfNegative val="0"/>
          <c:cat>
            <c:numRef>
              <c:f>MSA!$A$2:$A$99</c:f>
              <c:numCache>
                <c:formatCode>mmm\-yy</c:formatCode>
                <c:ptCount val="98"/>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c:v>45017</c:v>
                </c:pt>
                <c:pt idx="64">
                  <c:v>45047</c:v>
                </c:pt>
                <c:pt idx="65">
                  <c:v>45078</c:v>
                </c:pt>
                <c:pt idx="66">
                  <c:v>45108</c:v>
                </c:pt>
                <c:pt idx="67">
                  <c:v>45139</c:v>
                </c:pt>
                <c:pt idx="68">
                  <c:v>45170</c:v>
                </c:pt>
                <c:pt idx="69">
                  <c:v>45200</c:v>
                </c:pt>
                <c:pt idx="70">
                  <c:v>45231</c:v>
                </c:pt>
                <c:pt idx="71">
                  <c:v>45261</c:v>
                </c:pt>
                <c:pt idx="72" formatCode="d\-mmm">
                  <c:v>45315</c:v>
                </c:pt>
                <c:pt idx="73" formatCode="d\-mmm">
                  <c:v>45346</c:v>
                </c:pt>
                <c:pt idx="74" formatCode="d\-mmm">
                  <c:v>45375</c:v>
                </c:pt>
                <c:pt idx="75">
                  <c:v>45383</c:v>
                </c:pt>
                <c:pt idx="76">
                  <c:v>45413</c:v>
                </c:pt>
                <c:pt idx="77">
                  <c:v>45444</c:v>
                </c:pt>
                <c:pt idx="78" formatCode="d\-mmm">
                  <c:v>45497</c:v>
                </c:pt>
                <c:pt idx="79" formatCode="d\-mmm">
                  <c:v>45528</c:v>
                </c:pt>
                <c:pt idx="80" formatCode="d\-mmm">
                  <c:v>45559</c:v>
                </c:pt>
                <c:pt idx="81">
                  <c:v>45566</c:v>
                </c:pt>
                <c:pt idx="82">
                  <c:v>45597</c:v>
                </c:pt>
                <c:pt idx="83">
                  <c:v>45627</c:v>
                </c:pt>
                <c:pt idx="84">
                  <c:v>45658</c:v>
                </c:pt>
                <c:pt idx="85">
                  <c:v>45689</c:v>
                </c:pt>
                <c:pt idx="86">
                  <c:v>45717</c:v>
                </c:pt>
                <c:pt idx="87">
                  <c:v>45748</c:v>
                </c:pt>
                <c:pt idx="88">
                  <c:v>45778</c:v>
                </c:pt>
                <c:pt idx="89">
                  <c:v>45809</c:v>
                </c:pt>
                <c:pt idx="90">
                  <c:v>45839</c:v>
                </c:pt>
                <c:pt idx="91">
                  <c:v>45870</c:v>
                </c:pt>
                <c:pt idx="92">
                  <c:v>45901</c:v>
                </c:pt>
                <c:pt idx="93">
                  <c:v>45931</c:v>
                </c:pt>
                <c:pt idx="94">
                  <c:v>45962</c:v>
                </c:pt>
                <c:pt idx="95">
                  <c:v>45992</c:v>
                </c:pt>
                <c:pt idx="96">
                  <c:v>46023</c:v>
                </c:pt>
                <c:pt idx="97">
                  <c:v>46054</c:v>
                </c:pt>
              </c:numCache>
            </c:numRef>
          </c:cat>
          <c:val>
            <c:numRef>
              <c:f>MSA!$H$2:$H$99</c:f>
              <c:numCache>
                <c:formatCode>#,##0</c:formatCode>
                <c:ptCount val="98"/>
                <c:pt idx="0">
                  <c:v>8276</c:v>
                </c:pt>
                <c:pt idx="1">
                  <c:v>7990</c:v>
                </c:pt>
                <c:pt idx="2">
                  <c:v>8269</c:v>
                </c:pt>
                <c:pt idx="3">
                  <c:v>8090</c:v>
                </c:pt>
                <c:pt idx="4">
                  <c:v>8606</c:v>
                </c:pt>
                <c:pt idx="5">
                  <c:v>10972</c:v>
                </c:pt>
                <c:pt idx="6">
                  <c:v>10016</c:v>
                </c:pt>
                <c:pt idx="7">
                  <c:v>9263</c:v>
                </c:pt>
                <c:pt idx="8">
                  <c:v>8486</c:v>
                </c:pt>
                <c:pt idx="9">
                  <c:v>8304</c:v>
                </c:pt>
                <c:pt idx="10">
                  <c:v>7815</c:v>
                </c:pt>
                <c:pt idx="11">
                  <c:v>7834</c:v>
                </c:pt>
                <c:pt idx="12">
                  <c:v>8914</c:v>
                </c:pt>
                <c:pt idx="13">
                  <c:v>7658</c:v>
                </c:pt>
                <c:pt idx="14">
                  <c:v>7200</c:v>
                </c:pt>
                <c:pt idx="15">
                  <c:v>6816</c:v>
                </c:pt>
                <c:pt idx="16">
                  <c:v>7704</c:v>
                </c:pt>
                <c:pt idx="17">
                  <c:v>9643</c:v>
                </c:pt>
                <c:pt idx="18">
                  <c:v>9448</c:v>
                </c:pt>
                <c:pt idx="19">
                  <c:v>8804</c:v>
                </c:pt>
                <c:pt idx="20">
                  <c:v>8306</c:v>
                </c:pt>
                <c:pt idx="21">
                  <c:v>8512</c:v>
                </c:pt>
                <c:pt idx="22">
                  <c:v>8288</c:v>
                </c:pt>
                <c:pt idx="23">
                  <c:v>7816</c:v>
                </c:pt>
                <c:pt idx="24">
                  <c:v>8380</c:v>
                </c:pt>
                <c:pt idx="25">
                  <c:v>6887</c:v>
                </c:pt>
                <c:pt idx="26">
                  <c:v>11815</c:v>
                </c:pt>
                <c:pt idx="27">
                  <c:v>18877</c:v>
                </c:pt>
                <c:pt idx="28">
                  <c:v>19868</c:v>
                </c:pt>
                <c:pt idx="29">
                  <c:v>18858</c:v>
                </c:pt>
                <c:pt idx="30">
                  <c:v>17826</c:v>
                </c:pt>
                <c:pt idx="31">
                  <c:v>14792</c:v>
                </c:pt>
                <c:pt idx="32">
                  <c:v>14755</c:v>
                </c:pt>
                <c:pt idx="33">
                  <c:v>13296</c:v>
                </c:pt>
                <c:pt idx="34">
                  <c:v>11490</c:v>
                </c:pt>
                <c:pt idx="35">
                  <c:v>11386</c:v>
                </c:pt>
                <c:pt idx="36">
                  <c:v>11478</c:v>
                </c:pt>
                <c:pt idx="37">
                  <c:v>10667</c:v>
                </c:pt>
                <c:pt idx="38">
                  <c:v>10095</c:v>
                </c:pt>
                <c:pt idx="39">
                  <c:v>10070</c:v>
                </c:pt>
                <c:pt idx="40">
                  <c:v>10017</c:v>
                </c:pt>
                <c:pt idx="41">
                  <c:v>11601</c:v>
                </c:pt>
                <c:pt idx="42">
                  <c:v>10079</c:v>
                </c:pt>
                <c:pt idx="43">
                  <c:v>8818</c:v>
                </c:pt>
                <c:pt idx="44">
                  <c:v>7722</c:v>
                </c:pt>
                <c:pt idx="45">
                  <c:v>6880</c:v>
                </c:pt>
                <c:pt idx="46">
                  <c:v>6187</c:v>
                </c:pt>
                <c:pt idx="47">
                  <c:v>5541</c:v>
                </c:pt>
                <c:pt idx="48">
                  <c:v>6868</c:v>
                </c:pt>
                <c:pt idx="49">
                  <c:v>6200</c:v>
                </c:pt>
                <c:pt idx="50">
                  <c:v>5917</c:v>
                </c:pt>
                <c:pt idx="51">
                  <c:v>5507</c:v>
                </c:pt>
                <c:pt idx="52">
                  <c:v>5978</c:v>
                </c:pt>
                <c:pt idx="53">
                  <c:v>7692</c:v>
                </c:pt>
                <c:pt idx="54">
                  <c:v>7186</c:v>
                </c:pt>
                <c:pt idx="55">
                  <c:v>6679</c:v>
                </c:pt>
                <c:pt idx="56">
                  <c:v>6150</c:v>
                </c:pt>
                <c:pt idx="57">
                  <c:v>5655</c:v>
                </c:pt>
                <c:pt idx="58">
                  <c:v>5430</c:v>
                </c:pt>
                <c:pt idx="59">
                  <c:v>5434</c:v>
                </c:pt>
                <c:pt idx="60">
                  <c:v>6358</c:v>
                </c:pt>
                <c:pt idx="61">
                  <c:v>6023</c:v>
                </c:pt>
                <c:pt idx="62">
                  <c:v>5689</c:v>
                </c:pt>
                <c:pt idx="63">
                  <c:v>5240</c:v>
                </c:pt>
                <c:pt idx="64">
                  <c:v>6249</c:v>
                </c:pt>
                <c:pt idx="65">
                  <c:v>7395</c:v>
                </c:pt>
                <c:pt idx="66">
                  <c:v>6384</c:v>
                </c:pt>
                <c:pt idx="67">
                  <c:v>6658</c:v>
                </c:pt>
                <c:pt idx="68">
                  <c:v>6941</c:v>
                </c:pt>
                <c:pt idx="69">
                  <c:v>6947</c:v>
                </c:pt>
                <c:pt idx="70">
                  <c:v>6569</c:v>
                </c:pt>
                <c:pt idx="71">
                  <c:v>6633</c:v>
                </c:pt>
                <c:pt idx="72">
                  <c:v>7437</c:v>
                </c:pt>
                <c:pt idx="73">
                  <c:v>7215</c:v>
                </c:pt>
                <c:pt idx="74">
                  <c:v>6965</c:v>
                </c:pt>
                <c:pt idx="75">
                  <c:v>6231</c:v>
                </c:pt>
                <c:pt idx="76">
                  <c:v>6640</c:v>
                </c:pt>
                <c:pt idx="77">
                  <c:v>8417</c:v>
                </c:pt>
                <c:pt idx="78">
                  <c:v>8345</c:v>
                </c:pt>
                <c:pt idx="79">
                  <c:v>8039</c:v>
                </c:pt>
                <c:pt idx="80">
                  <c:v>7747</c:v>
                </c:pt>
                <c:pt idx="81">
                  <c:v>7796</c:v>
                </c:pt>
                <c:pt idx="82">
                  <c:v>7527</c:v>
                </c:pt>
                <c:pt idx="83">
                  <c:v>6921</c:v>
                </c:pt>
                <c:pt idx="84">
                  <c:v>7124</c:v>
                </c:pt>
                <c:pt idx="85">
                  <c:v>6937</c:v>
                </c:pt>
                <c:pt idx="86">
                  <c:v>7345</c:v>
                </c:pt>
                <c:pt idx="87">
                  <c:v>6644</c:v>
                </c:pt>
                <c:pt idx="88">
                  <c:v>7797</c:v>
                </c:pt>
                <c:pt idx="89">
                  <c:v>8434</c:v>
                </c:pt>
                <c:pt idx="90">
                  <c:v>7802</c:v>
                </c:pt>
                <c:pt idx="91">
                  <c:v>7141</c:v>
                </c:pt>
                <c:pt idx="92">
                  <c:v>7440</c:v>
                </c:pt>
                <c:pt idx="93">
                  <c:v>0</c:v>
                </c:pt>
                <c:pt idx="94">
                  <c:v>7169</c:v>
                </c:pt>
                <c:pt idx="95">
                  <c:v>6661</c:v>
                </c:pt>
                <c:pt idx="96">
                  <c:v>7505</c:v>
                </c:pt>
                <c:pt idx="97">
                  <c:v>7652</c:v>
                </c:pt>
              </c:numCache>
            </c:numRef>
          </c:val>
          <c:extLst>
            <c:ext xmlns:c16="http://schemas.microsoft.com/office/drawing/2014/chart" uri="{C3380CC4-5D6E-409C-BE32-E72D297353CC}">
              <c16:uniqueId val="{00000000-1171-4ED3-B0EF-6A14AFCDA797}"/>
            </c:ext>
          </c:extLst>
        </c:ser>
        <c:dLbls>
          <c:showLegendKey val="0"/>
          <c:showVal val="0"/>
          <c:showCatName val="0"/>
          <c:showSerName val="0"/>
          <c:showPercent val="0"/>
          <c:showBubbleSize val="0"/>
        </c:dLbls>
        <c:gapWidth val="219"/>
        <c:axId val="-2001046608"/>
        <c:axId val="-2001055856"/>
      </c:barChart>
      <c:lineChart>
        <c:grouping val="standard"/>
        <c:varyColors val="0"/>
        <c:ser>
          <c:idx val="0"/>
          <c:order val="0"/>
          <c:tx>
            <c:strRef>
              <c:f>MSA!$G$1</c:f>
              <c:strCache>
                <c:ptCount val="1"/>
                <c:pt idx="0">
                  <c:v>unemployment rate</c:v>
                </c:pt>
              </c:strCache>
            </c:strRef>
          </c:tx>
          <c:spPr>
            <a:ln w="28575" cap="rnd">
              <a:solidFill>
                <a:schemeClr val="accent1"/>
              </a:solidFill>
              <a:round/>
            </a:ln>
            <a:effectLst/>
          </c:spPr>
          <c:marker>
            <c:symbol val="none"/>
          </c:marker>
          <c:cat>
            <c:numRef>
              <c:f>MSA!$A$2:$A$99</c:f>
              <c:numCache>
                <c:formatCode>mmm\-yy</c:formatCode>
                <c:ptCount val="98"/>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c:v>45017</c:v>
                </c:pt>
                <c:pt idx="64">
                  <c:v>45047</c:v>
                </c:pt>
                <c:pt idx="65">
                  <c:v>45078</c:v>
                </c:pt>
                <c:pt idx="66">
                  <c:v>45108</c:v>
                </c:pt>
                <c:pt idx="67">
                  <c:v>45139</c:v>
                </c:pt>
                <c:pt idx="68">
                  <c:v>45170</c:v>
                </c:pt>
                <c:pt idx="69">
                  <c:v>45200</c:v>
                </c:pt>
                <c:pt idx="70">
                  <c:v>45231</c:v>
                </c:pt>
                <c:pt idx="71">
                  <c:v>45261</c:v>
                </c:pt>
                <c:pt idx="72" formatCode="d\-mmm">
                  <c:v>45315</c:v>
                </c:pt>
                <c:pt idx="73" formatCode="d\-mmm">
                  <c:v>45346</c:v>
                </c:pt>
                <c:pt idx="74" formatCode="d\-mmm">
                  <c:v>45375</c:v>
                </c:pt>
                <c:pt idx="75">
                  <c:v>45383</c:v>
                </c:pt>
                <c:pt idx="76">
                  <c:v>45413</c:v>
                </c:pt>
                <c:pt idx="77">
                  <c:v>45444</c:v>
                </c:pt>
                <c:pt idx="78" formatCode="d\-mmm">
                  <c:v>45497</c:v>
                </c:pt>
                <c:pt idx="79" formatCode="d\-mmm">
                  <c:v>45528</c:v>
                </c:pt>
                <c:pt idx="80" formatCode="d\-mmm">
                  <c:v>45559</c:v>
                </c:pt>
                <c:pt idx="81">
                  <c:v>45566</c:v>
                </c:pt>
                <c:pt idx="82">
                  <c:v>45597</c:v>
                </c:pt>
                <c:pt idx="83">
                  <c:v>45627</c:v>
                </c:pt>
                <c:pt idx="84">
                  <c:v>45658</c:v>
                </c:pt>
                <c:pt idx="85">
                  <c:v>45689</c:v>
                </c:pt>
                <c:pt idx="86">
                  <c:v>45717</c:v>
                </c:pt>
                <c:pt idx="87">
                  <c:v>45748</c:v>
                </c:pt>
                <c:pt idx="88">
                  <c:v>45778</c:v>
                </c:pt>
                <c:pt idx="89">
                  <c:v>45809</c:v>
                </c:pt>
                <c:pt idx="90">
                  <c:v>45839</c:v>
                </c:pt>
                <c:pt idx="91">
                  <c:v>45870</c:v>
                </c:pt>
                <c:pt idx="92">
                  <c:v>45901</c:v>
                </c:pt>
                <c:pt idx="93">
                  <c:v>45931</c:v>
                </c:pt>
                <c:pt idx="94">
                  <c:v>45962</c:v>
                </c:pt>
                <c:pt idx="95">
                  <c:v>45992</c:v>
                </c:pt>
                <c:pt idx="96">
                  <c:v>46023</c:v>
                </c:pt>
                <c:pt idx="97">
                  <c:v>46054</c:v>
                </c:pt>
              </c:numCache>
            </c:numRef>
          </c:cat>
          <c:val>
            <c:numRef>
              <c:f>MSA!$G$2:$G$99</c:f>
              <c:numCache>
                <c:formatCode>0.0%</c:formatCode>
                <c:ptCount val="98"/>
                <c:pt idx="0">
                  <c:v>4.8000000000000001E-2</c:v>
                </c:pt>
                <c:pt idx="1">
                  <c:v>4.7E-2</c:v>
                </c:pt>
                <c:pt idx="2">
                  <c:v>4.8000000000000001E-2</c:v>
                </c:pt>
                <c:pt idx="3">
                  <c:v>4.7E-2</c:v>
                </c:pt>
                <c:pt idx="4">
                  <c:v>0.05</c:v>
                </c:pt>
                <c:pt idx="5">
                  <c:v>6.3E-2</c:v>
                </c:pt>
                <c:pt idx="6">
                  <c:v>5.7000000000000002E-2</c:v>
                </c:pt>
                <c:pt idx="7">
                  <c:v>5.4000000000000006E-2</c:v>
                </c:pt>
                <c:pt idx="8">
                  <c:v>0.05</c:v>
                </c:pt>
                <c:pt idx="9">
                  <c:v>4.9000000000000002E-2</c:v>
                </c:pt>
                <c:pt idx="10">
                  <c:v>4.5999999999999999E-2</c:v>
                </c:pt>
                <c:pt idx="11">
                  <c:v>4.5999999999999999E-2</c:v>
                </c:pt>
                <c:pt idx="12">
                  <c:v>5.2000000000000005E-2</c:v>
                </c:pt>
                <c:pt idx="13">
                  <c:v>4.4999999999999998E-2</c:v>
                </c:pt>
                <c:pt idx="14">
                  <c:v>4.2000000000000003E-2</c:v>
                </c:pt>
                <c:pt idx="15">
                  <c:v>0.04</c:v>
                </c:pt>
                <c:pt idx="16">
                  <c:v>4.5999999999999999E-2</c:v>
                </c:pt>
                <c:pt idx="17">
                  <c:v>5.5999999999999994E-2</c:v>
                </c:pt>
                <c:pt idx="18">
                  <c:v>5.5E-2</c:v>
                </c:pt>
                <c:pt idx="19">
                  <c:v>5.2000000000000005E-2</c:v>
                </c:pt>
                <c:pt idx="20">
                  <c:v>4.9000000000000002E-2</c:v>
                </c:pt>
                <c:pt idx="21">
                  <c:v>0.05</c:v>
                </c:pt>
                <c:pt idx="22">
                  <c:v>4.9000000000000002E-2</c:v>
                </c:pt>
                <c:pt idx="23">
                  <c:v>4.5999999999999999E-2</c:v>
                </c:pt>
                <c:pt idx="24">
                  <c:v>0.05</c:v>
                </c:pt>
                <c:pt idx="25">
                  <c:v>4.0999999999999995E-2</c:v>
                </c:pt>
                <c:pt idx="26">
                  <c:v>7.0000000000000007E-2</c:v>
                </c:pt>
                <c:pt idx="27">
                  <c:v>0.12</c:v>
                </c:pt>
                <c:pt idx="28">
                  <c:v>0.124</c:v>
                </c:pt>
                <c:pt idx="29">
                  <c:v>0.113</c:v>
                </c:pt>
                <c:pt idx="30">
                  <c:v>0.106</c:v>
                </c:pt>
                <c:pt idx="31">
                  <c:v>8.900000000000001E-2</c:v>
                </c:pt>
                <c:pt idx="32">
                  <c:v>8.8000000000000009E-2</c:v>
                </c:pt>
                <c:pt idx="33">
                  <c:v>7.9000000000000001E-2</c:v>
                </c:pt>
                <c:pt idx="34">
                  <c:v>6.9000000000000006E-2</c:v>
                </c:pt>
                <c:pt idx="35">
                  <c:v>6.9000000000000006E-2</c:v>
                </c:pt>
                <c:pt idx="36">
                  <c:v>7.0000000000000007E-2</c:v>
                </c:pt>
                <c:pt idx="37">
                  <c:v>6.5000000000000002E-2</c:v>
                </c:pt>
                <c:pt idx="38">
                  <c:v>6.0999999999999999E-2</c:v>
                </c:pt>
                <c:pt idx="39">
                  <c:v>6.0999999999999999E-2</c:v>
                </c:pt>
                <c:pt idx="40">
                  <c:v>6.0999999999999999E-2</c:v>
                </c:pt>
                <c:pt idx="41">
                  <c:v>6.9000000000000006E-2</c:v>
                </c:pt>
                <c:pt idx="42">
                  <c:v>0.06</c:v>
                </c:pt>
                <c:pt idx="43">
                  <c:v>5.2999999999999999E-2</c:v>
                </c:pt>
                <c:pt idx="44">
                  <c:v>4.5999999999999999E-2</c:v>
                </c:pt>
                <c:pt idx="45">
                  <c:v>4.0999999999999995E-2</c:v>
                </c:pt>
                <c:pt idx="46">
                  <c:v>3.7000000000000005E-2</c:v>
                </c:pt>
                <c:pt idx="47">
                  <c:v>3.3000000000000002E-2</c:v>
                </c:pt>
                <c:pt idx="48">
                  <c:v>4.0999999999999995E-2</c:v>
                </c:pt>
                <c:pt idx="49">
                  <c:v>3.7000000000000005E-2</c:v>
                </c:pt>
                <c:pt idx="50">
                  <c:v>3.5000000000000003E-2</c:v>
                </c:pt>
                <c:pt idx="51">
                  <c:v>3.3000000000000002E-2</c:v>
                </c:pt>
                <c:pt idx="52">
                  <c:v>3.6000000000000004E-2</c:v>
                </c:pt>
                <c:pt idx="53">
                  <c:v>4.4999999999999998E-2</c:v>
                </c:pt>
                <c:pt idx="54">
                  <c:v>4.2000000000000003E-2</c:v>
                </c:pt>
                <c:pt idx="55">
                  <c:v>0.04</c:v>
                </c:pt>
                <c:pt idx="56">
                  <c:v>3.7000000000000005E-2</c:v>
                </c:pt>
                <c:pt idx="57">
                  <c:v>3.4000000000000002E-2</c:v>
                </c:pt>
                <c:pt idx="58">
                  <c:v>3.2000000000000001E-2</c:v>
                </c:pt>
                <c:pt idx="59">
                  <c:v>3.2000000000000001E-2</c:v>
                </c:pt>
                <c:pt idx="60">
                  <c:v>3.7999999999999999E-2</c:v>
                </c:pt>
                <c:pt idx="61">
                  <c:v>3.6000000000000004E-2</c:v>
                </c:pt>
                <c:pt idx="62">
                  <c:v>3.4000000000000002E-2</c:v>
                </c:pt>
                <c:pt idx="63">
                  <c:v>3.1E-2</c:v>
                </c:pt>
                <c:pt idx="64">
                  <c:v>3.7000000000000005E-2</c:v>
                </c:pt>
                <c:pt idx="65">
                  <c:v>4.2999999999999997E-2</c:v>
                </c:pt>
                <c:pt idx="66">
                  <c:v>3.7000000000000005E-2</c:v>
                </c:pt>
                <c:pt idx="67">
                  <c:v>0.04</c:v>
                </c:pt>
                <c:pt idx="68">
                  <c:v>4.0999999999999995E-2</c:v>
                </c:pt>
                <c:pt idx="69">
                  <c:v>4.0999999999999995E-2</c:v>
                </c:pt>
                <c:pt idx="70">
                  <c:v>3.9E-2</c:v>
                </c:pt>
                <c:pt idx="71">
                  <c:v>0.04</c:v>
                </c:pt>
                <c:pt idx="72">
                  <c:v>4.4999999999999998E-2</c:v>
                </c:pt>
                <c:pt idx="73">
                  <c:v>4.2999999999999997E-2</c:v>
                </c:pt>
                <c:pt idx="74">
                  <c:v>4.2000000000000003E-2</c:v>
                </c:pt>
                <c:pt idx="75">
                  <c:v>3.7000000000000005E-2</c:v>
                </c:pt>
                <c:pt idx="76">
                  <c:v>0.04</c:v>
                </c:pt>
                <c:pt idx="77">
                  <c:v>0.05</c:v>
                </c:pt>
                <c:pt idx="78">
                  <c:v>4.9000000000000002E-2</c:v>
                </c:pt>
                <c:pt idx="79">
                  <c:v>4.8000000000000001E-2</c:v>
                </c:pt>
                <c:pt idx="80">
                  <c:v>4.5999999999999999E-2</c:v>
                </c:pt>
                <c:pt idx="81">
                  <c:v>4.5999999999999999E-2</c:v>
                </c:pt>
                <c:pt idx="82">
                  <c:v>4.4999999999999998E-2</c:v>
                </c:pt>
                <c:pt idx="83">
                  <c:v>4.0999999999999995E-2</c:v>
                </c:pt>
                <c:pt idx="84">
                  <c:v>4.2999999999999997E-2</c:v>
                </c:pt>
                <c:pt idx="85">
                  <c:v>4.2000000000000003E-2</c:v>
                </c:pt>
                <c:pt idx="86">
                  <c:v>4.4000000000000004E-2</c:v>
                </c:pt>
                <c:pt idx="87">
                  <c:v>0.04</c:v>
                </c:pt>
                <c:pt idx="88">
                  <c:v>4.7E-2</c:v>
                </c:pt>
                <c:pt idx="89">
                  <c:v>0.05</c:v>
                </c:pt>
                <c:pt idx="90">
                  <c:v>4.5999999999999999E-2</c:v>
                </c:pt>
                <c:pt idx="91">
                  <c:v>4.2999999999999997E-2</c:v>
                </c:pt>
                <c:pt idx="92">
                  <c:v>4.4000000000000004E-2</c:v>
                </c:pt>
                <c:pt idx="94">
                  <c:v>4.2000000000000003E-2</c:v>
                </c:pt>
                <c:pt idx="95">
                  <c:v>3.9E-2</c:v>
                </c:pt>
                <c:pt idx="96">
                  <c:v>4.4000000000000004E-2</c:v>
                </c:pt>
                <c:pt idx="97">
                  <c:v>4.4999999999999998E-2</c:v>
                </c:pt>
              </c:numCache>
            </c:numRef>
          </c:val>
          <c:smooth val="0"/>
          <c:extLst>
            <c:ext xmlns:c16="http://schemas.microsoft.com/office/drawing/2014/chart" uri="{C3380CC4-5D6E-409C-BE32-E72D297353CC}">
              <c16:uniqueId val="{00000001-1171-4ED3-B0EF-6A14AFCDA797}"/>
            </c:ext>
          </c:extLst>
        </c:ser>
        <c:dLbls>
          <c:showLegendKey val="0"/>
          <c:showVal val="0"/>
          <c:showCatName val="0"/>
          <c:showSerName val="0"/>
          <c:showPercent val="0"/>
          <c:showBubbleSize val="0"/>
        </c:dLbls>
        <c:marker val="1"/>
        <c:smooth val="0"/>
        <c:axId val="-2001059120"/>
        <c:axId val="-2001049328"/>
      </c:lineChart>
      <c:dateAx>
        <c:axId val="-2001046608"/>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01055856"/>
        <c:crosses val="autoZero"/>
        <c:auto val="1"/>
        <c:lblOffset val="100"/>
        <c:baseTimeUnit val="months"/>
      </c:dateAx>
      <c:valAx>
        <c:axId val="-20010558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01046608"/>
        <c:crosses val="autoZero"/>
        <c:crossBetween val="between"/>
      </c:valAx>
      <c:valAx>
        <c:axId val="-2001049328"/>
        <c:scaling>
          <c:orientation val="minMax"/>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01059120"/>
        <c:crosses val="max"/>
        <c:crossBetween val="between"/>
      </c:valAx>
      <c:dateAx>
        <c:axId val="-2001059120"/>
        <c:scaling>
          <c:orientation val="minMax"/>
        </c:scaling>
        <c:delete val="1"/>
        <c:axPos val="b"/>
        <c:numFmt formatCode="mmm\-yy" sourceLinked="1"/>
        <c:majorTickMark val="out"/>
        <c:minorTickMark val="none"/>
        <c:tickLblPos val="nextTo"/>
        <c:crossAx val="-2001049328"/>
        <c:crosses val="autoZero"/>
        <c:auto val="1"/>
        <c:lblOffset val="100"/>
        <c:baseTimeUnit val="days"/>
      </c:date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MSA!$H$1</c:f>
              <c:strCache>
                <c:ptCount val="1"/>
                <c:pt idx="0">
                  <c:v>unemployment</c:v>
                </c:pt>
              </c:strCache>
            </c:strRef>
          </c:tx>
          <c:spPr>
            <a:solidFill>
              <a:schemeClr val="accent1"/>
            </a:solidFill>
            <a:ln>
              <a:noFill/>
            </a:ln>
            <a:effectLst/>
          </c:spPr>
          <c:invertIfNegative val="0"/>
          <c:cat>
            <c:numRef>
              <c:f>MSA!$A$2:$A$99</c:f>
              <c:numCache>
                <c:formatCode>mmm\-yy</c:formatCode>
                <c:ptCount val="98"/>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c:v>45017</c:v>
                </c:pt>
                <c:pt idx="64">
                  <c:v>45047</c:v>
                </c:pt>
                <c:pt idx="65">
                  <c:v>45078</c:v>
                </c:pt>
                <c:pt idx="66">
                  <c:v>45108</c:v>
                </c:pt>
                <c:pt idx="67">
                  <c:v>45139</c:v>
                </c:pt>
                <c:pt idx="68">
                  <c:v>45170</c:v>
                </c:pt>
                <c:pt idx="69">
                  <c:v>45200</c:v>
                </c:pt>
                <c:pt idx="70">
                  <c:v>45231</c:v>
                </c:pt>
                <c:pt idx="71">
                  <c:v>45261</c:v>
                </c:pt>
                <c:pt idx="72" formatCode="d\-mmm">
                  <c:v>45315</c:v>
                </c:pt>
                <c:pt idx="73" formatCode="d\-mmm">
                  <c:v>45346</c:v>
                </c:pt>
                <c:pt idx="74" formatCode="d\-mmm">
                  <c:v>45375</c:v>
                </c:pt>
                <c:pt idx="75">
                  <c:v>45383</c:v>
                </c:pt>
                <c:pt idx="76">
                  <c:v>45413</c:v>
                </c:pt>
                <c:pt idx="77">
                  <c:v>45444</c:v>
                </c:pt>
                <c:pt idx="78" formatCode="d\-mmm">
                  <c:v>45497</c:v>
                </c:pt>
                <c:pt idx="79" formatCode="d\-mmm">
                  <c:v>45528</c:v>
                </c:pt>
                <c:pt idx="80" formatCode="d\-mmm">
                  <c:v>45559</c:v>
                </c:pt>
                <c:pt idx="81">
                  <c:v>45566</c:v>
                </c:pt>
                <c:pt idx="82">
                  <c:v>45597</c:v>
                </c:pt>
                <c:pt idx="83">
                  <c:v>45627</c:v>
                </c:pt>
                <c:pt idx="84">
                  <c:v>45658</c:v>
                </c:pt>
                <c:pt idx="85">
                  <c:v>45689</c:v>
                </c:pt>
                <c:pt idx="86">
                  <c:v>45717</c:v>
                </c:pt>
                <c:pt idx="87">
                  <c:v>45748</c:v>
                </c:pt>
                <c:pt idx="88">
                  <c:v>45778</c:v>
                </c:pt>
                <c:pt idx="89">
                  <c:v>45809</c:v>
                </c:pt>
                <c:pt idx="90">
                  <c:v>45839</c:v>
                </c:pt>
                <c:pt idx="91">
                  <c:v>45870</c:v>
                </c:pt>
                <c:pt idx="92">
                  <c:v>45901</c:v>
                </c:pt>
                <c:pt idx="93">
                  <c:v>45931</c:v>
                </c:pt>
                <c:pt idx="94">
                  <c:v>45962</c:v>
                </c:pt>
                <c:pt idx="95">
                  <c:v>45992</c:v>
                </c:pt>
                <c:pt idx="96">
                  <c:v>46023</c:v>
                </c:pt>
                <c:pt idx="97">
                  <c:v>46054</c:v>
                </c:pt>
              </c:numCache>
            </c:numRef>
          </c:cat>
          <c:val>
            <c:numRef>
              <c:f>MSA!$H$2:$H$99</c:f>
              <c:numCache>
                <c:formatCode>#,##0</c:formatCode>
                <c:ptCount val="98"/>
                <c:pt idx="0">
                  <c:v>8276</c:v>
                </c:pt>
                <c:pt idx="1">
                  <c:v>7990</c:v>
                </c:pt>
                <c:pt idx="2">
                  <c:v>8269</c:v>
                </c:pt>
                <c:pt idx="3">
                  <c:v>8090</c:v>
                </c:pt>
                <c:pt idx="4">
                  <c:v>8606</c:v>
                </c:pt>
                <c:pt idx="5">
                  <c:v>10972</c:v>
                </c:pt>
                <c:pt idx="6">
                  <c:v>10016</c:v>
                </c:pt>
                <c:pt idx="7">
                  <c:v>9263</c:v>
                </c:pt>
                <c:pt idx="8">
                  <c:v>8486</c:v>
                </c:pt>
                <c:pt idx="9">
                  <c:v>8304</c:v>
                </c:pt>
                <c:pt idx="10">
                  <c:v>7815</c:v>
                </c:pt>
                <c:pt idx="11">
                  <c:v>7834</c:v>
                </c:pt>
                <c:pt idx="12">
                  <c:v>8914</c:v>
                </c:pt>
                <c:pt idx="13">
                  <c:v>7658</c:v>
                </c:pt>
                <c:pt idx="14">
                  <c:v>7200</c:v>
                </c:pt>
                <c:pt idx="15">
                  <c:v>6816</c:v>
                </c:pt>
                <c:pt idx="16">
                  <c:v>7704</c:v>
                </c:pt>
                <c:pt idx="17">
                  <c:v>9643</c:v>
                </c:pt>
                <c:pt idx="18">
                  <c:v>9448</c:v>
                </c:pt>
                <c:pt idx="19">
                  <c:v>8804</c:v>
                </c:pt>
                <c:pt idx="20">
                  <c:v>8306</c:v>
                </c:pt>
                <c:pt idx="21">
                  <c:v>8512</c:v>
                </c:pt>
                <c:pt idx="22">
                  <c:v>8288</c:v>
                </c:pt>
                <c:pt idx="23">
                  <c:v>7816</c:v>
                </c:pt>
                <c:pt idx="24">
                  <c:v>8380</c:v>
                </c:pt>
                <c:pt idx="25">
                  <c:v>6887</c:v>
                </c:pt>
                <c:pt idx="26">
                  <c:v>11815</c:v>
                </c:pt>
                <c:pt idx="27">
                  <c:v>18877</c:v>
                </c:pt>
                <c:pt idx="28">
                  <c:v>19868</c:v>
                </c:pt>
                <c:pt idx="29">
                  <c:v>18858</c:v>
                </c:pt>
                <c:pt idx="30">
                  <c:v>17826</c:v>
                </c:pt>
                <c:pt idx="31">
                  <c:v>14792</c:v>
                </c:pt>
                <c:pt idx="32">
                  <c:v>14755</c:v>
                </c:pt>
                <c:pt idx="33">
                  <c:v>13296</c:v>
                </c:pt>
                <c:pt idx="34">
                  <c:v>11490</c:v>
                </c:pt>
                <c:pt idx="35">
                  <c:v>11386</c:v>
                </c:pt>
                <c:pt idx="36">
                  <c:v>11478</c:v>
                </c:pt>
                <c:pt idx="37">
                  <c:v>10667</c:v>
                </c:pt>
                <c:pt idx="38">
                  <c:v>10095</c:v>
                </c:pt>
                <c:pt idx="39">
                  <c:v>10070</c:v>
                </c:pt>
                <c:pt idx="40">
                  <c:v>10017</c:v>
                </c:pt>
                <c:pt idx="41">
                  <c:v>11601</c:v>
                </c:pt>
                <c:pt idx="42">
                  <c:v>10079</c:v>
                </c:pt>
                <c:pt idx="43">
                  <c:v>8818</c:v>
                </c:pt>
                <c:pt idx="44">
                  <c:v>7722</c:v>
                </c:pt>
                <c:pt idx="45">
                  <c:v>6880</c:v>
                </c:pt>
                <c:pt idx="46">
                  <c:v>6187</c:v>
                </c:pt>
                <c:pt idx="47">
                  <c:v>5541</c:v>
                </c:pt>
                <c:pt idx="48">
                  <c:v>6868</c:v>
                </c:pt>
                <c:pt idx="49">
                  <c:v>6200</c:v>
                </c:pt>
                <c:pt idx="50">
                  <c:v>5917</c:v>
                </c:pt>
                <c:pt idx="51">
                  <c:v>5507</c:v>
                </c:pt>
                <c:pt idx="52">
                  <c:v>5978</c:v>
                </c:pt>
                <c:pt idx="53">
                  <c:v>7692</c:v>
                </c:pt>
                <c:pt idx="54">
                  <c:v>7186</c:v>
                </c:pt>
                <c:pt idx="55">
                  <c:v>6679</c:v>
                </c:pt>
                <c:pt idx="56">
                  <c:v>6150</c:v>
                </c:pt>
                <c:pt idx="57">
                  <c:v>5655</c:v>
                </c:pt>
                <c:pt idx="58">
                  <c:v>5430</c:v>
                </c:pt>
                <c:pt idx="59">
                  <c:v>5434</c:v>
                </c:pt>
                <c:pt idx="60">
                  <c:v>6358</c:v>
                </c:pt>
                <c:pt idx="61">
                  <c:v>6023</c:v>
                </c:pt>
                <c:pt idx="62">
                  <c:v>5689</c:v>
                </c:pt>
                <c:pt idx="63">
                  <c:v>5240</c:v>
                </c:pt>
                <c:pt idx="64">
                  <c:v>6249</c:v>
                </c:pt>
                <c:pt idx="65">
                  <c:v>7395</c:v>
                </c:pt>
                <c:pt idx="66">
                  <c:v>6384</c:v>
                </c:pt>
                <c:pt idx="67">
                  <c:v>6658</c:v>
                </c:pt>
                <c:pt idx="68">
                  <c:v>6941</c:v>
                </c:pt>
                <c:pt idx="69">
                  <c:v>6947</c:v>
                </c:pt>
                <c:pt idx="70">
                  <c:v>6569</c:v>
                </c:pt>
                <c:pt idx="71">
                  <c:v>6633</c:v>
                </c:pt>
                <c:pt idx="72">
                  <c:v>7437</c:v>
                </c:pt>
                <c:pt idx="73">
                  <c:v>7215</c:v>
                </c:pt>
                <c:pt idx="74">
                  <c:v>6965</c:v>
                </c:pt>
                <c:pt idx="75">
                  <c:v>6231</c:v>
                </c:pt>
                <c:pt idx="76">
                  <c:v>6640</c:v>
                </c:pt>
                <c:pt idx="77">
                  <c:v>8417</c:v>
                </c:pt>
                <c:pt idx="78">
                  <c:v>8345</c:v>
                </c:pt>
                <c:pt idx="79">
                  <c:v>8039</c:v>
                </c:pt>
                <c:pt idx="80">
                  <c:v>7747</c:v>
                </c:pt>
                <c:pt idx="81">
                  <c:v>7796</c:v>
                </c:pt>
                <c:pt idx="82">
                  <c:v>7527</c:v>
                </c:pt>
                <c:pt idx="83">
                  <c:v>6921</c:v>
                </c:pt>
                <c:pt idx="84">
                  <c:v>7124</c:v>
                </c:pt>
                <c:pt idx="85">
                  <c:v>6937</c:v>
                </c:pt>
                <c:pt idx="86">
                  <c:v>7345</c:v>
                </c:pt>
                <c:pt idx="87">
                  <c:v>6644</c:v>
                </c:pt>
                <c:pt idx="88">
                  <c:v>7797</c:v>
                </c:pt>
                <c:pt idx="89">
                  <c:v>8434</c:v>
                </c:pt>
                <c:pt idx="90">
                  <c:v>7802</c:v>
                </c:pt>
                <c:pt idx="91">
                  <c:v>7141</c:v>
                </c:pt>
                <c:pt idx="92">
                  <c:v>7440</c:v>
                </c:pt>
                <c:pt idx="93">
                  <c:v>0</c:v>
                </c:pt>
                <c:pt idx="94">
                  <c:v>7169</c:v>
                </c:pt>
                <c:pt idx="95">
                  <c:v>6661</c:v>
                </c:pt>
                <c:pt idx="96">
                  <c:v>7505</c:v>
                </c:pt>
                <c:pt idx="97">
                  <c:v>7652</c:v>
                </c:pt>
              </c:numCache>
            </c:numRef>
          </c:val>
          <c:extLst>
            <c:ext xmlns:c16="http://schemas.microsoft.com/office/drawing/2014/chart" uri="{C3380CC4-5D6E-409C-BE32-E72D297353CC}">
              <c16:uniqueId val="{00000000-2990-4C89-A033-9A9665165589}"/>
            </c:ext>
          </c:extLst>
        </c:ser>
        <c:ser>
          <c:idx val="1"/>
          <c:order val="1"/>
          <c:tx>
            <c:strRef>
              <c:f>MSA!$I$1</c:f>
              <c:strCache>
                <c:ptCount val="1"/>
                <c:pt idx="0">
                  <c:v>employment</c:v>
                </c:pt>
              </c:strCache>
            </c:strRef>
          </c:tx>
          <c:spPr>
            <a:solidFill>
              <a:schemeClr val="accent2"/>
            </a:solidFill>
            <a:ln>
              <a:noFill/>
            </a:ln>
            <a:effectLst/>
          </c:spPr>
          <c:invertIfNegative val="0"/>
          <c:cat>
            <c:numRef>
              <c:f>MSA!$A$2:$A$99</c:f>
              <c:numCache>
                <c:formatCode>mmm\-yy</c:formatCode>
                <c:ptCount val="98"/>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c:v>45017</c:v>
                </c:pt>
                <c:pt idx="64">
                  <c:v>45047</c:v>
                </c:pt>
                <c:pt idx="65">
                  <c:v>45078</c:v>
                </c:pt>
                <c:pt idx="66">
                  <c:v>45108</c:v>
                </c:pt>
                <c:pt idx="67">
                  <c:v>45139</c:v>
                </c:pt>
                <c:pt idx="68">
                  <c:v>45170</c:v>
                </c:pt>
                <c:pt idx="69">
                  <c:v>45200</c:v>
                </c:pt>
                <c:pt idx="70">
                  <c:v>45231</c:v>
                </c:pt>
                <c:pt idx="71">
                  <c:v>45261</c:v>
                </c:pt>
                <c:pt idx="72" formatCode="d\-mmm">
                  <c:v>45315</c:v>
                </c:pt>
                <c:pt idx="73" formatCode="d\-mmm">
                  <c:v>45346</c:v>
                </c:pt>
                <c:pt idx="74" formatCode="d\-mmm">
                  <c:v>45375</c:v>
                </c:pt>
                <c:pt idx="75">
                  <c:v>45383</c:v>
                </c:pt>
                <c:pt idx="76">
                  <c:v>45413</c:v>
                </c:pt>
                <c:pt idx="77">
                  <c:v>45444</c:v>
                </c:pt>
                <c:pt idx="78" formatCode="d\-mmm">
                  <c:v>45497</c:v>
                </c:pt>
                <c:pt idx="79" formatCode="d\-mmm">
                  <c:v>45528</c:v>
                </c:pt>
                <c:pt idx="80" formatCode="d\-mmm">
                  <c:v>45559</c:v>
                </c:pt>
                <c:pt idx="81">
                  <c:v>45566</c:v>
                </c:pt>
                <c:pt idx="82">
                  <c:v>45597</c:v>
                </c:pt>
                <c:pt idx="83">
                  <c:v>45627</c:v>
                </c:pt>
                <c:pt idx="84">
                  <c:v>45658</c:v>
                </c:pt>
                <c:pt idx="85">
                  <c:v>45689</c:v>
                </c:pt>
                <c:pt idx="86">
                  <c:v>45717</c:v>
                </c:pt>
                <c:pt idx="87">
                  <c:v>45748</c:v>
                </c:pt>
                <c:pt idx="88">
                  <c:v>45778</c:v>
                </c:pt>
                <c:pt idx="89">
                  <c:v>45809</c:v>
                </c:pt>
                <c:pt idx="90">
                  <c:v>45839</c:v>
                </c:pt>
                <c:pt idx="91">
                  <c:v>45870</c:v>
                </c:pt>
                <c:pt idx="92">
                  <c:v>45901</c:v>
                </c:pt>
                <c:pt idx="93">
                  <c:v>45931</c:v>
                </c:pt>
                <c:pt idx="94">
                  <c:v>45962</c:v>
                </c:pt>
                <c:pt idx="95">
                  <c:v>45992</c:v>
                </c:pt>
                <c:pt idx="96">
                  <c:v>46023</c:v>
                </c:pt>
                <c:pt idx="97">
                  <c:v>46054</c:v>
                </c:pt>
              </c:numCache>
            </c:numRef>
          </c:cat>
          <c:val>
            <c:numRef>
              <c:f>MSA!$I$2:$I$99</c:f>
              <c:numCache>
                <c:formatCode>#,##0</c:formatCode>
                <c:ptCount val="98"/>
                <c:pt idx="0">
                  <c:v>162491</c:v>
                </c:pt>
                <c:pt idx="1">
                  <c:v>163722</c:v>
                </c:pt>
                <c:pt idx="2">
                  <c:v>163903</c:v>
                </c:pt>
                <c:pt idx="3">
                  <c:v>164418</c:v>
                </c:pt>
                <c:pt idx="4">
                  <c:v>163232</c:v>
                </c:pt>
                <c:pt idx="5">
                  <c:v>163703</c:v>
                </c:pt>
                <c:pt idx="6">
                  <c:v>165130</c:v>
                </c:pt>
                <c:pt idx="7">
                  <c:v>162400</c:v>
                </c:pt>
                <c:pt idx="8">
                  <c:v>161973</c:v>
                </c:pt>
                <c:pt idx="9">
                  <c:v>162347</c:v>
                </c:pt>
                <c:pt idx="10">
                  <c:v>162904</c:v>
                </c:pt>
                <c:pt idx="11">
                  <c:v>162122</c:v>
                </c:pt>
                <c:pt idx="12">
                  <c:v>160894</c:v>
                </c:pt>
                <c:pt idx="13">
                  <c:v>162055</c:v>
                </c:pt>
                <c:pt idx="14">
                  <c:v>162971</c:v>
                </c:pt>
                <c:pt idx="15">
                  <c:v>162578</c:v>
                </c:pt>
                <c:pt idx="16">
                  <c:v>161439</c:v>
                </c:pt>
                <c:pt idx="17">
                  <c:v>162091</c:v>
                </c:pt>
                <c:pt idx="18">
                  <c:v>163421</c:v>
                </c:pt>
                <c:pt idx="19">
                  <c:v>161568</c:v>
                </c:pt>
                <c:pt idx="20">
                  <c:v>161555</c:v>
                </c:pt>
                <c:pt idx="21">
                  <c:v>161460</c:v>
                </c:pt>
                <c:pt idx="22">
                  <c:v>162204</c:v>
                </c:pt>
                <c:pt idx="23">
                  <c:v>161087</c:v>
                </c:pt>
                <c:pt idx="24">
                  <c:v>159203</c:v>
                </c:pt>
                <c:pt idx="25">
                  <c:v>159576</c:v>
                </c:pt>
                <c:pt idx="26">
                  <c:v>157811</c:v>
                </c:pt>
                <c:pt idx="27">
                  <c:v>138791</c:v>
                </c:pt>
                <c:pt idx="28">
                  <c:v>140709</c:v>
                </c:pt>
                <c:pt idx="29">
                  <c:v>148135</c:v>
                </c:pt>
                <c:pt idx="30">
                  <c:v>150523</c:v>
                </c:pt>
                <c:pt idx="31">
                  <c:v>152073</c:v>
                </c:pt>
                <c:pt idx="32">
                  <c:v>152553</c:v>
                </c:pt>
                <c:pt idx="33">
                  <c:v>155345</c:v>
                </c:pt>
                <c:pt idx="34">
                  <c:v>155988</c:v>
                </c:pt>
                <c:pt idx="35">
                  <c:v>154654</c:v>
                </c:pt>
                <c:pt idx="36">
                  <c:v>153036</c:v>
                </c:pt>
                <c:pt idx="37">
                  <c:v>153954</c:v>
                </c:pt>
                <c:pt idx="38">
                  <c:v>155614</c:v>
                </c:pt>
                <c:pt idx="39">
                  <c:v>155884</c:v>
                </c:pt>
                <c:pt idx="40">
                  <c:v>155512</c:v>
                </c:pt>
                <c:pt idx="41">
                  <c:v>157076</c:v>
                </c:pt>
                <c:pt idx="42">
                  <c:v>159080</c:v>
                </c:pt>
                <c:pt idx="43">
                  <c:v>157449</c:v>
                </c:pt>
                <c:pt idx="44">
                  <c:v>161442</c:v>
                </c:pt>
                <c:pt idx="45">
                  <c:v>159226</c:v>
                </c:pt>
                <c:pt idx="46">
                  <c:v>160610</c:v>
                </c:pt>
                <c:pt idx="47">
                  <c:v>160595</c:v>
                </c:pt>
                <c:pt idx="48">
                  <c:v>160254</c:v>
                </c:pt>
                <c:pt idx="49">
                  <c:v>161298</c:v>
                </c:pt>
                <c:pt idx="50">
                  <c:v>162562</c:v>
                </c:pt>
                <c:pt idx="51">
                  <c:v>162301</c:v>
                </c:pt>
                <c:pt idx="52">
                  <c:v>161961</c:v>
                </c:pt>
                <c:pt idx="53">
                  <c:v>163353</c:v>
                </c:pt>
                <c:pt idx="54">
                  <c:v>164105</c:v>
                </c:pt>
                <c:pt idx="55">
                  <c:v>161763</c:v>
                </c:pt>
                <c:pt idx="56">
                  <c:v>161785</c:v>
                </c:pt>
                <c:pt idx="57">
                  <c:v>162218</c:v>
                </c:pt>
                <c:pt idx="58">
                  <c:v>162912</c:v>
                </c:pt>
                <c:pt idx="59">
                  <c:v>162176</c:v>
                </c:pt>
                <c:pt idx="60">
                  <c:v>161376</c:v>
                </c:pt>
                <c:pt idx="61">
                  <c:v>162875</c:v>
                </c:pt>
                <c:pt idx="62">
                  <c:v>163621</c:v>
                </c:pt>
                <c:pt idx="63">
                  <c:v>164667</c:v>
                </c:pt>
                <c:pt idx="64">
                  <c:v>162880</c:v>
                </c:pt>
                <c:pt idx="65">
                  <c:v>163861</c:v>
                </c:pt>
                <c:pt idx="66">
                  <c:v>164201</c:v>
                </c:pt>
                <c:pt idx="67">
                  <c:v>161820</c:v>
                </c:pt>
                <c:pt idx="68">
                  <c:v>161469</c:v>
                </c:pt>
                <c:pt idx="69">
                  <c:v>161634</c:v>
                </c:pt>
                <c:pt idx="70">
                  <c:v>162726</c:v>
                </c:pt>
                <c:pt idx="71">
                  <c:v>160541</c:v>
                </c:pt>
                <c:pt idx="72">
                  <c:v>159398</c:v>
                </c:pt>
                <c:pt idx="73">
                  <c:v>160405</c:v>
                </c:pt>
                <c:pt idx="74">
                  <c:v>160771</c:v>
                </c:pt>
                <c:pt idx="75">
                  <c:v>160830</c:v>
                </c:pt>
                <c:pt idx="76">
                  <c:v>159223</c:v>
                </c:pt>
                <c:pt idx="77">
                  <c:v>161136</c:v>
                </c:pt>
                <c:pt idx="78">
                  <c:v>162618</c:v>
                </c:pt>
                <c:pt idx="79">
                  <c:v>159926</c:v>
                </c:pt>
                <c:pt idx="80">
                  <c:v>160080</c:v>
                </c:pt>
                <c:pt idx="81">
                  <c:v>160251</c:v>
                </c:pt>
                <c:pt idx="82">
                  <c:v>160658</c:v>
                </c:pt>
                <c:pt idx="83">
                  <c:v>160120</c:v>
                </c:pt>
                <c:pt idx="84">
                  <c:v>157970</c:v>
                </c:pt>
                <c:pt idx="85">
                  <c:v>159380</c:v>
                </c:pt>
                <c:pt idx="86">
                  <c:v>159773</c:v>
                </c:pt>
                <c:pt idx="87">
                  <c:v>160288</c:v>
                </c:pt>
                <c:pt idx="88">
                  <c:v>159669</c:v>
                </c:pt>
                <c:pt idx="89">
                  <c:v>161654</c:v>
                </c:pt>
                <c:pt idx="90">
                  <c:v>161608</c:v>
                </c:pt>
                <c:pt idx="91">
                  <c:v>160672</c:v>
                </c:pt>
                <c:pt idx="92">
                  <c:v>160837</c:v>
                </c:pt>
                <c:pt idx="93">
                  <c:v>0</c:v>
                </c:pt>
                <c:pt idx="94">
                  <c:v>163043</c:v>
                </c:pt>
                <c:pt idx="95">
                  <c:v>162566</c:v>
                </c:pt>
                <c:pt idx="96">
                  <c:v>163652</c:v>
                </c:pt>
                <c:pt idx="97">
                  <c:v>164191</c:v>
                </c:pt>
              </c:numCache>
            </c:numRef>
          </c:val>
          <c:extLst>
            <c:ext xmlns:c16="http://schemas.microsoft.com/office/drawing/2014/chart" uri="{C3380CC4-5D6E-409C-BE32-E72D297353CC}">
              <c16:uniqueId val="{00000001-2990-4C89-A033-9A9665165589}"/>
            </c:ext>
          </c:extLst>
        </c:ser>
        <c:dLbls>
          <c:showLegendKey val="0"/>
          <c:showVal val="0"/>
          <c:showCatName val="0"/>
          <c:showSerName val="0"/>
          <c:showPercent val="0"/>
          <c:showBubbleSize val="0"/>
        </c:dLbls>
        <c:gapWidth val="150"/>
        <c:overlap val="100"/>
        <c:axId val="-2001050960"/>
        <c:axId val="-2001044432"/>
      </c:barChart>
      <c:dateAx>
        <c:axId val="-2001050960"/>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01044432"/>
        <c:crosses val="autoZero"/>
        <c:auto val="1"/>
        <c:lblOffset val="100"/>
        <c:baseTimeUnit val="months"/>
      </c:dateAx>
      <c:valAx>
        <c:axId val="-20010444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010509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'Bossier Parish'!$H$1</c:f>
              <c:strCache>
                <c:ptCount val="1"/>
                <c:pt idx="0">
                  <c:v>unemployment</c:v>
                </c:pt>
              </c:strCache>
            </c:strRef>
          </c:tx>
          <c:spPr>
            <a:solidFill>
              <a:schemeClr val="accent2"/>
            </a:solidFill>
            <a:ln>
              <a:noFill/>
            </a:ln>
            <a:effectLst/>
          </c:spPr>
          <c:invertIfNegative val="0"/>
          <c:cat>
            <c:numRef>
              <c:f>'Bossier Parish'!$A$2:$A$99</c:f>
              <c:numCache>
                <c:formatCode>mmm\-yy</c:formatCode>
                <c:ptCount val="98"/>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c:v>45017</c:v>
                </c:pt>
                <c:pt idx="64">
                  <c:v>45047</c:v>
                </c:pt>
                <c:pt idx="65">
                  <c:v>45078</c:v>
                </c:pt>
                <c:pt idx="66">
                  <c:v>45108</c:v>
                </c:pt>
                <c:pt idx="67">
                  <c:v>45139</c:v>
                </c:pt>
                <c:pt idx="68">
                  <c:v>45170</c:v>
                </c:pt>
                <c:pt idx="69">
                  <c:v>45200</c:v>
                </c:pt>
                <c:pt idx="70">
                  <c:v>45231</c:v>
                </c:pt>
                <c:pt idx="71">
                  <c:v>45261</c:v>
                </c:pt>
                <c:pt idx="72" formatCode="d\-mmm">
                  <c:v>45315</c:v>
                </c:pt>
                <c:pt idx="73" formatCode="d\-mmm">
                  <c:v>45346</c:v>
                </c:pt>
                <c:pt idx="74" formatCode="d\-mmm">
                  <c:v>45375</c:v>
                </c:pt>
                <c:pt idx="75" formatCode="d\-mmm">
                  <c:v>45406</c:v>
                </c:pt>
                <c:pt idx="76" formatCode="d\-mmm">
                  <c:v>45436</c:v>
                </c:pt>
                <c:pt idx="77" formatCode="d\-mmm">
                  <c:v>45467</c:v>
                </c:pt>
                <c:pt idx="78" formatCode="d\-mmm">
                  <c:v>45497</c:v>
                </c:pt>
                <c:pt idx="79" formatCode="d\-mmm">
                  <c:v>45528</c:v>
                </c:pt>
                <c:pt idx="80" formatCode="d\-mmm">
                  <c:v>45559</c:v>
                </c:pt>
                <c:pt idx="81">
                  <c:v>45566</c:v>
                </c:pt>
                <c:pt idx="82">
                  <c:v>45597</c:v>
                </c:pt>
                <c:pt idx="83">
                  <c:v>45627</c:v>
                </c:pt>
                <c:pt idx="84">
                  <c:v>45658</c:v>
                </c:pt>
                <c:pt idx="85">
                  <c:v>45689</c:v>
                </c:pt>
                <c:pt idx="86">
                  <c:v>45717</c:v>
                </c:pt>
                <c:pt idx="87">
                  <c:v>45748</c:v>
                </c:pt>
                <c:pt idx="88">
                  <c:v>45778</c:v>
                </c:pt>
                <c:pt idx="89">
                  <c:v>45809</c:v>
                </c:pt>
                <c:pt idx="90">
                  <c:v>45839</c:v>
                </c:pt>
                <c:pt idx="91">
                  <c:v>45870</c:v>
                </c:pt>
                <c:pt idx="92">
                  <c:v>45901</c:v>
                </c:pt>
                <c:pt idx="93">
                  <c:v>45931</c:v>
                </c:pt>
                <c:pt idx="94">
                  <c:v>45962</c:v>
                </c:pt>
                <c:pt idx="95">
                  <c:v>45992</c:v>
                </c:pt>
                <c:pt idx="96">
                  <c:v>46023</c:v>
                </c:pt>
                <c:pt idx="97">
                  <c:v>46054</c:v>
                </c:pt>
              </c:numCache>
            </c:numRef>
          </c:cat>
          <c:val>
            <c:numRef>
              <c:f>'Bossier Parish'!$H$2:$H$99</c:f>
              <c:numCache>
                <c:formatCode>#,##0</c:formatCode>
                <c:ptCount val="98"/>
                <c:pt idx="0">
                  <c:v>2318</c:v>
                </c:pt>
                <c:pt idx="1">
                  <c:v>2200</c:v>
                </c:pt>
                <c:pt idx="2">
                  <c:v>2310</c:v>
                </c:pt>
                <c:pt idx="3">
                  <c:v>2313</c:v>
                </c:pt>
                <c:pt idx="4">
                  <c:v>2414</c:v>
                </c:pt>
                <c:pt idx="5">
                  <c:v>3110</c:v>
                </c:pt>
                <c:pt idx="6">
                  <c:v>2800</c:v>
                </c:pt>
                <c:pt idx="7">
                  <c:v>2557</c:v>
                </c:pt>
                <c:pt idx="8">
                  <c:v>2412</c:v>
                </c:pt>
                <c:pt idx="9">
                  <c:v>2366</c:v>
                </c:pt>
                <c:pt idx="10">
                  <c:v>2259</c:v>
                </c:pt>
                <c:pt idx="11">
                  <c:v>2188</c:v>
                </c:pt>
                <c:pt idx="12">
                  <c:v>2557</c:v>
                </c:pt>
                <c:pt idx="13">
                  <c:v>2172</c:v>
                </c:pt>
                <c:pt idx="14">
                  <c:v>2067</c:v>
                </c:pt>
                <c:pt idx="15">
                  <c:v>1957</c:v>
                </c:pt>
                <c:pt idx="16">
                  <c:v>2275</c:v>
                </c:pt>
                <c:pt idx="17">
                  <c:v>2834</c:v>
                </c:pt>
                <c:pt idx="18">
                  <c:v>2762</c:v>
                </c:pt>
                <c:pt idx="19">
                  <c:v>2516</c:v>
                </c:pt>
                <c:pt idx="20">
                  <c:v>2431</c:v>
                </c:pt>
                <c:pt idx="21">
                  <c:v>2473</c:v>
                </c:pt>
                <c:pt idx="22">
                  <c:v>2408</c:v>
                </c:pt>
                <c:pt idx="23">
                  <c:v>2238</c:v>
                </c:pt>
                <c:pt idx="24">
                  <c:v>2450</c:v>
                </c:pt>
                <c:pt idx="25">
                  <c:v>1949</c:v>
                </c:pt>
                <c:pt idx="26">
                  <c:v>3420</c:v>
                </c:pt>
                <c:pt idx="27">
                  <c:v>5651</c:v>
                </c:pt>
                <c:pt idx="28">
                  <c:v>5489</c:v>
                </c:pt>
                <c:pt idx="29">
                  <c:v>4994</c:v>
                </c:pt>
                <c:pt idx="30">
                  <c:v>4593</c:v>
                </c:pt>
                <c:pt idx="31">
                  <c:v>3707</c:v>
                </c:pt>
                <c:pt idx="32">
                  <c:v>3716</c:v>
                </c:pt>
                <c:pt idx="33">
                  <c:v>3354</c:v>
                </c:pt>
                <c:pt idx="34">
                  <c:v>2859</c:v>
                </c:pt>
                <c:pt idx="35">
                  <c:v>2841</c:v>
                </c:pt>
                <c:pt idx="36">
                  <c:v>2890</c:v>
                </c:pt>
                <c:pt idx="37">
                  <c:v>2675</c:v>
                </c:pt>
                <c:pt idx="38">
                  <c:v>2510</c:v>
                </c:pt>
                <c:pt idx="39">
                  <c:v>2495</c:v>
                </c:pt>
                <c:pt idx="40">
                  <c:v>2465</c:v>
                </c:pt>
                <c:pt idx="41">
                  <c:v>2868</c:v>
                </c:pt>
                <c:pt idx="42">
                  <c:v>2497</c:v>
                </c:pt>
                <c:pt idx="43">
                  <c:v>2189</c:v>
                </c:pt>
                <c:pt idx="44">
                  <c:v>2012</c:v>
                </c:pt>
                <c:pt idx="45">
                  <c:v>1826</c:v>
                </c:pt>
                <c:pt idx="46">
                  <c:v>1635</c:v>
                </c:pt>
                <c:pt idx="47">
                  <c:v>1474</c:v>
                </c:pt>
                <c:pt idx="48">
                  <c:v>1870</c:v>
                </c:pt>
                <c:pt idx="49">
                  <c:v>1668</c:v>
                </c:pt>
                <c:pt idx="50">
                  <c:v>1610</c:v>
                </c:pt>
                <c:pt idx="51">
                  <c:v>1508</c:v>
                </c:pt>
                <c:pt idx="52">
                  <c:v>1655</c:v>
                </c:pt>
                <c:pt idx="53">
                  <c:v>2218</c:v>
                </c:pt>
                <c:pt idx="54">
                  <c:v>2006</c:v>
                </c:pt>
                <c:pt idx="55">
                  <c:v>1876</c:v>
                </c:pt>
                <c:pt idx="56">
                  <c:v>1778</c:v>
                </c:pt>
                <c:pt idx="57">
                  <c:v>1678</c:v>
                </c:pt>
                <c:pt idx="58">
                  <c:v>1600</c:v>
                </c:pt>
                <c:pt idx="59">
                  <c:v>1632</c:v>
                </c:pt>
                <c:pt idx="60">
                  <c:v>1870</c:v>
                </c:pt>
                <c:pt idx="61">
                  <c:v>1798</c:v>
                </c:pt>
                <c:pt idx="62">
                  <c:v>1700</c:v>
                </c:pt>
                <c:pt idx="63">
                  <c:v>1563</c:v>
                </c:pt>
                <c:pt idx="64">
                  <c:v>1868</c:v>
                </c:pt>
                <c:pt idx="65">
                  <c:v>2198</c:v>
                </c:pt>
                <c:pt idx="66">
                  <c:v>1864</c:v>
                </c:pt>
                <c:pt idx="67">
                  <c:v>1956</c:v>
                </c:pt>
                <c:pt idx="68">
                  <c:v>2151</c:v>
                </c:pt>
                <c:pt idx="69">
                  <c:v>2137</c:v>
                </c:pt>
                <c:pt idx="70">
                  <c:v>2014</c:v>
                </c:pt>
                <c:pt idx="71">
                  <c:v>2072</c:v>
                </c:pt>
                <c:pt idx="72">
                  <c:v>2315</c:v>
                </c:pt>
                <c:pt idx="73">
                  <c:v>2217</c:v>
                </c:pt>
                <c:pt idx="74">
                  <c:v>2148</c:v>
                </c:pt>
                <c:pt idx="75">
                  <c:v>1855</c:v>
                </c:pt>
                <c:pt idx="76">
                  <c:v>2021</c:v>
                </c:pt>
                <c:pt idx="77">
                  <c:v>2565</c:v>
                </c:pt>
                <c:pt idx="78">
                  <c:v>2532</c:v>
                </c:pt>
                <c:pt idx="79">
                  <c:v>2538</c:v>
                </c:pt>
                <c:pt idx="80">
                  <c:v>2485</c:v>
                </c:pt>
                <c:pt idx="81">
                  <c:v>2449</c:v>
                </c:pt>
                <c:pt idx="82">
                  <c:v>2339</c:v>
                </c:pt>
                <c:pt idx="83">
                  <c:v>2176</c:v>
                </c:pt>
                <c:pt idx="84">
                  <c:v>2181</c:v>
                </c:pt>
                <c:pt idx="85">
                  <c:v>2173</c:v>
                </c:pt>
                <c:pt idx="86">
                  <c:v>2352</c:v>
                </c:pt>
                <c:pt idx="87">
                  <c:v>2060</c:v>
                </c:pt>
                <c:pt idx="88">
                  <c:v>2458</c:v>
                </c:pt>
                <c:pt idx="89">
                  <c:v>2605</c:v>
                </c:pt>
                <c:pt idx="90">
                  <c:v>2381</c:v>
                </c:pt>
                <c:pt idx="91">
                  <c:v>2279</c:v>
                </c:pt>
                <c:pt idx="92">
                  <c:v>2401</c:v>
                </c:pt>
                <c:pt idx="93">
                  <c:v>0</c:v>
                </c:pt>
                <c:pt idx="94">
                  <c:v>2333</c:v>
                </c:pt>
                <c:pt idx="95">
                  <c:v>2134</c:v>
                </c:pt>
                <c:pt idx="96">
                  <c:v>2401</c:v>
                </c:pt>
                <c:pt idx="97">
                  <c:v>2474</c:v>
                </c:pt>
              </c:numCache>
            </c:numRef>
          </c:val>
          <c:extLst>
            <c:ext xmlns:c16="http://schemas.microsoft.com/office/drawing/2014/chart" uri="{C3380CC4-5D6E-409C-BE32-E72D297353CC}">
              <c16:uniqueId val="{00000000-18A7-4D61-8DA2-DE476AE41D07}"/>
            </c:ext>
          </c:extLst>
        </c:ser>
        <c:dLbls>
          <c:showLegendKey val="0"/>
          <c:showVal val="0"/>
          <c:showCatName val="0"/>
          <c:showSerName val="0"/>
          <c:showPercent val="0"/>
          <c:showBubbleSize val="0"/>
        </c:dLbls>
        <c:gapWidth val="219"/>
        <c:axId val="-2001055312"/>
        <c:axId val="-2001059664"/>
      </c:barChart>
      <c:lineChart>
        <c:grouping val="standard"/>
        <c:varyColors val="0"/>
        <c:ser>
          <c:idx val="0"/>
          <c:order val="0"/>
          <c:tx>
            <c:strRef>
              <c:f>'Bossier Parish'!$G$1</c:f>
              <c:strCache>
                <c:ptCount val="1"/>
                <c:pt idx="0">
                  <c:v>unemployment rate</c:v>
                </c:pt>
              </c:strCache>
            </c:strRef>
          </c:tx>
          <c:spPr>
            <a:ln w="28575" cap="rnd">
              <a:solidFill>
                <a:schemeClr val="accent1"/>
              </a:solidFill>
              <a:round/>
            </a:ln>
            <a:effectLst/>
          </c:spPr>
          <c:marker>
            <c:symbol val="none"/>
          </c:marker>
          <c:cat>
            <c:numRef>
              <c:f>'Bossier Parish'!$A$2:$A$99</c:f>
              <c:numCache>
                <c:formatCode>mmm\-yy</c:formatCode>
                <c:ptCount val="98"/>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c:v>45017</c:v>
                </c:pt>
                <c:pt idx="64">
                  <c:v>45047</c:v>
                </c:pt>
                <c:pt idx="65">
                  <c:v>45078</c:v>
                </c:pt>
                <c:pt idx="66">
                  <c:v>45108</c:v>
                </c:pt>
                <c:pt idx="67">
                  <c:v>45139</c:v>
                </c:pt>
                <c:pt idx="68">
                  <c:v>45170</c:v>
                </c:pt>
                <c:pt idx="69">
                  <c:v>45200</c:v>
                </c:pt>
                <c:pt idx="70">
                  <c:v>45231</c:v>
                </c:pt>
                <c:pt idx="71">
                  <c:v>45261</c:v>
                </c:pt>
                <c:pt idx="72" formatCode="d\-mmm">
                  <c:v>45315</c:v>
                </c:pt>
                <c:pt idx="73" formatCode="d\-mmm">
                  <c:v>45346</c:v>
                </c:pt>
                <c:pt idx="74" formatCode="d\-mmm">
                  <c:v>45375</c:v>
                </c:pt>
                <c:pt idx="75" formatCode="d\-mmm">
                  <c:v>45406</c:v>
                </c:pt>
                <c:pt idx="76" formatCode="d\-mmm">
                  <c:v>45436</c:v>
                </c:pt>
                <c:pt idx="77" formatCode="d\-mmm">
                  <c:v>45467</c:v>
                </c:pt>
                <c:pt idx="78" formatCode="d\-mmm">
                  <c:v>45497</c:v>
                </c:pt>
                <c:pt idx="79" formatCode="d\-mmm">
                  <c:v>45528</c:v>
                </c:pt>
                <c:pt idx="80" formatCode="d\-mmm">
                  <c:v>45559</c:v>
                </c:pt>
                <c:pt idx="81">
                  <c:v>45566</c:v>
                </c:pt>
                <c:pt idx="82">
                  <c:v>45597</c:v>
                </c:pt>
                <c:pt idx="83">
                  <c:v>45627</c:v>
                </c:pt>
                <c:pt idx="84">
                  <c:v>45658</c:v>
                </c:pt>
                <c:pt idx="85">
                  <c:v>45689</c:v>
                </c:pt>
                <c:pt idx="86">
                  <c:v>45717</c:v>
                </c:pt>
                <c:pt idx="87">
                  <c:v>45748</c:v>
                </c:pt>
                <c:pt idx="88">
                  <c:v>45778</c:v>
                </c:pt>
                <c:pt idx="89">
                  <c:v>45809</c:v>
                </c:pt>
                <c:pt idx="90">
                  <c:v>45839</c:v>
                </c:pt>
                <c:pt idx="91">
                  <c:v>45870</c:v>
                </c:pt>
                <c:pt idx="92">
                  <c:v>45901</c:v>
                </c:pt>
                <c:pt idx="93">
                  <c:v>45931</c:v>
                </c:pt>
                <c:pt idx="94">
                  <c:v>45962</c:v>
                </c:pt>
                <c:pt idx="95">
                  <c:v>45992</c:v>
                </c:pt>
                <c:pt idx="96">
                  <c:v>46023</c:v>
                </c:pt>
                <c:pt idx="97">
                  <c:v>46054</c:v>
                </c:pt>
              </c:numCache>
            </c:numRef>
          </c:cat>
          <c:val>
            <c:numRef>
              <c:f>'Bossier Parish'!$G$2:$G$99</c:f>
              <c:numCache>
                <c:formatCode>0.0%</c:formatCode>
                <c:ptCount val="98"/>
                <c:pt idx="0">
                  <c:v>4.0999999999999995E-2</c:v>
                </c:pt>
                <c:pt idx="1">
                  <c:v>3.9E-2</c:v>
                </c:pt>
                <c:pt idx="2">
                  <c:v>4.0999999999999995E-2</c:v>
                </c:pt>
                <c:pt idx="3">
                  <c:v>4.0999999999999995E-2</c:v>
                </c:pt>
                <c:pt idx="4">
                  <c:v>4.2999999999999997E-2</c:v>
                </c:pt>
                <c:pt idx="5">
                  <c:v>5.5E-2</c:v>
                </c:pt>
                <c:pt idx="6">
                  <c:v>4.9000000000000002E-2</c:v>
                </c:pt>
                <c:pt idx="7">
                  <c:v>4.5999999999999999E-2</c:v>
                </c:pt>
                <c:pt idx="8">
                  <c:v>4.2999999999999997E-2</c:v>
                </c:pt>
                <c:pt idx="9">
                  <c:v>4.2000000000000003E-2</c:v>
                </c:pt>
                <c:pt idx="10">
                  <c:v>0.04</c:v>
                </c:pt>
                <c:pt idx="11">
                  <c:v>3.9E-2</c:v>
                </c:pt>
                <c:pt idx="12">
                  <c:v>4.5999999999999999E-2</c:v>
                </c:pt>
                <c:pt idx="13">
                  <c:v>3.9E-2</c:v>
                </c:pt>
                <c:pt idx="14">
                  <c:v>3.7000000000000005E-2</c:v>
                </c:pt>
                <c:pt idx="15">
                  <c:v>3.5000000000000003E-2</c:v>
                </c:pt>
                <c:pt idx="16">
                  <c:v>4.0999999999999995E-2</c:v>
                </c:pt>
                <c:pt idx="17">
                  <c:v>0.05</c:v>
                </c:pt>
                <c:pt idx="18">
                  <c:v>4.8000000000000001E-2</c:v>
                </c:pt>
                <c:pt idx="19">
                  <c:v>4.4999999999999998E-2</c:v>
                </c:pt>
                <c:pt idx="20">
                  <c:v>4.2999999999999997E-2</c:v>
                </c:pt>
                <c:pt idx="21">
                  <c:v>4.4000000000000004E-2</c:v>
                </c:pt>
                <c:pt idx="22">
                  <c:v>4.2999999999999997E-2</c:v>
                </c:pt>
                <c:pt idx="23">
                  <c:v>0.04</c:v>
                </c:pt>
                <c:pt idx="24">
                  <c:v>4.4000000000000004E-2</c:v>
                </c:pt>
                <c:pt idx="25">
                  <c:v>3.5000000000000003E-2</c:v>
                </c:pt>
                <c:pt idx="26">
                  <c:v>6.0999999999999999E-2</c:v>
                </c:pt>
                <c:pt idx="27">
                  <c:v>0.10800000000000001</c:v>
                </c:pt>
                <c:pt idx="28">
                  <c:v>0.10400000000000001</c:v>
                </c:pt>
                <c:pt idx="29">
                  <c:v>9.0999999999999998E-2</c:v>
                </c:pt>
                <c:pt idx="30">
                  <c:v>8.3000000000000004E-2</c:v>
                </c:pt>
                <c:pt idx="31">
                  <c:v>6.8000000000000005E-2</c:v>
                </c:pt>
                <c:pt idx="32">
                  <c:v>6.8000000000000005E-2</c:v>
                </c:pt>
                <c:pt idx="33">
                  <c:v>6.0999999999999999E-2</c:v>
                </c:pt>
                <c:pt idx="34">
                  <c:v>5.2000000000000005E-2</c:v>
                </c:pt>
                <c:pt idx="35">
                  <c:v>5.2000000000000005E-2</c:v>
                </c:pt>
                <c:pt idx="36">
                  <c:v>5.2999999999999999E-2</c:v>
                </c:pt>
                <c:pt idx="37">
                  <c:v>4.9000000000000002E-2</c:v>
                </c:pt>
                <c:pt idx="38">
                  <c:v>4.4999999999999998E-2</c:v>
                </c:pt>
                <c:pt idx="39">
                  <c:v>4.4999999999999998E-2</c:v>
                </c:pt>
                <c:pt idx="40">
                  <c:v>4.4999999999999998E-2</c:v>
                </c:pt>
                <c:pt idx="41">
                  <c:v>5.0999999999999997E-2</c:v>
                </c:pt>
                <c:pt idx="42">
                  <c:v>4.4000000000000004E-2</c:v>
                </c:pt>
                <c:pt idx="43">
                  <c:v>3.9E-2</c:v>
                </c:pt>
                <c:pt idx="44">
                  <c:v>3.5000000000000003E-2</c:v>
                </c:pt>
                <c:pt idx="45">
                  <c:v>3.3000000000000002E-2</c:v>
                </c:pt>
                <c:pt idx="46">
                  <c:v>2.8999999999999998E-2</c:v>
                </c:pt>
                <c:pt idx="47">
                  <c:v>2.6000000000000002E-2</c:v>
                </c:pt>
                <c:pt idx="48">
                  <c:v>3.3000000000000002E-2</c:v>
                </c:pt>
                <c:pt idx="49">
                  <c:v>2.8999999999999998E-2</c:v>
                </c:pt>
                <c:pt idx="50">
                  <c:v>2.7999999999999997E-2</c:v>
                </c:pt>
                <c:pt idx="51">
                  <c:v>2.6000000000000002E-2</c:v>
                </c:pt>
                <c:pt idx="52">
                  <c:v>2.8999999999999998E-2</c:v>
                </c:pt>
                <c:pt idx="53">
                  <c:v>3.7999999999999999E-2</c:v>
                </c:pt>
                <c:pt idx="54">
                  <c:v>3.4000000000000002E-2</c:v>
                </c:pt>
                <c:pt idx="55">
                  <c:v>3.3000000000000002E-2</c:v>
                </c:pt>
                <c:pt idx="56">
                  <c:v>3.1E-2</c:v>
                </c:pt>
                <c:pt idx="57">
                  <c:v>2.8999999999999998E-2</c:v>
                </c:pt>
                <c:pt idx="58">
                  <c:v>2.7999999999999997E-2</c:v>
                </c:pt>
                <c:pt idx="59">
                  <c:v>2.8999999999999998E-2</c:v>
                </c:pt>
                <c:pt idx="60">
                  <c:v>3.2000000000000001E-2</c:v>
                </c:pt>
                <c:pt idx="61">
                  <c:v>3.1E-2</c:v>
                </c:pt>
                <c:pt idx="62">
                  <c:v>2.8999999999999998E-2</c:v>
                </c:pt>
                <c:pt idx="63">
                  <c:v>2.7000000000000003E-2</c:v>
                </c:pt>
                <c:pt idx="64">
                  <c:v>3.2000000000000001E-2</c:v>
                </c:pt>
                <c:pt idx="65">
                  <c:v>3.7000000000000005E-2</c:v>
                </c:pt>
                <c:pt idx="66">
                  <c:v>3.2000000000000001E-2</c:v>
                </c:pt>
                <c:pt idx="67">
                  <c:v>3.4000000000000002E-2</c:v>
                </c:pt>
                <c:pt idx="68">
                  <c:v>3.7000000000000005E-2</c:v>
                </c:pt>
                <c:pt idx="69">
                  <c:v>3.7000000000000005E-2</c:v>
                </c:pt>
                <c:pt idx="70">
                  <c:v>3.5000000000000003E-2</c:v>
                </c:pt>
                <c:pt idx="71">
                  <c:v>3.6000000000000004E-2</c:v>
                </c:pt>
                <c:pt idx="72">
                  <c:v>0.04</c:v>
                </c:pt>
                <c:pt idx="73">
                  <c:v>3.7999999999999999E-2</c:v>
                </c:pt>
                <c:pt idx="74">
                  <c:v>3.7000000000000005E-2</c:v>
                </c:pt>
                <c:pt idx="75">
                  <c:v>3.2000000000000001E-2</c:v>
                </c:pt>
                <c:pt idx="76">
                  <c:v>3.5000000000000003E-2</c:v>
                </c:pt>
                <c:pt idx="77">
                  <c:v>4.4000000000000004E-2</c:v>
                </c:pt>
                <c:pt idx="78">
                  <c:v>4.2999999999999997E-2</c:v>
                </c:pt>
                <c:pt idx="79">
                  <c:v>4.4000000000000004E-2</c:v>
                </c:pt>
                <c:pt idx="80">
                  <c:v>4.2999999999999997E-2</c:v>
                </c:pt>
                <c:pt idx="81">
                  <c:v>4.2000000000000003E-2</c:v>
                </c:pt>
                <c:pt idx="82">
                  <c:v>0.04</c:v>
                </c:pt>
                <c:pt idx="83">
                  <c:v>3.7999999999999999E-2</c:v>
                </c:pt>
                <c:pt idx="84">
                  <c:v>3.7999999999999999E-2</c:v>
                </c:pt>
                <c:pt idx="85">
                  <c:v>3.7999999999999999E-2</c:v>
                </c:pt>
                <c:pt idx="86">
                  <c:v>4.0999999999999995E-2</c:v>
                </c:pt>
                <c:pt idx="87">
                  <c:v>3.6000000000000004E-2</c:v>
                </c:pt>
                <c:pt idx="88">
                  <c:v>4.2999999999999997E-2</c:v>
                </c:pt>
                <c:pt idx="89">
                  <c:v>4.4999999999999998E-2</c:v>
                </c:pt>
                <c:pt idx="90">
                  <c:v>4.0999999999999995E-2</c:v>
                </c:pt>
                <c:pt idx="91">
                  <c:v>3.9E-2</c:v>
                </c:pt>
                <c:pt idx="92">
                  <c:v>4.0999999999999995E-2</c:v>
                </c:pt>
                <c:pt idx="94">
                  <c:v>0.04</c:v>
                </c:pt>
                <c:pt idx="95">
                  <c:v>3.7000000000000005E-2</c:v>
                </c:pt>
                <c:pt idx="96">
                  <c:v>0.04</c:v>
                </c:pt>
                <c:pt idx="97">
                  <c:v>4.0999999999999995E-2</c:v>
                </c:pt>
              </c:numCache>
            </c:numRef>
          </c:val>
          <c:smooth val="0"/>
          <c:extLst>
            <c:ext xmlns:c16="http://schemas.microsoft.com/office/drawing/2014/chart" uri="{C3380CC4-5D6E-409C-BE32-E72D297353CC}">
              <c16:uniqueId val="{00000001-18A7-4D61-8DA2-DE476AE41D07}"/>
            </c:ext>
          </c:extLst>
        </c:ser>
        <c:dLbls>
          <c:showLegendKey val="0"/>
          <c:showVal val="0"/>
          <c:showCatName val="0"/>
          <c:showSerName val="0"/>
          <c:showPercent val="0"/>
          <c:showBubbleSize val="0"/>
        </c:dLbls>
        <c:marker val="1"/>
        <c:smooth val="0"/>
        <c:axId val="-2001052592"/>
        <c:axId val="-2001046064"/>
      </c:lineChart>
      <c:dateAx>
        <c:axId val="-2001055312"/>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01059664"/>
        <c:crosses val="autoZero"/>
        <c:auto val="1"/>
        <c:lblOffset val="100"/>
        <c:baseTimeUnit val="months"/>
      </c:dateAx>
      <c:valAx>
        <c:axId val="-20010596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01055312"/>
        <c:crosses val="autoZero"/>
        <c:crossBetween val="between"/>
      </c:valAx>
      <c:valAx>
        <c:axId val="-2001046064"/>
        <c:scaling>
          <c:orientation val="minMax"/>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01052592"/>
        <c:crosses val="max"/>
        <c:crossBetween val="between"/>
      </c:valAx>
      <c:dateAx>
        <c:axId val="-2001052592"/>
        <c:scaling>
          <c:orientation val="minMax"/>
        </c:scaling>
        <c:delete val="1"/>
        <c:axPos val="b"/>
        <c:numFmt formatCode="mmm\-yy" sourceLinked="1"/>
        <c:majorTickMark val="out"/>
        <c:minorTickMark val="none"/>
        <c:tickLblPos val="nextTo"/>
        <c:crossAx val="-2001046064"/>
        <c:crosses val="autoZero"/>
        <c:auto val="1"/>
        <c:lblOffset val="100"/>
        <c:baseTimeUnit val="days"/>
      </c:date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'Bossier Parish'!$H$1</c:f>
              <c:strCache>
                <c:ptCount val="1"/>
                <c:pt idx="0">
                  <c:v>unemployment</c:v>
                </c:pt>
              </c:strCache>
            </c:strRef>
          </c:tx>
          <c:spPr>
            <a:solidFill>
              <a:schemeClr val="accent1"/>
            </a:solidFill>
            <a:ln>
              <a:noFill/>
            </a:ln>
            <a:effectLst/>
          </c:spPr>
          <c:invertIfNegative val="0"/>
          <c:cat>
            <c:numRef>
              <c:f>'Bossier Parish'!$A$2:$A$99</c:f>
              <c:numCache>
                <c:formatCode>mmm\-yy</c:formatCode>
                <c:ptCount val="98"/>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c:v>45017</c:v>
                </c:pt>
                <c:pt idx="64">
                  <c:v>45047</c:v>
                </c:pt>
                <c:pt idx="65">
                  <c:v>45078</c:v>
                </c:pt>
                <c:pt idx="66">
                  <c:v>45108</c:v>
                </c:pt>
                <c:pt idx="67">
                  <c:v>45139</c:v>
                </c:pt>
                <c:pt idx="68">
                  <c:v>45170</c:v>
                </c:pt>
                <c:pt idx="69">
                  <c:v>45200</c:v>
                </c:pt>
                <c:pt idx="70">
                  <c:v>45231</c:v>
                </c:pt>
                <c:pt idx="71">
                  <c:v>45261</c:v>
                </c:pt>
                <c:pt idx="72" formatCode="d\-mmm">
                  <c:v>45315</c:v>
                </c:pt>
                <c:pt idx="73" formatCode="d\-mmm">
                  <c:v>45346</c:v>
                </c:pt>
                <c:pt idx="74" formatCode="d\-mmm">
                  <c:v>45375</c:v>
                </c:pt>
                <c:pt idx="75" formatCode="d\-mmm">
                  <c:v>45406</c:v>
                </c:pt>
                <c:pt idx="76" formatCode="d\-mmm">
                  <c:v>45436</c:v>
                </c:pt>
                <c:pt idx="77" formatCode="d\-mmm">
                  <c:v>45467</c:v>
                </c:pt>
                <c:pt idx="78" formatCode="d\-mmm">
                  <c:v>45497</c:v>
                </c:pt>
                <c:pt idx="79" formatCode="d\-mmm">
                  <c:v>45528</c:v>
                </c:pt>
                <c:pt idx="80" formatCode="d\-mmm">
                  <c:v>45559</c:v>
                </c:pt>
                <c:pt idx="81">
                  <c:v>45566</c:v>
                </c:pt>
                <c:pt idx="82">
                  <c:v>45597</c:v>
                </c:pt>
                <c:pt idx="83">
                  <c:v>45627</c:v>
                </c:pt>
                <c:pt idx="84">
                  <c:v>45658</c:v>
                </c:pt>
                <c:pt idx="85">
                  <c:v>45689</c:v>
                </c:pt>
                <c:pt idx="86">
                  <c:v>45717</c:v>
                </c:pt>
                <c:pt idx="87">
                  <c:v>45748</c:v>
                </c:pt>
                <c:pt idx="88">
                  <c:v>45778</c:v>
                </c:pt>
                <c:pt idx="89">
                  <c:v>45809</c:v>
                </c:pt>
                <c:pt idx="90">
                  <c:v>45839</c:v>
                </c:pt>
                <c:pt idx="91">
                  <c:v>45870</c:v>
                </c:pt>
                <c:pt idx="92">
                  <c:v>45901</c:v>
                </c:pt>
                <c:pt idx="93">
                  <c:v>45931</c:v>
                </c:pt>
                <c:pt idx="94">
                  <c:v>45962</c:v>
                </c:pt>
                <c:pt idx="95">
                  <c:v>45992</c:v>
                </c:pt>
                <c:pt idx="96">
                  <c:v>46023</c:v>
                </c:pt>
                <c:pt idx="97">
                  <c:v>46054</c:v>
                </c:pt>
              </c:numCache>
            </c:numRef>
          </c:cat>
          <c:val>
            <c:numRef>
              <c:f>'Bossier Parish'!$H$2:$H$99</c:f>
              <c:numCache>
                <c:formatCode>#,##0</c:formatCode>
                <c:ptCount val="98"/>
                <c:pt idx="0">
                  <c:v>2318</c:v>
                </c:pt>
                <c:pt idx="1">
                  <c:v>2200</c:v>
                </c:pt>
                <c:pt idx="2">
                  <c:v>2310</c:v>
                </c:pt>
                <c:pt idx="3">
                  <c:v>2313</c:v>
                </c:pt>
                <c:pt idx="4">
                  <c:v>2414</c:v>
                </c:pt>
                <c:pt idx="5">
                  <c:v>3110</c:v>
                </c:pt>
                <c:pt idx="6">
                  <c:v>2800</c:v>
                </c:pt>
                <c:pt idx="7">
                  <c:v>2557</c:v>
                </c:pt>
                <c:pt idx="8">
                  <c:v>2412</c:v>
                </c:pt>
                <c:pt idx="9">
                  <c:v>2366</c:v>
                </c:pt>
                <c:pt idx="10">
                  <c:v>2259</c:v>
                </c:pt>
                <c:pt idx="11">
                  <c:v>2188</c:v>
                </c:pt>
                <c:pt idx="12">
                  <c:v>2557</c:v>
                </c:pt>
                <c:pt idx="13">
                  <c:v>2172</c:v>
                </c:pt>
                <c:pt idx="14">
                  <c:v>2067</c:v>
                </c:pt>
                <c:pt idx="15">
                  <c:v>1957</c:v>
                </c:pt>
                <c:pt idx="16">
                  <c:v>2275</c:v>
                </c:pt>
                <c:pt idx="17">
                  <c:v>2834</c:v>
                </c:pt>
                <c:pt idx="18">
                  <c:v>2762</c:v>
                </c:pt>
                <c:pt idx="19">
                  <c:v>2516</c:v>
                </c:pt>
                <c:pt idx="20">
                  <c:v>2431</c:v>
                </c:pt>
                <c:pt idx="21">
                  <c:v>2473</c:v>
                </c:pt>
                <c:pt idx="22">
                  <c:v>2408</c:v>
                </c:pt>
                <c:pt idx="23">
                  <c:v>2238</c:v>
                </c:pt>
                <c:pt idx="24">
                  <c:v>2450</c:v>
                </c:pt>
                <c:pt idx="25">
                  <c:v>1949</c:v>
                </c:pt>
                <c:pt idx="26">
                  <c:v>3420</c:v>
                </c:pt>
                <c:pt idx="27">
                  <c:v>5651</c:v>
                </c:pt>
                <c:pt idx="28">
                  <c:v>5489</c:v>
                </c:pt>
                <c:pt idx="29">
                  <c:v>4994</c:v>
                </c:pt>
                <c:pt idx="30">
                  <c:v>4593</c:v>
                </c:pt>
                <c:pt idx="31">
                  <c:v>3707</c:v>
                </c:pt>
                <c:pt idx="32">
                  <c:v>3716</c:v>
                </c:pt>
                <c:pt idx="33">
                  <c:v>3354</c:v>
                </c:pt>
                <c:pt idx="34">
                  <c:v>2859</c:v>
                </c:pt>
                <c:pt idx="35">
                  <c:v>2841</c:v>
                </c:pt>
                <c:pt idx="36">
                  <c:v>2890</c:v>
                </c:pt>
                <c:pt idx="37">
                  <c:v>2675</c:v>
                </c:pt>
                <c:pt idx="38">
                  <c:v>2510</c:v>
                </c:pt>
                <c:pt idx="39">
                  <c:v>2495</c:v>
                </c:pt>
                <c:pt idx="40">
                  <c:v>2465</c:v>
                </c:pt>
                <c:pt idx="41">
                  <c:v>2868</c:v>
                </c:pt>
                <c:pt idx="42">
                  <c:v>2497</c:v>
                </c:pt>
                <c:pt idx="43">
                  <c:v>2189</c:v>
                </c:pt>
                <c:pt idx="44">
                  <c:v>2012</c:v>
                </c:pt>
                <c:pt idx="45">
                  <c:v>1826</c:v>
                </c:pt>
                <c:pt idx="46">
                  <c:v>1635</c:v>
                </c:pt>
                <c:pt idx="47">
                  <c:v>1474</c:v>
                </c:pt>
                <c:pt idx="48">
                  <c:v>1870</c:v>
                </c:pt>
                <c:pt idx="49">
                  <c:v>1668</c:v>
                </c:pt>
                <c:pt idx="50">
                  <c:v>1610</c:v>
                </c:pt>
                <c:pt idx="51">
                  <c:v>1508</c:v>
                </c:pt>
                <c:pt idx="52">
                  <c:v>1655</c:v>
                </c:pt>
                <c:pt idx="53">
                  <c:v>2218</c:v>
                </c:pt>
                <c:pt idx="54">
                  <c:v>2006</c:v>
                </c:pt>
                <c:pt idx="55">
                  <c:v>1876</c:v>
                </c:pt>
                <c:pt idx="56">
                  <c:v>1778</c:v>
                </c:pt>
                <c:pt idx="57">
                  <c:v>1678</c:v>
                </c:pt>
                <c:pt idx="58">
                  <c:v>1600</c:v>
                </c:pt>
                <c:pt idx="59">
                  <c:v>1632</c:v>
                </c:pt>
                <c:pt idx="60">
                  <c:v>1870</c:v>
                </c:pt>
                <c:pt idx="61">
                  <c:v>1798</c:v>
                </c:pt>
                <c:pt idx="62">
                  <c:v>1700</c:v>
                </c:pt>
                <c:pt idx="63">
                  <c:v>1563</c:v>
                </c:pt>
                <c:pt idx="64">
                  <c:v>1868</c:v>
                </c:pt>
                <c:pt idx="65">
                  <c:v>2198</c:v>
                </c:pt>
                <c:pt idx="66">
                  <c:v>1864</c:v>
                </c:pt>
                <c:pt idx="67">
                  <c:v>1956</c:v>
                </c:pt>
                <c:pt idx="68">
                  <c:v>2151</c:v>
                </c:pt>
                <c:pt idx="69">
                  <c:v>2137</c:v>
                </c:pt>
                <c:pt idx="70">
                  <c:v>2014</c:v>
                </c:pt>
                <c:pt idx="71">
                  <c:v>2072</c:v>
                </c:pt>
                <c:pt idx="72">
                  <c:v>2315</c:v>
                </c:pt>
                <c:pt idx="73">
                  <c:v>2217</c:v>
                </c:pt>
                <c:pt idx="74">
                  <c:v>2148</c:v>
                </c:pt>
                <c:pt idx="75">
                  <c:v>1855</c:v>
                </c:pt>
                <c:pt idx="76">
                  <c:v>2021</c:v>
                </c:pt>
                <c:pt idx="77">
                  <c:v>2565</c:v>
                </c:pt>
                <c:pt idx="78">
                  <c:v>2532</c:v>
                </c:pt>
                <c:pt idx="79">
                  <c:v>2538</c:v>
                </c:pt>
                <c:pt idx="80">
                  <c:v>2485</c:v>
                </c:pt>
                <c:pt idx="81">
                  <c:v>2449</c:v>
                </c:pt>
                <c:pt idx="82">
                  <c:v>2339</c:v>
                </c:pt>
                <c:pt idx="83">
                  <c:v>2176</c:v>
                </c:pt>
                <c:pt idx="84">
                  <c:v>2181</c:v>
                </c:pt>
                <c:pt idx="85">
                  <c:v>2173</c:v>
                </c:pt>
                <c:pt idx="86">
                  <c:v>2352</c:v>
                </c:pt>
                <c:pt idx="87">
                  <c:v>2060</c:v>
                </c:pt>
                <c:pt idx="88">
                  <c:v>2458</c:v>
                </c:pt>
                <c:pt idx="89">
                  <c:v>2605</c:v>
                </c:pt>
                <c:pt idx="90">
                  <c:v>2381</c:v>
                </c:pt>
                <c:pt idx="91">
                  <c:v>2279</c:v>
                </c:pt>
                <c:pt idx="92">
                  <c:v>2401</c:v>
                </c:pt>
                <c:pt idx="93">
                  <c:v>0</c:v>
                </c:pt>
                <c:pt idx="94">
                  <c:v>2333</c:v>
                </c:pt>
                <c:pt idx="95">
                  <c:v>2134</c:v>
                </c:pt>
                <c:pt idx="96">
                  <c:v>2401</c:v>
                </c:pt>
                <c:pt idx="97">
                  <c:v>2474</c:v>
                </c:pt>
              </c:numCache>
            </c:numRef>
          </c:val>
          <c:extLst>
            <c:ext xmlns:c16="http://schemas.microsoft.com/office/drawing/2014/chart" uri="{C3380CC4-5D6E-409C-BE32-E72D297353CC}">
              <c16:uniqueId val="{00000000-B9DA-4877-80E3-ACCFBB74C5A4}"/>
            </c:ext>
          </c:extLst>
        </c:ser>
        <c:ser>
          <c:idx val="1"/>
          <c:order val="1"/>
          <c:tx>
            <c:strRef>
              <c:f>'Bossier Parish'!$I$1</c:f>
              <c:strCache>
                <c:ptCount val="1"/>
                <c:pt idx="0">
                  <c:v>employment</c:v>
                </c:pt>
              </c:strCache>
            </c:strRef>
          </c:tx>
          <c:spPr>
            <a:solidFill>
              <a:schemeClr val="accent2"/>
            </a:solidFill>
            <a:ln>
              <a:noFill/>
            </a:ln>
            <a:effectLst/>
          </c:spPr>
          <c:invertIfNegative val="0"/>
          <c:cat>
            <c:numRef>
              <c:f>'Bossier Parish'!$A$2:$A$99</c:f>
              <c:numCache>
                <c:formatCode>mmm\-yy</c:formatCode>
                <c:ptCount val="98"/>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c:v>45017</c:v>
                </c:pt>
                <c:pt idx="64">
                  <c:v>45047</c:v>
                </c:pt>
                <c:pt idx="65">
                  <c:v>45078</c:v>
                </c:pt>
                <c:pt idx="66">
                  <c:v>45108</c:v>
                </c:pt>
                <c:pt idx="67">
                  <c:v>45139</c:v>
                </c:pt>
                <c:pt idx="68">
                  <c:v>45170</c:v>
                </c:pt>
                <c:pt idx="69">
                  <c:v>45200</c:v>
                </c:pt>
                <c:pt idx="70">
                  <c:v>45231</c:v>
                </c:pt>
                <c:pt idx="71">
                  <c:v>45261</c:v>
                </c:pt>
                <c:pt idx="72" formatCode="d\-mmm">
                  <c:v>45315</c:v>
                </c:pt>
                <c:pt idx="73" formatCode="d\-mmm">
                  <c:v>45346</c:v>
                </c:pt>
                <c:pt idx="74" formatCode="d\-mmm">
                  <c:v>45375</c:v>
                </c:pt>
                <c:pt idx="75" formatCode="d\-mmm">
                  <c:v>45406</c:v>
                </c:pt>
                <c:pt idx="76" formatCode="d\-mmm">
                  <c:v>45436</c:v>
                </c:pt>
                <c:pt idx="77" formatCode="d\-mmm">
                  <c:v>45467</c:v>
                </c:pt>
                <c:pt idx="78" formatCode="d\-mmm">
                  <c:v>45497</c:v>
                </c:pt>
                <c:pt idx="79" formatCode="d\-mmm">
                  <c:v>45528</c:v>
                </c:pt>
                <c:pt idx="80" formatCode="d\-mmm">
                  <c:v>45559</c:v>
                </c:pt>
                <c:pt idx="81">
                  <c:v>45566</c:v>
                </c:pt>
                <c:pt idx="82">
                  <c:v>45597</c:v>
                </c:pt>
                <c:pt idx="83">
                  <c:v>45627</c:v>
                </c:pt>
                <c:pt idx="84">
                  <c:v>45658</c:v>
                </c:pt>
                <c:pt idx="85">
                  <c:v>45689</c:v>
                </c:pt>
                <c:pt idx="86">
                  <c:v>45717</c:v>
                </c:pt>
                <c:pt idx="87">
                  <c:v>45748</c:v>
                </c:pt>
                <c:pt idx="88">
                  <c:v>45778</c:v>
                </c:pt>
                <c:pt idx="89">
                  <c:v>45809</c:v>
                </c:pt>
                <c:pt idx="90">
                  <c:v>45839</c:v>
                </c:pt>
                <c:pt idx="91">
                  <c:v>45870</c:v>
                </c:pt>
                <c:pt idx="92">
                  <c:v>45901</c:v>
                </c:pt>
                <c:pt idx="93">
                  <c:v>45931</c:v>
                </c:pt>
                <c:pt idx="94">
                  <c:v>45962</c:v>
                </c:pt>
                <c:pt idx="95">
                  <c:v>45992</c:v>
                </c:pt>
                <c:pt idx="96">
                  <c:v>46023</c:v>
                </c:pt>
                <c:pt idx="97">
                  <c:v>46054</c:v>
                </c:pt>
              </c:numCache>
            </c:numRef>
          </c:cat>
          <c:val>
            <c:numRef>
              <c:f>'Bossier Parish'!$I$2:$I$99</c:f>
              <c:numCache>
                <c:formatCode>#,##0</c:formatCode>
                <c:ptCount val="98"/>
                <c:pt idx="0">
                  <c:v>53552</c:v>
                </c:pt>
                <c:pt idx="1">
                  <c:v>53964</c:v>
                </c:pt>
                <c:pt idx="2">
                  <c:v>54012</c:v>
                </c:pt>
                <c:pt idx="3">
                  <c:v>54172</c:v>
                </c:pt>
                <c:pt idx="4">
                  <c:v>53719</c:v>
                </c:pt>
                <c:pt idx="5">
                  <c:v>53881</c:v>
                </c:pt>
                <c:pt idx="6">
                  <c:v>54328</c:v>
                </c:pt>
                <c:pt idx="7">
                  <c:v>53470</c:v>
                </c:pt>
                <c:pt idx="8">
                  <c:v>53364</c:v>
                </c:pt>
                <c:pt idx="9">
                  <c:v>53493</c:v>
                </c:pt>
                <c:pt idx="10">
                  <c:v>53696</c:v>
                </c:pt>
                <c:pt idx="11">
                  <c:v>53450</c:v>
                </c:pt>
                <c:pt idx="12">
                  <c:v>53516</c:v>
                </c:pt>
                <c:pt idx="13">
                  <c:v>53878</c:v>
                </c:pt>
                <c:pt idx="14">
                  <c:v>54165</c:v>
                </c:pt>
                <c:pt idx="15">
                  <c:v>54041</c:v>
                </c:pt>
                <c:pt idx="16">
                  <c:v>53635</c:v>
                </c:pt>
                <c:pt idx="17">
                  <c:v>53836</c:v>
                </c:pt>
                <c:pt idx="18">
                  <c:v>54280</c:v>
                </c:pt>
                <c:pt idx="19">
                  <c:v>53629</c:v>
                </c:pt>
                <c:pt idx="20">
                  <c:v>53627</c:v>
                </c:pt>
                <c:pt idx="21">
                  <c:v>53656</c:v>
                </c:pt>
                <c:pt idx="22">
                  <c:v>53949</c:v>
                </c:pt>
                <c:pt idx="23">
                  <c:v>53580</c:v>
                </c:pt>
                <c:pt idx="24">
                  <c:v>53360</c:v>
                </c:pt>
                <c:pt idx="25">
                  <c:v>53462</c:v>
                </c:pt>
                <c:pt idx="26">
                  <c:v>52856</c:v>
                </c:pt>
                <c:pt idx="27">
                  <c:v>46482</c:v>
                </c:pt>
                <c:pt idx="28">
                  <c:v>47115</c:v>
                </c:pt>
                <c:pt idx="29">
                  <c:v>49601</c:v>
                </c:pt>
                <c:pt idx="30">
                  <c:v>50418</c:v>
                </c:pt>
                <c:pt idx="31">
                  <c:v>50904</c:v>
                </c:pt>
                <c:pt idx="32">
                  <c:v>51054</c:v>
                </c:pt>
                <c:pt idx="33">
                  <c:v>51994</c:v>
                </c:pt>
                <c:pt idx="34">
                  <c:v>52250</c:v>
                </c:pt>
                <c:pt idx="35">
                  <c:v>51789</c:v>
                </c:pt>
                <c:pt idx="36">
                  <c:v>51969</c:v>
                </c:pt>
                <c:pt idx="37">
                  <c:v>52270</c:v>
                </c:pt>
                <c:pt idx="38">
                  <c:v>52804</c:v>
                </c:pt>
                <c:pt idx="39">
                  <c:v>52884</c:v>
                </c:pt>
                <c:pt idx="40">
                  <c:v>52761</c:v>
                </c:pt>
                <c:pt idx="41">
                  <c:v>53296</c:v>
                </c:pt>
                <c:pt idx="42">
                  <c:v>54009</c:v>
                </c:pt>
                <c:pt idx="43">
                  <c:v>53461</c:v>
                </c:pt>
                <c:pt idx="44">
                  <c:v>54812</c:v>
                </c:pt>
                <c:pt idx="45">
                  <c:v>54041</c:v>
                </c:pt>
                <c:pt idx="46">
                  <c:v>54572</c:v>
                </c:pt>
                <c:pt idx="47">
                  <c:v>54550</c:v>
                </c:pt>
                <c:pt idx="48">
                  <c:v>54911</c:v>
                </c:pt>
                <c:pt idx="49">
                  <c:v>55267</c:v>
                </c:pt>
                <c:pt idx="50">
                  <c:v>55680</c:v>
                </c:pt>
                <c:pt idx="51">
                  <c:v>55555</c:v>
                </c:pt>
                <c:pt idx="52">
                  <c:v>55415</c:v>
                </c:pt>
                <c:pt idx="53">
                  <c:v>55922</c:v>
                </c:pt>
                <c:pt idx="54">
                  <c:v>56192</c:v>
                </c:pt>
                <c:pt idx="55">
                  <c:v>55444</c:v>
                </c:pt>
                <c:pt idx="56">
                  <c:v>55428</c:v>
                </c:pt>
                <c:pt idx="57">
                  <c:v>55576</c:v>
                </c:pt>
                <c:pt idx="58">
                  <c:v>55838</c:v>
                </c:pt>
                <c:pt idx="59">
                  <c:v>55583</c:v>
                </c:pt>
                <c:pt idx="60">
                  <c:v>55789</c:v>
                </c:pt>
                <c:pt idx="61">
                  <c:v>56321</c:v>
                </c:pt>
                <c:pt idx="62">
                  <c:v>56591</c:v>
                </c:pt>
                <c:pt idx="63">
                  <c:v>56925</c:v>
                </c:pt>
                <c:pt idx="64">
                  <c:v>56297</c:v>
                </c:pt>
                <c:pt idx="65">
                  <c:v>56635</c:v>
                </c:pt>
                <c:pt idx="66">
                  <c:v>56761</c:v>
                </c:pt>
                <c:pt idx="67">
                  <c:v>55957</c:v>
                </c:pt>
                <c:pt idx="68">
                  <c:v>55815</c:v>
                </c:pt>
                <c:pt idx="69">
                  <c:v>55891</c:v>
                </c:pt>
                <c:pt idx="70">
                  <c:v>56268</c:v>
                </c:pt>
                <c:pt idx="71">
                  <c:v>55487</c:v>
                </c:pt>
                <c:pt idx="72">
                  <c:v>55101</c:v>
                </c:pt>
                <c:pt idx="73">
                  <c:v>55496</c:v>
                </c:pt>
                <c:pt idx="74">
                  <c:v>55616</c:v>
                </c:pt>
                <c:pt idx="75">
                  <c:v>55616</c:v>
                </c:pt>
                <c:pt idx="76">
                  <c:v>55042</c:v>
                </c:pt>
                <c:pt idx="77">
                  <c:v>55683</c:v>
                </c:pt>
                <c:pt idx="78">
                  <c:v>56192</c:v>
                </c:pt>
                <c:pt idx="79">
                  <c:v>55273</c:v>
                </c:pt>
                <c:pt idx="80">
                  <c:v>55327</c:v>
                </c:pt>
                <c:pt idx="81">
                  <c:v>55406</c:v>
                </c:pt>
                <c:pt idx="82">
                  <c:v>55569</c:v>
                </c:pt>
                <c:pt idx="83">
                  <c:v>55361</c:v>
                </c:pt>
                <c:pt idx="84">
                  <c:v>54612</c:v>
                </c:pt>
                <c:pt idx="85">
                  <c:v>55164</c:v>
                </c:pt>
                <c:pt idx="86">
                  <c:v>55305</c:v>
                </c:pt>
                <c:pt idx="87">
                  <c:v>55412</c:v>
                </c:pt>
                <c:pt idx="88">
                  <c:v>55238</c:v>
                </c:pt>
                <c:pt idx="89">
                  <c:v>55911</c:v>
                </c:pt>
                <c:pt idx="90">
                  <c:v>55888</c:v>
                </c:pt>
                <c:pt idx="91">
                  <c:v>55536</c:v>
                </c:pt>
                <c:pt idx="92">
                  <c:v>55609</c:v>
                </c:pt>
                <c:pt idx="93">
                  <c:v>0</c:v>
                </c:pt>
                <c:pt idx="94">
                  <c:v>56408</c:v>
                </c:pt>
                <c:pt idx="95">
                  <c:v>56237</c:v>
                </c:pt>
                <c:pt idx="96">
                  <c:v>57191</c:v>
                </c:pt>
                <c:pt idx="97">
                  <c:v>57404</c:v>
                </c:pt>
              </c:numCache>
            </c:numRef>
          </c:val>
          <c:extLst>
            <c:ext xmlns:c16="http://schemas.microsoft.com/office/drawing/2014/chart" uri="{C3380CC4-5D6E-409C-BE32-E72D297353CC}">
              <c16:uniqueId val="{00000001-B9DA-4877-80E3-ACCFBB74C5A4}"/>
            </c:ext>
          </c:extLst>
        </c:ser>
        <c:dLbls>
          <c:showLegendKey val="0"/>
          <c:showVal val="0"/>
          <c:showCatName val="0"/>
          <c:showSerName val="0"/>
          <c:showPercent val="0"/>
          <c:showBubbleSize val="0"/>
        </c:dLbls>
        <c:gapWidth val="150"/>
        <c:overlap val="100"/>
        <c:axId val="-2001049872"/>
        <c:axId val="-2130990800"/>
      </c:barChart>
      <c:dateAx>
        <c:axId val="-2001049872"/>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0990800"/>
        <c:crosses val="autoZero"/>
        <c:auto val="1"/>
        <c:lblOffset val="100"/>
        <c:baseTimeUnit val="months"/>
      </c:dateAx>
      <c:valAx>
        <c:axId val="-21309908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010498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'Caddo Parish'!$H$1</c:f>
              <c:strCache>
                <c:ptCount val="1"/>
                <c:pt idx="0">
                  <c:v>unemployment</c:v>
                </c:pt>
              </c:strCache>
            </c:strRef>
          </c:tx>
          <c:spPr>
            <a:solidFill>
              <a:schemeClr val="accent2"/>
            </a:solidFill>
            <a:ln>
              <a:noFill/>
            </a:ln>
            <a:effectLst/>
          </c:spPr>
          <c:invertIfNegative val="0"/>
          <c:cat>
            <c:numRef>
              <c:f>'Caddo Parish'!$A$2:$A$99</c:f>
              <c:numCache>
                <c:formatCode>mmm\-yy</c:formatCode>
                <c:ptCount val="98"/>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c:v>45017</c:v>
                </c:pt>
                <c:pt idx="64">
                  <c:v>45047</c:v>
                </c:pt>
                <c:pt idx="65">
                  <c:v>45078</c:v>
                </c:pt>
                <c:pt idx="66">
                  <c:v>45108</c:v>
                </c:pt>
                <c:pt idx="67">
                  <c:v>45139</c:v>
                </c:pt>
                <c:pt idx="68">
                  <c:v>45170</c:v>
                </c:pt>
                <c:pt idx="69">
                  <c:v>45200</c:v>
                </c:pt>
                <c:pt idx="70">
                  <c:v>45231</c:v>
                </c:pt>
                <c:pt idx="71">
                  <c:v>45261</c:v>
                </c:pt>
                <c:pt idx="72" formatCode="d\-mmm">
                  <c:v>45315</c:v>
                </c:pt>
                <c:pt idx="73" formatCode="d\-mmm">
                  <c:v>45346</c:v>
                </c:pt>
                <c:pt idx="74" formatCode="d\-mmm">
                  <c:v>45375</c:v>
                </c:pt>
                <c:pt idx="75" formatCode="d\-mmm">
                  <c:v>45406</c:v>
                </c:pt>
                <c:pt idx="76" formatCode="d\-mmm">
                  <c:v>45436</c:v>
                </c:pt>
                <c:pt idx="77" formatCode="d\-mmm">
                  <c:v>45467</c:v>
                </c:pt>
                <c:pt idx="78" formatCode="d\-mmm">
                  <c:v>45497</c:v>
                </c:pt>
                <c:pt idx="79" formatCode="d\-mmm">
                  <c:v>45528</c:v>
                </c:pt>
                <c:pt idx="80" formatCode="d\-mmm">
                  <c:v>45559</c:v>
                </c:pt>
                <c:pt idx="81">
                  <c:v>45566</c:v>
                </c:pt>
                <c:pt idx="82">
                  <c:v>45597</c:v>
                </c:pt>
                <c:pt idx="83">
                  <c:v>45627</c:v>
                </c:pt>
                <c:pt idx="84">
                  <c:v>45658</c:v>
                </c:pt>
                <c:pt idx="85">
                  <c:v>45689</c:v>
                </c:pt>
                <c:pt idx="86">
                  <c:v>45717</c:v>
                </c:pt>
                <c:pt idx="87">
                  <c:v>45748</c:v>
                </c:pt>
                <c:pt idx="88">
                  <c:v>45778</c:v>
                </c:pt>
                <c:pt idx="89">
                  <c:v>45809</c:v>
                </c:pt>
                <c:pt idx="90">
                  <c:v>45839</c:v>
                </c:pt>
                <c:pt idx="91">
                  <c:v>45870</c:v>
                </c:pt>
                <c:pt idx="92">
                  <c:v>45901</c:v>
                </c:pt>
                <c:pt idx="93">
                  <c:v>45931</c:v>
                </c:pt>
                <c:pt idx="94">
                  <c:v>45962</c:v>
                </c:pt>
                <c:pt idx="95">
                  <c:v>45992</c:v>
                </c:pt>
                <c:pt idx="96">
                  <c:v>46023</c:v>
                </c:pt>
                <c:pt idx="97">
                  <c:v>46054</c:v>
                </c:pt>
              </c:numCache>
            </c:numRef>
          </c:cat>
          <c:val>
            <c:numRef>
              <c:f>'Caddo Parish'!$H$2:$H$99</c:f>
              <c:numCache>
                <c:formatCode>#,##0</c:formatCode>
                <c:ptCount val="98"/>
                <c:pt idx="0">
                  <c:v>5377</c:v>
                </c:pt>
                <c:pt idx="1">
                  <c:v>5225</c:v>
                </c:pt>
                <c:pt idx="2">
                  <c:v>5398</c:v>
                </c:pt>
                <c:pt idx="3">
                  <c:v>5236</c:v>
                </c:pt>
                <c:pt idx="4">
                  <c:v>5588</c:v>
                </c:pt>
                <c:pt idx="5">
                  <c:v>7116</c:v>
                </c:pt>
                <c:pt idx="6">
                  <c:v>6526</c:v>
                </c:pt>
                <c:pt idx="7">
                  <c:v>6057</c:v>
                </c:pt>
                <c:pt idx="8">
                  <c:v>5478</c:v>
                </c:pt>
                <c:pt idx="9">
                  <c:v>5344</c:v>
                </c:pt>
                <c:pt idx="10">
                  <c:v>5004</c:v>
                </c:pt>
                <c:pt idx="11">
                  <c:v>5100</c:v>
                </c:pt>
                <c:pt idx="12">
                  <c:v>5717</c:v>
                </c:pt>
                <c:pt idx="13">
                  <c:v>4928</c:v>
                </c:pt>
                <c:pt idx="14">
                  <c:v>4591</c:v>
                </c:pt>
                <c:pt idx="15">
                  <c:v>4348</c:v>
                </c:pt>
                <c:pt idx="16">
                  <c:v>4871</c:v>
                </c:pt>
                <c:pt idx="17">
                  <c:v>6142</c:v>
                </c:pt>
                <c:pt idx="18">
                  <c:v>6000</c:v>
                </c:pt>
                <c:pt idx="19">
                  <c:v>5623</c:v>
                </c:pt>
                <c:pt idx="20">
                  <c:v>5235</c:v>
                </c:pt>
                <c:pt idx="21">
                  <c:v>5394</c:v>
                </c:pt>
                <c:pt idx="22">
                  <c:v>5249</c:v>
                </c:pt>
                <c:pt idx="23">
                  <c:v>4968</c:v>
                </c:pt>
                <c:pt idx="24">
                  <c:v>5272</c:v>
                </c:pt>
                <c:pt idx="25">
                  <c:v>4392</c:v>
                </c:pt>
                <c:pt idx="26">
                  <c:v>7486</c:v>
                </c:pt>
                <c:pt idx="27">
                  <c:v>12304</c:v>
                </c:pt>
                <c:pt idx="28">
                  <c:v>13439</c:v>
                </c:pt>
                <c:pt idx="29">
                  <c:v>12877</c:v>
                </c:pt>
                <c:pt idx="30">
                  <c:v>12281</c:v>
                </c:pt>
                <c:pt idx="31">
                  <c:v>10266</c:v>
                </c:pt>
                <c:pt idx="32">
                  <c:v>10214</c:v>
                </c:pt>
                <c:pt idx="33">
                  <c:v>9208</c:v>
                </c:pt>
                <c:pt idx="34">
                  <c:v>7980</c:v>
                </c:pt>
                <c:pt idx="35">
                  <c:v>7868</c:v>
                </c:pt>
                <c:pt idx="36">
                  <c:v>7908</c:v>
                </c:pt>
                <c:pt idx="37">
                  <c:v>7349</c:v>
                </c:pt>
                <c:pt idx="38">
                  <c:v>6973</c:v>
                </c:pt>
                <c:pt idx="39">
                  <c:v>7007</c:v>
                </c:pt>
                <c:pt idx="40">
                  <c:v>6988</c:v>
                </c:pt>
                <c:pt idx="41">
                  <c:v>8059</c:v>
                </c:pt>
                <c:pt idx="42">
                  <c:v>7005</c:v>
                </c:pt>
                <c:pt idx="43">
                  <c:v>6111</c:v>
                </c:pt>
                <c:pt idx="44">
                  <c:v>5251</c:v>
                </c:pt>
                <c:pt idx="45">
                  <c:v>4631</c:v>
                </c:pt>
                <c:pt idx="46">
                  <c:v>4170</c:v>
                </c:pt>
                <c:pt idx="47">
                  <c:v>3727</c:v>
                </c:pt>
                <c:pt idx="48">
                  <c:v>4570</c:v>
                </c:pt>
                <c:pt idx="49">
                  <c:v>4129</c:v>
                </c:pt>
                <c:pt idx="50">
                  <c:v>3918</c:v>
                </c:pt>
                <c:pt idx="51">
                  <c:v>3635</c:v>
                </c:pt>
                <c:pt idx="52">
                  <c:v>3929</c:v>
                </c:pt>
                <c:pt idx="53">
                  <c:v>4967</c:v>
                </c:pt>
                <c:pt idx="54">
                  <c:v>4713</c:v>
                </c:pt>
                <c:pt idx="55">
                  <c:v>4354</c:v>
                </c:pt>
                <c:pt idx="56">
                  <c:v>3949</c:v>
                </c:pt>
                <c:pt idx="57">
                  <c:v>3598</c:v>
                </c:pt>
                <c:pt idx="58">
                  <c:v>3460</c:v>
                </c:pt>
                <c:pt idx="59">
                  <c:v>3432</c:v>
                </c:pt>
                <c:pt idx="60">
                  <c:v>4040</c:v>
                </c:pt>
                <c:pt idx="61">
                  <c:v>3805</c:v>
                </c:pt>
                <c:pt idx="62">
                  <c:v>3589</c:v>
                </c:pt>
                <c:pt idx="63">
                  <c:v>3318</c:v>
                </c:pt>
                <c:pt idx="64">
                  <c:v>3963</c:v>
                </c:pt>
                <c:pt idx="65">
                  <c:v>4706</c:v>
                </c:pt>
                <c:pt idx="66">
                  <c:v>4067</c:v>
                </c:pt>
                <c:pt idx="67">
                  <c:v>4206</c:v>
                </c:pt>
                <c:pt idx="68">
                  <c:v>4282</c:v>
                </c:pt>
                <c:pt idx="69">
                  <c:v>4314</c:v>
                </c:pt>
                <c:pt idx="70">
                  <c:v>4072</c:v>
                </c:pt>
                <c:pt idx="71">
                  <c:v>4080</c:v>
                </c:pt>
                <c:pt idx="72">
                  <c:v>4591</c:v>
                </c:pt>
                <c:pt idx="73">
                  <c:v>4482</c:v>
                </c:pt>
                <c:pt idx="74">
                  <c:v>4302</c:v>
                </c:pt>
                <c:pt idx="75">
                  <c:v>3916</c:v>
                </c:pt>
                <c:pt idx="76">
                  <c:v>4116</c:v>
                </c:pt>
                <c:pt idx="77">
                  <c:v>5256</c:v>
                </c:pt>
                <c:pt idx="78">
                  <c:v>5223</c:v>
                </c:pt>
                <c:pt idx="79">
                  <c:v>4927</c:v>
                </c:pt>
                <c:pt idx="80">
                  <c:v>4700</c:v>
                </c:pt>
                <c:pt idx="81">
                  <c:v>4765</c:v>
                </c:pt>
                <c:pt idx="82">
                  <c:v>4630</c:v>
                </c:pt>
                <c:pt idx="83">
                  <c:v>4226</c:v>
                </c:pt>
                <c:pt idx="84">
                  <c:v>4406</c:v>
                </c:pt>
                <c:pt idx="85">
                  <c:v>4249</c:v>
                </c:pt>
                <c:pt idx="86">
                  <c:v>4449</c:v>
                </c:pt>
                <c:pt idx="87">
                  <c:v>4085</c:v>
                </c:pt>
                <c:pt idx="88">
                  <c:v>4771</c:v>
                </c:pt>
                <c:pt idx="89">
                  <c:v>5239</c:v>
                </c:pt>
                <c:pt idx="90">
                  <c:v>4874</c:v>
                </c:pt>
                <c:pt idx="91">
                  <c:v>4337</c:v>
                </c:pt>
                <c:pt idx="92">
                  <c:v>4486</c:v>
                </c:pt>
                <c:pt idx="93">
                  <c:v>0</c:v>
                </c:pt>
                <c:pt idx="94">
                  <c:v>4315</c:v>
                </c:pt>
                <c:pt idx="95">
                  <c:v>4043</c:v>
                </c:pt>
                <c:pt idx="96" formatCode="#,##0_);[Red]\(#,##0\)">
                  <c:v>4560</c:v>
                </c:pt>
                <c:pt idx="97" formatCode="#,##0_);[Red]\(#,##0\)">
                  <c:v>4638</c:v>
                </c:pt>
              </c:numCache>
            </c:numRef>
          </c:val>
          <c:extLst>
            <c:ext xmlns:c16="http://schemas.microsoft.com/office/drawing/2014/chart" uri="{C3380CC4-5D6E-409C-BE32-E72D297353CC}">
              <c16:uniqueId val="{00000000-7525-4CB9-805D-3D1131E6F71C}"/>
            </c:ext>
          </c:extLst>
        </c:ser>
        <c:dLbls>
          <c:showLegendKey val="0"/>
          <c:showVal val="0"/>
          <c:showCatName val="0"/>
          <c:showSerName val="0"/>
          <c:showPercent val="0"/>
          <c:showBubbleSize val="0"/>
        </c:dLbls>
        <c:gapWidth val="219"/>
        <c:axId val="-2130983728"/>
        <c:axId val="-2130977200"/>
      </c:barChart>
      <c:lineChart>
        <c:grouping val="standard"/>
        <c:varyColors val="0"/>
        <c:ser>
          <c:idx val="0"/>
          <c:order val="0"/>
          <c:tx>
            <c:strRef>
              <c:f>'Caddo Parish'!$G$1</c:f>
              <c:strCache>
                <c:ptCount val="1"/>
                <c:pt idx="0">
                  <c:v>unemployment rate</c:v>
                </c:pt>
              </c:strCache>
            </c:strRef>
          </c:tx>
          <c:spPr>
            <a:ln w="28575" cap="rnd">
              <a:solidFill>
                <a:schemeClr val="accent1"/>
              </a:solidFill>
              <a:round/>
            </a:ln>
            <a:effectLst/>
          </c:spPr>
          <c:marker>
            <c:symbol val="none"/>
          </c:marker>
          <c:cat>
            <c:numRef>
              <c:f>'Caddo Parish'!$A$2:$A$99</c:f>
              <c:numCache>
                <c:formatCode>mmm\-yy</c:formatCode>
                <c:ptCount val="98"/>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c:v>45017</c:v>
                </c:pt>
                <c:pt idx="64">
                  <c:v>45047</c:v>
                </c:pt>
                <c:pt idx="65">
                  <c:v>45078</c:v>
                </c:pt>
                <c:pt idx="66">
                  <c:v>45108</c:v>
                </c:pt>
                <c:pt idx="67">
                  <c:v>45139</c:v>
                </c:pt>
                <c:pt idx="68">
                  <c:v>45170</c:v>
                </c:pt>
                <c:pt idx="69">
                  <c:v>45200</c:v>
                </c:pt>
                <c:pt idx="70">
                  <c:v>45231</c:v>
                </c:pt>
                <c:pt idx="71">
                  <c:v>45261</c:v>
                </c:pt>
                <c:pt idx="72" formatCode="d\-mmm">
                  <c:v>45315</c:v>
                </c:pt>
                <c:pt idx="73" formatCode="d\-mmm">
                  <c:v>45346</c:v>
                </c:pt>
                <c:pt idx="74" formatCode="d\-mmm">
                  <c:v>45375</c:v>
                </c:pt>
                <c:pt idx="75" formatCode="d\-mmm">
                  <c:v>45406</c:v>
                </c:pt>
                <c:pt idx="76" formatCode="d\-mmm">
                  <c:v>45436</c:v>
                </c:pt>
                <c:pt idx="77" formatCode="d\-mmm">
                  <c:v>45467</c:v>
                </c:pt>
                <c:pt idx="78" formatCode="d\-mmm">
                  <c:v>45497</c:v>
                </c:pt>
                <c:pt idx="79" formatCode="d\-mmm">
                  <c:v>45528</c:v>
                </c:pt>
                <c:pt idx="80" formatCode="d\-mmm">
                  <c:v>45559</c:v>
                </c:pt>
                <c:pt idx="81">
                  <c:v>45566</c:v>
                </c:pt>
                <c:pt idx="82">
                  <c:v>45597</c:v>
                </c:pt>
                <c:pt idx="83">
                  <c:v>45627</c:v>
                </c:pt>
                <c:pt idx="84">
                  <c:v>45658</c:v>
                </c:pt>
                <c:pt idx="85">
                  <c:v>45689</c:v>
                </c:pt>
                <c:pt idx="86">
                  <c:v>45717</c:v>
                </c:pt>
                <c:pt idx="87">
                  <c:v>45748</c:v>
                </c:pt>
                <c:pt idx="88">
                  <c:v>45778</c:v>
                </c:pt>
                <c:pt idx="89">
                  <c:v>45809</c:v>
                </c:pt>
                <c:pt idx="90">
                  <c:v>45839</c:v>
                </c:pt>
                <c:pt idx="91">
                  <c:v>45870</c:v>
                </c:pt>
                <c:pt idx="92">
                  <c:v>45901</c:v>
                </c:pt>
                <c:pt idx="93">
                  <c:v>45931</c:v>
                </c:pt>
                <c:pt idx="94">
                  <c:v>45962</c:v>
                </c:pt>
                <c:pt idx="95">
                  <c:v>45992</c:v>
                </c:pt>
                <c:pt idx="96">
                  <c:v>46023</c:v>
                </c:pt>
                <c:pt idx="97">
                  <c:v>46054</c:v>
                </c:pt>
              </c:numCache>
            </c:numRef>
          </c:cat>
          <c:val>
            <c:numRef>
              <c:f>'Caddo Parish'!$G$2:$G$99</c:f>
              <c:numCache>
                <c:formatCode>0.0%</c:formatCode>
                <c:ptCount val="98"/>
                <c:pt idx="0">
                  <c:v>5.2000000000000005E-2</c:v>
                </c:pt>
                <c:pt idx="1">
                  <c:v>0.05</c:v>
                </c:pt>
                <c:pt idx="2">
                  <c:v>5.0999999999999997E-2</c:v>
                </c:pt>
                <c:pt idx="3">
                  <c:v>0.05</c:v>
                </c:pt>
                <c:pt idx="4">
                  <c:v>5.2999999999999999E-2</c:v>
                </c:pt>
                <c:pt idx="5">
                  <c:v>6.7000000000000004E-2</c:v>
                </c:pt>
                <c:pt idx="6">
                  <c:v>6.0999999999999999E-2</c:v>
                </c:pt>
                <c:pt idx="7">
                  <c:v>5.7999999999999996E-2</c:v>
                </c:pt>
                <c:pt idx="8">
                  <c:v>5.2999999999999999E-2</c:v>
                </c:pt>
                <c:pt idx="9">
                  <c:v>5.0999999999999997E-2</c:v>
                </c:pt>
                <c:pt idx="10">
                  <c:v>4.8000000000000001E-2</c:v>
                </c:pt>
                <c:pt idx="11">
                  <c:v>4.9000000000000002E-2</c:v>
                </c:pt>
                <c:pt idx="12">
                  <c:v>5.5E-2</c:v>
                </c:pt>
                <c:pt idx="13">
                  <c:v>4.8000000000000001E-2</c:v>
                </c:pt>
                <c:pt idx="14">
                  <c:v>4.4000000000000004E-2</c:v>
                </c:pt>
                <c:pt idx="15">
                  <c:v>4.2000000000000003E-2</c:v>
                </c:pt>
                <c:pt idx="16">
                  <c:v>4.7E-2</c:v>
                </c:pt>
                <c:pt idx="17">
                  <c:v>5.9000000000000004E-2</c:v>
                </c:pt>
                <c:pt idx="18">
                  <c:v>5.7000000000000002E-2</c:v>
                </c:pt>
                <c:pt idx="19">
                  <c:v>5.4000000000000006E-2</c:v>
                </c:pt>
                <c:pt idx="20">
                  <c:v>5.0999999999999997E-2</c:v>
                </c:pt>
                <c:pt idx="21">
                  <c:v>5.2000000000000005E-2</c:v>
                </c:pt>
                <c:pt idx="22">
                  <c:v>5.0999999999999997E-2</c:v>
                </c:pt>
                <c:pt idx="23">
                  <c:v>4.8000000000000001E-2</c:v>
                </c:pt>
                <c:pt idx="24">
                  <c:v>5.2000000000000005E-2</c:v>
                </c:pt>
                <c:pt idx="25">
                  <c:v>4.4000000000000004E-2</c:v>
                </c:pt>
                <c:pt idx="26">
                  <c:v>7.2999999999999995E-2</c:v>
                </c:pt>
                <c:pt idx="27">
                  <c:v>0.128</c:v>
                </c:pt>
                <c:pt idx="28">
                  <c:v>0.13699999999999998</c:v>
                </c:pt>
                <c:pt idx="29">
                  <c:v>0.126</c:v>
                </c:pt>
                <c:pt idx="30">
                  <c:v>0.11900000000000001</c:v>
                </c:pt>
                <c:pt idx="31">
                  <c:v>0.10099999999999999</c:v>
                </c:pt>
                <c:pt idx="32">
                  <c:v>0.1</c:v>
                </c:pt>
                <c:pt idx="33">
                  <c:v>0.09</c:v>
                </c:pt>
                <c:pt idx="34">
                  <c:v>7.8E-2</c:v>
                </c:pt>
                <c:pt idx="35">
                  <c:v>7.8E-2</c:v>
                </c:pt>
                <c:pt idx="36">
                  <c:v>0.08</c:v>
                </c:pt>
                <c:pt idx="37">
                  <c:v>7.400000000000001E-2</c:v>
                </c:pt>
                <c:pt idx="38">
                  <c:v>7.0000000000000007E-2</c:v>
                </c:pt>
                <c:pt idx="39">
                  <c:v>7.0000000000000007E-2</c:v>
                </c:pt>
                <c:pt idx="40">
                  <c:v>7.0000000000000007E-2</c:v>
                </c:pt>
                <c:pt idx="41">
                  <c:v>7.9000000000000001E-2</c:v>
                </c:pt>
                <c:pt idx="42">
                  <c:v>6.9000000000000006E-2</c:v>
                </c:pt>
                <c:pt idx="43">
                  <c:v>6.0999999999999999E-2</c:v>
                </c:pt>
                <c:pt idx="44">
                  <c:v>5.2000000000000005E-2</c:v>
                </c:pt>
                <c:pt idx="45">
                  <c:v>4.5999999999999999E-2</c:v>
                </c:pt>
                <c:pt idx="46">
                  <c:v>4.2000000000000003E-2</c:v>
                </c:pt>
                <c:pt idx="47">
                  <c:v>3.7000000000000005E-2</c:v>
                </c:pt>
                <c:pt idx="48">
                  <c:v>4.5999999999999999E-2</c:v>
                </c:pt>
                <c:pt idx="49">
                  <c:v>4.0999999999999995E-2</c:v>
                </c:pt>
                <c:pt idx="50">
                  <c:v>3.9E-2</c:v>
                </c:pt>
                <c:pt idx="51">
                  <c:v>3.6000000000000004E-2</c:v>
                </c:pt>
                <c:pt idx="52">
                  <c:v>3.9E-2</c:v>
                </c:pt>
                <c:pt idx="53">
                  <c:v>4.9000000000000002E-2</c:v>
                </c:pt>
                <c:pt idx="54">
                  <c:v>4.5999999999999999E-2</c:v>
                </c:pt>
                <c:pt idx="55">
                  <c:v>4.2999999999999997E-2</c:v>
                </c:pt>
                <c:pt idx="56">
                  <c:v>0.04</c:v>
                </c:pt>
                <c:pt idx="57">
                  <c:v>3.6000000000000004E-2</c:v>
                </c:pt>
                <c:pt idx="58">
                  <c:v>3.5000000000000003E-2</c:v>
                </c:pt>
                <c:pt idx="59">
                  <c:v>3.4000000000000002E-2</c:v>
                </c:pt>
                <c:pt idx="60">
                  <c:v>4.0999999999999995E-2</c:v>
                </c:pt>
                <c:pt idx="61">
                  <c:v>3.7999999999999999E-2</c:v>
                </c:pt>
                <c:pt idx="62">
                  <c:v>3.6000000000000004E-2</c:v>
                </c:pt>
                <c:pt idx="63">
                  <c:v>3.3000000000000002E-2</c:v>
                </c:pt>
                <c:pt idx="64">
                  <c:v>0.04</c:v>
                </c:pt>
                <c:pt idx="65">
                  <c:v>4.5999999999999999E-2</c:v>
                </c:pt>
                <c:pt idx="66">
                  <c:v>0.04</c:v>
                </c:pt>
                <c:pt idx="67">
                  <c:v>4.2000000000000003E-2</c:v>
                </c:pt>
                <c:pt idx="68">
                  <c:v>4.2999999999999997E-2</c:v>
                </c:pt>
                <c:pt idx="69">
                  <c:v>4.2999999999999997E-2</c:v>
                </c:pt>
                <c:pt idx="70">
                  <c:v>4.0999999999999995E-2</c:v>
                </c:pt>
                <c:pt idx="71">
                  <c:v>4.0999999999999995E-2</c:v>
                </c:pt>
                <c:pt idx="72">
                  <c:v>4.7E-2</c:v>
                </c:pt>
                <c:pt idx="73">
                  <c:v>4.4999999999999998E-2</c:v>
                </c:pt>
                <c:pt idx="74">
                  <c:v>4.2999999999999997E-2</c:v>
                </c:pt>
                <c:pt idx="75">
                  <c:v>0.04</c:v>
                </c:pt>
                <c:pt idx="76">
                  <c:v>4.2000000000000003E-2</c:v>
                </c:pt>
                <c:pt idx="77">
                  <c:v>5.2000000000000005E-2</c:v>
                </c:pt>
                <c:pt idx="78">
                  <c:v>5.2000000000000005E-2</c:v>
                </c:pt>
                <c:pt idx="79">
                  <c:v>0.05</c:v>
                </c:pt>
                <c:pt idx="80">
                  <c:v>4.7E-2</c:v>
                </c:pt>
                <c:pt idx="81">
                  <c:v>4.8000000000000001E-2</c:v>
                </c:pt>
                <c:pt idx="82">
                  <c:v>4.7E-2</c:v>
                </c:pt>
                <c:pt idx="83">
                  <c:v>4.2999999999999997E-2</c:v>
                </c:pt>
                <c:pt idx="84">
                  <c:v>4.4999999999999998E-2</c:v>
                </c:pt>
                <c:pt idx="85">
                  <c:v>4.2999999999999997E-2</c:v>
                </c:pt>
                <c:pt idx="86">
                  <c:v>4.4999999999999998E-2</c:v>
                </c:pt>
                <c:pt idx="87">
                  <c:v>4.0999999999999995E-2</c:v>
                </c:pt>
                <c:pt idx="88">
                  <c:v>4.8000000000000001E-2</c:v>
                </c:pt>
                <c:pt idx="89">
                  <c:v>5.2000000000000005E-2</c:v>
                </c:pt>
                <c:pt idx="90">
                  <c:v>4.9000000000000002E-2</c:v>
                </c:pt>
                <c:pt idx="91">
                  <c:v>4.4000000000000004E-2</c:v>
                </c:pt>
                <c:pt idx="92">
                  <c:v>4.4999999999999998E-2</c:v>
                </c:pt>
                <c:pt idx="94">
                  <c:v>4.2999999999999997E-2</c:v>
                </c:pt>
                <c:pt idx="95">
                  <c:v>4.0999999999999995E-2</c:v>
                </c:pt>
                <c:pt idx="96">
                  <c:v>4.4999999999999998E-2</c:v>
                </c:pt>
                <c:pt idx="97">
                  <c:v>4.5999999999999999E-2</c:v>
                </c:pt>
              </c:numCache>
            </c:numRef>
          </c:val>
          <c:smooth val="0"/>
          <c:extLst>
            <c:ext xmlns:c16="http://schemas.microsoft.com/office/drawing/2014/chart" uri="{C3380CC4-5D6E-409C-BE32-E72D297353CC}">
              <c16:uniqueId val="{00000001-7525-4CB9-805D-3D1131E6F71C}"/>
            </c:ext>
          </c:extLst>
        </c:ser>
        <c:dLbls>
          <c:showLegendKey val="0"/>
          <c:showVal val="0"/>
          <c:showCatName val="0"/>
          <c:showSerName val="0"/>
          <c:showPercent val="0"/>
          <c:showBubbleSize val="0"/>
        </c:dLbls>
        <c:marker val="1"/>
        <c:smooth val="0"/>
        <c:axId val="-2130982640"/>
        <c:axId val="-2130991344"/>
      </c:lineChart>
      <c:dateAx>
        <c:axId val="-2130983728"/>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0977200"/>
        <c:crosses val="autoZero"/>
        <c:auto val="1"/>
        <c:lblOffset val="100"/>
        <c:baseTimeUnit val="months"/>
      </c:dateAx>
      <c:valAx>
        <c:axId val="-21309772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0983728"/>
        <c:crosses val="autoZero"/>
        <c:crossBetween val="between"/>
      </c:valAx>
      <c:valAx>
        <c:axId val="-2130991344"/>
        <c:scaling>
          <c:orientation val="minMax"/>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0982640"/>
        <c:crosses val="max"/>
        <c:crossBetween val="between"/>
      </c:valAx>
      <c:dateAx>
        <c:axId val="-2130982640"/>
        <c:scaling>
          <c:orientation val="minMax"/>
        </c:scaling>
        <c:delete val="1"/>
        <c:axPos val="b"/>
        <c:numFmt formatCode="mmm\-yy" sourceLinked="1"/>
        <c:majorTickMark val="out"/>
        <c:minorTickMark val="none"/>
        <c:tickLblPos val="nextTo"/>
        <c:crossAx val="-2130991344"/>
        <c:crosses val="autoZero"/>
        <c:auto val="1"/>
        <c:lblOffset val="100"/>
        <c:baseTimeUnit val="days"/>
      </c:date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'Caddo Parish'!$H$1</c:f>
              <c:strCache>
                <c:ptCount val="1"/>
                <c:pt idx="0">
                  <c:v>unemployment</c:v>
                </c:pt>
              </c:strCache>
            </c:strRef>
          </c:tx>
          <c:spPr>
            <a:solidFill>
              <a:schemeClr val="accent1"/>
            </a:solidFill>
            <a:ln>
              <a:noFill/>
            </a:ln>
            <a:effectLst/>
          </c:spPr>
          <c:invertIfNegative val="0"/>
          <c:cat>
            <c:numRef>
              <c:f>'Caddo Parish'!$A$2:$A$99</c:f>
              <c:numCache>
                <c:formatCode>mmm\-yy</c:formatCode>
                <c:ptCount val="98"/>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c:v>45017</c:v>
                </c:pt>
                <c:pt idx="64">
                  <c:v>45047</c:v>
                </c:pt>
                <c:pt idx="65">
                  <c:v>45078</c:v>
                </c:pt>
                <c:pt idx="66">
                  <c:v>45108</c:v>
                </c:pt>
                <c:pt idx="67">
                  <c:v>45139</c:v>
                </c:pt>
                <c:pt idx="68">
                  <c:v>45170</c:v>
                </c:pt>
                <c:pt idx="69">
                  <c:v>45200</c:v>
                </c:pt>
                <c:pt idx="70">
                  <c:v>45231</c:v>
                </c:pt>
                <c:pt idx="71">
                  <c:v>45261</c:v>
                </c:pt>
                <c:pt idx="72" formatCode="d\-mmm">
                  <c:v>45315</c:v>
                </c:pt>
                <c:pt idx="73" formatCode="d\-mmm">
                  <c:v>45346</c:v>
                </c:pt>
                <c:pt idx="74" formatCode="d\-mmm">
                  <c:v>45375</c:v>
                </c:pt>
                <c:pt idx="75" formatCode="d\-mmm">
                  <c:v>45406</c:v>
                </c:pt>
                <c:pt idx="76" formatCode="d\-mmm">
                  <c:v>45436</c:v>
                </c:pt>
                <c:pt idx="77" formatCode="d\-mmm">
                  <c:v>45467</c:v>
                </c:pt>
                <c:pt idx="78" formatCode="d\-mmm">
                  <c:v>45497</c:v>
                </c:pt>
                <c:pt idx="79" formatCode="d\-mmm">
                  <c:v>45528</c:v>
                </c:pt>
                <c:pt idx="80" formatCode="d\-mmm">
                  <c:v>45559</c:v>
                </c:pt>
                <c:pt idx="81">
                  <c:v>45566</c:v>
                </c:pt>
                <c:pt idx="82">
                  <c:v>45597</c:v>
                </c:pt>
                <c:pt idx="83">
                  <c:v>45627</c:v>
                </c:pt>
                <c:pt idx="84">
                  <c:v>45658</c:v>
                </c:pt>
                <c:pt idx="85">
                  <c:v>45689</c:v>
                </c:pt>
                <c:pt idx="86">
                  <c:v>45717</c:v>
                </c:pt>
                <c:pt idx="87">
                  <c:v>45748</c:v>
                </c:pt>
                <c:pt idx="88">
                  <c:v>45778</c:v>
                </c:pt>
                <c:pt idx="89">
                  <c:v>45809</c:v>
                </c:pt>
                <c:pt idx="90">
                  <c:v>45839</c:v>
                </c:pt>
                <c:pt idx="91">
                  <c:v>45870</c:v>
                </c:pt>
                <c:pt idx="92">
                  <c:v>45901</c:v>
                </c:pt>
                <c:pt idx="93">
                  <c:v>45931</c:v>
                </c:pt>
                <c:pt idx="94">
                  <c:v>45962</c:v>
                </c:pt>
                <c:pt idx="95">
                  <c:v>45992</c:v>
                </c:pt>
                <c:pt idx="96">
                  <c:v>46023</c:v>
                </c:pt>
                <c:pt idx="97">
                  <c:v>46054</c:v>
                </c:pt>
              </c:numCache>
            </c:numRef>
          </c:cat>
          <c:val>
            <c:numRef>
              <c:f>'Caddo Parish'!$H$2:$H$99</c:f>
              <c:numCache>
                <c:formatCode>#,##0</c:formatCode>
                <c:ptCount val="98"/>
                <c:pt idx="0">
                  <c:v>5377</c:v>
                </c:pt>
                <c:pt idx="1">
                  <c:v>5225</c:v>
                </c:pt>
                <c:pt idx="2">
                  <c:v>5398</c:v>
                </c:pt>
                <c:pt idx="3">
                  <c:v>5236</c:v>
                </c:pt>
                <c:pt idx="4">
                  <c:v>5588</c:v>
                </c:pt>
                <c:pt idx="5">
                  <c:v>7116</c:v>
                </c:pt>
                <c:pt idx="6">
                  <c:v>6526</c:v>
                </c:pt>
                <c:pt idx="7">
                  <c:v>6057</c:v>
                </c:pt>
                <c:pt idx="8">
                  <c:v>5478</c:v>
                </c:pt>
                <c:pt idx="9">
                  <c:v>5344</c:v>
                </c:pt>
                <c:pt idx="10">
                  <c:v>5004</c:v>
                </c:pt>
                <c:pt idx="11">
                  <c:v>5100</c:v>
                </c:pt>
                <c:pt idx="12">
                  <c:v>5717</c:v>
                </c:pt>
                <c:pt idx="13">
                  <c:v>4928</c:v>
                </c:pt>
                <c:pt idx="14">
                  <c:v>4591</c:v>
                </c:pt>
                <c:pt idx="15">
                  <c:v>4348</c:v>
                </c:pt>
                <c:pt idx="16">
                  <c:v>4871</c:v>
                </c:pt>
                <c:pt idx="17">
                  <c:v>6142</c:v>
                </c:pt>
                <c:pt idx="18">
                  <c:v>6000</c:v>
                </c:pt>
                <c:pt idx="19">
                  <c:v>5623</c:v>
                </c:pt>
                <c:pt idx="20">
                  <c:v>5235</c:v>
                </c:pt>
                <c:pt idx="21">
                  <c:v>5394</c:v>
                </c:pt>
                <c:pt idx="22">
                  <c:v>5249</c:v>
                </c:pt>
                <c:pt idx="23">
                  <c:v>4968</c:v>
                </c:pt>
                <c:pt idx="24">
                  <c:v>5272</c:v>
                </c:pt>
                <c:pt idx="25">
                  <c:v>4392</c:v>
                </c:pt>
                <c:pt idx="26">
                  <c:v>7486</c:v>
                </c:pt>
                <c:pt idx="27">
                  <c:v>12304</c:v>
                </c:pt>
                <c:pt idx="28">
                  <c:v>13439</c:v>
                </c:pt>
                <c:pt idx="29">
                  <c:v>12877</c:v>
                </c:pt>
                <c:pt idx="30">
                  <c:v>12281</c:v>
                </c:pt>
                <c:pt idx="31">
                  <c:v>10266</c:v>
                </c:pt>
                <c:pt idx="32">
                  <c:v>10214</c:v>
                </c:pt>
                <c:pt idx="33">
                  <c:v>9208</c:v>
                </c:pt>
                <c:pt idx="34">
                  <c:v>7980</c:v>
                </c:pt>
                <c:pt idx="35">
                  <c:v>7868</c:v>
                </c:pt>
                <c:pt idx="36">
                  <c:v>7908</c:v>
                </c:pt>
                <c:pt idx="37">
                  <c:v>7349</c:v>
                </c:pt>
                <c:pt idx="38">
                  <c:v>6973</c:v>
                </c:pt>
                <c:pt idx="39">
                  <c:v>7007</c:v>
                </c:pt>
                <c:pt idx="40">
                  <c:v>6988</c:v>
                </c:pt>
                <c:pt idx="41">
                  <c:v>8059</c:v>
                </c:pt>
                <c:pt idx="42">
                  <c:v>7005</c:v>
                </c:pt>
                <c:pt idx="43">
                  <c:v>6111</c:v>
                </c:pt>
                <c:pt idx="44">
                  <c:v>5251</c:v>
                </c:pt>
                <c:pt idx="45">
                  <c:v>4631</c:v>
                </c:pt>
                <c:pt idx="46">
                  <c:v>4170</c:v>
                </c:pt>
                <c:pt idx="47">
                  <c:v>3727</c:v>
                </c:pt>
                <c:pt idx="48">
                  <c:v>4570</c:v>
                </c:pt>
                <c:pt idx="49">
                  <c:v>4129</c:v>
                </c:pt>
                <c:pt idx="50">
                  <c:v>3918</c:v>
                </c:pt>
                <c:pt idx="51">
                  <c:v>3635</c:v>
                </c:pt>
                <c:pt idx="52">
                  <c:v>3929</c:v>
                </c:pt>
                <c:pt idx="53">
                  <c:v>4967</c:v>
                </c:pt>
                <c:pt idx="54">
                  <c:v>4713</c:v>
                </c:pt>
                <c:pt idx="55">
                  <c:v>4354</c:v>
                </c:pt>
                <c:pt idx="56">
                  <c:v>3949</c:v>
                </c:pt>
                <c:pt idx="57">
                  <c:v>3598</c:v>
                </c:pt>
                <c:pt idx="58">
                  <c:v>3460</c:v>
                </c:pt>
                <c:pt idx="59">
                  <c:v>3432</c:v>
                </c:pt>
                <c:pt idx="60">
                  <c:v>4040</c:v>
                </c:pt>
                <c:pt idx="61">
                  <c:v>3805</c:v>
                </c:pt>
                <c:pt idx="62">
                  <c:v>3589</c:v>
                </c:pt>
                <c:pt idx="63">
                  <c:v>3318</c:v>
                </c:pt>
                <c:pt idx="64">
                  <c:v>3963</c:v>
                </c:pt>
                <c:pt idx="65">
                  <c:v>4706</c:v>
                </c:pt>
                <c:pt idx="66">
                  <c:v>4067</c:v>
                </c:pt>
                <c:pt idx="67">
                  <c:v>4206</c:v>
                </c:pt>
                <c:pt idx="68">
                  <c:v>4282</c:v>
                </c:pt>
                <c:pt idx="69">
                  <c:v>4314</c:v>
                </c:pt>
                <c:pt idx="70">
                  <c:v>4072</c:v>
                </c:pt>
                <c:pt idx="71">
                  <c:v>4080</c:v>
                </c:pt>
                <c:pt idx="72">
                  <c:v>4591</c:v>
                </c:pt>
                <c:pt idx="73">
                  <c:v>4482</c:v>
                </c:pt>
                <c:pt idx="74">
                  <c:v>4302</c:v>
                </c:pt>
                <c:pt idx="75">
                  <c:v>3916</c:v>
                </c:pt>
                <c:pt idx="76">
                  <c:v>4116</c:v>
                </c:pt>
                <c:pt idx="77">
                  <c:v>5256</c:v>
                </c:pt>
                <c:pt idx="78">
                  <c:v>5223</c:v>
                </c:pt>
                <c:pt idx="79">
                  <c:v>4927</c:v>
                </c:pt>
                <c:pt idx="80">
                  <c:v>4700</c:v>
                </c:pt>
                <c:pt idx="81">
                  <c:v>4765</c:v>
                </c:pt>
                <c:pt idx="82">
                  <c:v>4630</c:v>
                </c:pt>
                <c:pt idx="83">
                  <c:v>4226</c:v>
                </c:pt>
                <c:pt idx="84">
                  <c:v>4406</c:v>
                </c:pt>
                <c:pt idx="85">
                  <c:v>4249</c:v>
                </c:pt>
                <c:pt idx="86">
                  <c:v>4449</c:v>
                </c:pt>
                <c:pt idx="87">
                  <c:v>4085</c:v>
                </c:pt>
                <c:pt idx="88">
                  <c:v>4771</c:v>
                </c:pt>
                <c:pt idx="89">
                  <c:v>5239</c:v>
                </c:pt>
                <c:pt idx="90">
                  <c:v>4874</c:v>
                </c:pt>
                <c:pt idx="91">
                  <c:v>4337</c:v>
                </c:pt>
                <c:pt idx="92">
                  <c:v>4486</c:v>
                </c:pt>
                <c:pt idx="93">
                  <c:v>0</c:v>
                </c:pt>
                <c:pt idx="94">
                  <c:v>4315</c:v>
                </c:pt>
                <c:pt idx="95">
                  <c:v>4043</c:v>
                </c:pt>
                <c:pt idx="96" formatCode="#,##0_);[Red]\(#,##0\)">
                  <c:v>4560</c:v>
                </c:pt>
                <c:pt idx="97" formatCode="#,##0_);[Red]\(#,##0\)">
                  <c:v>4638</c:v>
                </c:pt>
              </c:numCache>
            </c:numRef>
          </c:val>
          <c:extLst>
            <c:ext xmlns:c16="http://schemas.microsoft.com/office/drawing/2014/chart" uri="{C3380CC4-5D6E-409C-BE32-E72D297353CC}">
              <c16:uniqueId val="{00000000-450D-4E34-97AF-7876BC4F162D}"/>
            </c:ext>
          </c:extLst>
        </c:ser>
        <c:ser>
          <c:idx val="1"/>
          <c:order val="1"/>
          <c:tx>
            <c:strRef>
              <c:f>'Caddo Parish'!$I$1</c:f>
              <c:strCache>
                <c:ptCount val="1"/>
                <c:pt idx="0">
                  <c:v>employment</c:v>
                </c:pt>
              </c:strCache>
            </c:strRef>
          </c:tx>
          <c:spPr>
            <a:solidFill>
              <a:schemeClr val="accent2"/>
            </a:solidFill>
            <a:ln>
              <a:noFill/>
            </a:ln>
            <a:effectLst/>
          </c:spPr>
          <c:invertIfNegative val="0"/>
          <c:cat>
            <c:numRef>
              <c:f>'Caddo Parish'!$A$2:$A$99</c:f>
              <c:numCache>
                <c:formatCode>mmm\-yy</c:formatCode>
                <c:ptCount val="98"/>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c:v>45017</c:v>
                </c:pt>
                <c:pt idx="64">
                  <c:v>45047</c:v>
                </c:pt>
                <c:pt idx="65">
                  <c:v>45078</c:v>
                </c:pt>
                <c:pt idx="66">
                  <c:v>45108</c:v>
                </c:pt>
                <c:pt idx="67">
                  <c:v>45139</c:v>
                </c:pt>
                <c:pt idx="68">
                  <c:v>45170</c:v>
                </c:pt>
                <c:pt idx="69">
                  <c:v>45200</c:v>
                </c:pt>
                <c:pt idx="70">
                  <c:v>45231</c:v>
                </c:pt>
                <c:pt idx="71">
                  <c:v>45261</c:v>
                </c:pt>
                <c:pt idx="72" formatCode="d\-mmm">
                  <c:v>45315</c:v>
                </c:pt>
                <c:pt idx="73" formatCode="d\-mmm">
                  <c:v>45346</c:v>
                </c:pt>
                <c:pt idx="74" formatCode="d\-mmm">
                  <c:v>45375</c:v>
                </c:pt>
                <c:pt idx="75" formatCode="d\-mmm">
                  <c:v>45406</c:v>
                </c:pt>
                <c:pt idx="76" formatCode="d\-mmm">
                  <c:v>45436</c:v>
                </c:pt>
                <c:pt idx="77" formatCode="d\-mmm">
                  <c:v>45467</c:v>
                </c:pt>
                <c:pt idx="78" formatCode="d\-mmm">
                  <c:v>45497</c:v>
                </c:pt>
                <c:pt idx="79" formatCode="d\-mmm">
                  <c:v>45528</c:v>
                </c:pt>
                <c:pt idx="80" formatCode="d\-mmm">
                  <c:v>45559</c:v>
                </c:pt>
                <c:pt idx="81">
                  <c:v>45566</c:v>
                </c:pt>
                <c:pt idx="82">
                  <c:v>45597</c:v>
                </c:pt>
                <c:pt idx="83">
                  <c:v>45627</c:v>
                </c:pt>
                <c:pt idx="84">
                  <c:v>45658</c:v>
                </c:pt>
                <c:pt idx="85">
                  <c:v>45689</c:v>
                </c:pt>
                <c:pt idx="86">
                  <c:v>45717</c:v>
                </c:pt>
                <c:pt idx="87">
                  <c:v>45748</c:v>
                </c:pt>
                <c:pt idx="88">
                  <c:v>45778</c:v>
                </c:pt>
                <c:pt idx="89">
                  <c:v>45809</c:v>
                </c:pt>
                <c:pt idx="90">
                  <c:v>45839</c:v>
                </c:pt>
                <c:pt idx="91">
                  <c:v>45870</c:v>
                </c:pt>
                <c:pt idx="92">
                  <c:v>45901</c:v>
                </c:pt>
                <c:pt idx="93">
                  <c:v>45931</c:v>
                </c:pt>
                <c:pt idx="94">
                  <c:v>45962</c:v>
                </c:pt>
                <c:pt idx="95">
                  <c:v>45992</c:v>
                </c:pt>
                <c:pt idx="96">
                  <c:v>46023</c:v>
                </c:pt>
                <c:pt idx="97">
                  <c:v>46054</c:v>
                </c:pt>
              </c:numCache>
            </c:numRef>
          </c:cat>
          <c:val>
            <c:numRef>
              <c:f>'Caddo Parish'!$I$2:$I$99</c:f>
              <c:numCache>
                <c:formatCode>#,##0</c:formatCode>
                <c:ptCount val="98"/>
                <c:pt idx="0">
                  <c:v>98909</c:v>
                </c:pt>
                <c:pt idx="1">
                  <c:v>99656</c:v>
                </c:pt>
                <c:pt idx="2">
                  <c:v>99770</c:v>
                </c:pt>
                <c:pt idx="3">
                  <c:v>100086</c:v>
                </c:pt>
                <c:pt idx="4">
                  <c:v>99383</c:v>
                </c:pt>
                <c:pt idx="5">
                  <c:v>99667</c:v>
                </c:pt>
                <c:pt idx="6">
                  <c:v>100543</c:v>
                </c:pt>
                <c:pt idx="7">
                  <c:v>98869</c:v>
                </c:pt>
                <c:pt idx="8">
                  <c:v>98599</c:v>
                </c:pt>
                <c:pt idx="9">
                  <c:v>98825</c:v>
                </c:pt>
                <c:pt idx="10">
                  <c:v>99159</c:v>
                </c:pt>
                <c:pt idx="11">
                  <c:v>98678</c:v>
                </c:pt>
                <c:pt idx="12">
                  <c:v>97420</c:v>
                </c:pt>
                <c:pt idx="13">
                  <c:v>98131</c:v>
                </c:pt>
                <c:pt idx="14">
                  <c:v>98690</c:v>
                </c:pt>
                <c:pt idx="15">
                  <c:v>98451</c:v>
                </c:pt>
                <c:pt idx="16">
                  <c:v>97769</c:v>
                </c:pt>
                <c:pt idx="17">
                  <c:v>98169</c:v>
                </c:pt>
                <c:pt idx="18">
                  <c:v>98973</c:v>
                </c:pt>
                <c:pt idx="19">
                  <c:v>97861</c:v>
                </c:pt>
                <c:pt idx="20">
                  <c:v>97852</c:v>
                </c:pt>
                <c:pt idx="21">
                  <c:v>97778</c:v>
                </c:pt>
                <c:pt idx="22">
                  <c:v>98215</c:v>
                </c:pt>
                <c:pt idx="23">
                  <c:v>97537</c:v>
                </c:pt>
                <c:pt idx="24">
                  <c:v>95853</c:v>
                </c:pt>
                <c:pt idx="25">
                  <c:v>96085</c:v>
                </c:pt>
                <c:pt idx="26">
                  <c:v>95026</c:v>
                </c:pt>
                <c:pt idx="27">
                  <c:v>83575</c:v>
                </c:pt>
                <c:pt idx="28">
                  <c:v>84731</c:v>
                </c:pt>
                <c:pt idx="29">
                  <c:v>89205</c:v>
                </c:pt>
                <c:pt idx="30">
                  <c:v>90639</c:v>
                </c:pt>
                <c:pt idx="31">
                  <c:v>91581</c:v>
                </c:pt>
                <c:pt idx="32">
                  <c:v>91871</c:v>
                </c:pt>
                <c:pt idx="33">
                  <c:v>93551</c:v>
                </c:pt>
                <c:pt idx="34">
                  <c:v>93928</c:v>
                </c:pt>
                <c:pt idx="35">
                  <c:v>93128</c:v>
                </c:pt>
                <c:pt idx="36">
                  <c:v>91313</c:v>
                </c:pt>
                <c:pt idx="37">
                  <c:v>91863</c:v>
                </c:pt>
                <c:pt idx="38">
                  <c:v>92864</c:v>
                </c:pt>
                <c:pt idx="39">
                  <c:v>93028</c:v>
                </c:pt>
                <c:pt idx="40">
                  <c:v>92805</c:v>
                </c:pt>
                <c:pt idx="41">
                  <c:v>93737</c:v>
                </c:pt>
                <c:pt idx="42">
                  <c:v>94924</c:v>
                </c:pt>
                <c:pt idx="43">
                  <c:v>93948</c:v>
                </c:pt>
                <c:pt idx="44">
                  <c:v>96331</c:v>
                </c:pt>
                <c:pt idx="45">
                  <c:v>95015</c:v>
                </c:pt>
                <c:pt idx="46">
                  <c:v>95824</c:v>
                </c:pt>
                <c:pt idx="47">
                  <c:v>95818</c:v>
                </c:pt>
                <c:pt idx="48">
                  <c:v>95059</c:v>
                </c:pt>
                <c:pt idx="49">
                  <c:v>95679</c:v>
                </c:pt>
                <c:pt idx="50">
                  <c:v>96435</c:v>
                </c:pt>
                <c:pt idx="51">
                  <c:v>96290</c:v>
                </c:pt>
                <c:pt idx="52">
                  <c:v>96097</c:v>
                </c:pt>
                <c:pt idx="53">
                  <c:v>96913</c:v>
                </c:pt>
                <c:pt idx="54">
                  <c:v>97355</c:v>
                </c:pt>
                <c:pt idx="55">
                  <c:v>95949</c:v>
                </c:pt>
                <c:pt idx="56">
                  <c:v>95970</c:v>
                </c:pt>
                <c:pt idx="57">
                  <c:v>96227</c:v>
                </c:pt>
                <c:pt idx="58">
                  <c:v>96632</c:v>
                </c:pt>
                <c:pt idx="59">
                  <c:v>96195</c:v>
                </c:pt>
                <c:pt idx="60">
                  <c:v>95073</c:v>
                </c:pt>
                <c:pt idx="61">
                  <c:v>95952</c:v>
                </c:pt>
                <c:pt idx="62">
                  <c:v>96389</c:v>
                </c:pt>
                <c:pt idx="63">
                  <c:v>97012</c:v>
                </c:pt>
                <c:pt idx="64">
                  <c:v>95962</c:v>
                </c:pt>
                <c:pt idx="65">
                  <c:v>96541</c:v>
                </c:pt>
                <c:pt idx="66">
                  <c:v>96738</c:v>
                </c:pt>
                <c:pt idx="67">
                  <c:v>95331</c:v>
                </c:pt>
                <c:pt idx="68">
                  <c:v>95130</c:v>
                </c:pt>
                <c:pt idx="69">
                  <c:v>95222</c:v>
                </c:pt>
                <c:pt idx="70">
                  <c:v>95865</c:v>
                </c:pt>
                <c:pt idx="71">
                  <c:v>94585</c:v>
                </c:pt>
                <c:pt idx="72">
                  <c:v>93908</c:v>
                </c:pt>
                <c:pt idx="73">
                  <c:v>94489</c:v>
                </c:pt>
                <c:pt idx="74">
                  <c:v>94707</c:v>
                </c:pt>
                <c:pt idx="75">
                  <c:v>94747</c:v>
                </c:pt>
                <c:pt idx="76">
                  <c:v>93806</c:v>
                </c:pt>
                <c:pt idx="77">
                  <c:v>94937</c:v>
                </c:pt>
                <c:pt idx="78">
                  <c:v>95811</c:v>
                </c:pt>
                <c:pt idx="79">
                  <c:v>94222</c:v>
                </c:pt>
                <c:pt idx="80">
                  <c:v>94313</c:v>
                </c:pt>
                <c:pt idx="81">
                  <c:v>94408</c:v>
                </c:pt>
                <c:pt idx="82">
                  <c:v>94642</c:v>
                </c:pt>
                <c:pt idx="83">
                  <c:v>94331</c:v>
                </c:pt>
                <c:pt idx="84">
                  <c:v>93067</c:v>
                </c:pt>
                <c:pt idx="85">
                  <c:v>93879</c:v>
                </c:pt>
                <c:pt idx="86">
                  <c:v>94222</c:v>
                </c:pt>
                <c:pt idx="87">
                  <c:v>94432</c:v>
                </c:pt>
                <c:pt idx="88">
                  <c:v>94057</c:v>
                </c:pt>
                <c:pt idx="89">
                  <c:v>95229</c:v>
                </c:pt>
                <c:pt idx="90">
                  <c:v>95203</c:v>
                </c:pt>
                <c:pt idx="91">
                  <c:v>94660</c:v>
                </c:pt>
                <c:pt idx="92">
                  <c:v>94753</c:v>
                </c:pt>
                <c:pt idx="93">
                  <c:v>0</c:v>
                </c:pt>
                <c:pt idx="94">
                  <c:v>96042</c:v>
                </c:pt>
                <c:pt idx="95">
                  <c:v>95763</c:v>
                </c:pt>
                <c:pt idx="96" formatCode="#,##0_);[Red]\(#,##0\)">
                  <c:v>95767</c:v>
                </c:pt>
                <c:pt idx="97" formatCode="#,##0_);[Red]\(#,##0\)">
                  <c:v>96076</c:v>
                </c:pt>
              </c:numCache>
            </c:numRef>
          </c:val>
          <c:extLst>
            <c:ext xmlns:c16="http://schemas.microsoft.com/office/drawing/2014/chart" uri="{C3380CC4-5D6E-409C-BE32-E72D297353CC}">
              <c16:uniqueId val="{00000001-450D-4E34-97AF-7876BC4F162D}"/>
            </c:ext>
          </c:extLst>
        </c:ser>
        <c:dLbls>
          <c:showLegendKey val="0"/>
          <c:showVal val="0"/>
          <c:showCatName val="0"/>
          <c:showSerName val="0"/>
          <c:showPercent val="0"/>
          <c:showBubbleSize val="0"/>
        </c:dLbls>
        <c:gapWidth val="150"/>
        <c:overlap val="100"/>
        <c:axId val="-2130978832"/>
        <c:axId val="-232348848"/>
      </c:barChart>
      <c:dateAx>
        <c:axId val="-2130978832"/>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2348848"/>
        <c:crosses val="autoZero"/>
        <c:auto val="1"/>
        <c:lblOffset val="100"/>
        <c:baseTimeUnit val="months"/>
      </c:dateAx>
      <c:valAx>
        <c:axId val="-2323488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09788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'Bossier City'!$H$1</c:f>
              <c:strCache>
                <c:ptCount val="1"/>
                <c:pt idx="0">
                  <c:v>unemployment</c:v>
                </c:pt>
              </c:strCache>
            </c:strRef>
          </c:tx>
          <c:spPr>
            <a:solidFill>
              <a:schemeClr val="accent2"/>
            </a:solidFill>
            <a:ln>
              <a:noFill/>
            </a:ln>
            <a:effectLst/>
          </c:spPr>
          <c:invertIfNegative val="0"/>
          <c:cat>
            <c:numRef>
              <c:f>'Bossier City'!$A$2:$A$99</c:f>
              <c:numCache>
                <c:formatCode>mmm\-yy</c:formatCode>
                <c:ptCount val="98"/>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c:v>45017</c:v>
                </c:pt>
                <c:pt idx="64">
                  <c:v>45047</c:v>
                </c:pt>
                <c:pt idx="65">
                  <c:v>45078</c:v>
                </c:pt>
                <c:pt idx="66">
                  <c:v>45108</c:v>
                </c:pt>
                <c:pt idx="67">
                  <c:v>45139</c:v>
                </c:pt>
                <c:pt idx="68">
                  <c:v>45170</c:v>
                </c:pt>
                <c:pt idx="69">
                  <c:v>45200</c:v>
                </c:pt>
                <c:pt idx="70">
                  <c:v>45231</c:v>
                </c:pt>
                <c:pt idx="71">
                  <c:v>45261</c:v>
                </c:pt>
                <c:pt idx="72" formatCode="d\-mmm">
                  <c:v>45315</c:v>
                </c:pt>
                <c:pt idx="73" formatCode="d\-mmm">
                  <c:v>45346</c:v>
                </c:pt>
                <c:pt idx="74" formatCode="d\-mmm">
                  <c:v>45375</c:v>
                </c:pt>
                <c:pt idx="75" formatCode="d\-mmm">
                  <c:v>45406</c:v>
                </c:pt>
                <c:pt idx="76" formatCode="d\-mmm">
                  <c:v>45436</c:v>
                </c:pt>
                <c:pt idx="77" formatCode="d\-mmm">
                  <c:v>45467</c:v>
                </c:pt>
                <c:pt idx="78" formatCode="d\-mmm">
                  <c:v>45497</c:v>
                </c:pt>
                <c:pt idx="79" formatCode="d\-mmm">
                  <c:v>45528</c:v>
                </c:pt>
                <c:pt idx="80" formatCode="d\-mmm">
                  <c:v>45559</c:v>
                </c:pt>
                <c:pt idx="81">
                  <c:v>45566</c:v>
                </c:pt>
                <c:pt idx="82">
                  <c:v>45597</c:v>
                </c:pt>
                <c:pt idx="83">
                  <c:v>45627</c:v>
                </c:pt>
                <c:pt idx="84">
                  <c:v>45658</c:v>
                </c:pt>
                <c:pt idx="85">
                  <c:v>45689</c:v>
                </c:pt>
                <c:pt idx="86">
                  <c:v>45717</c:v>
                </c:pt>
                <c:pt idx="87">
                  <c:v>45748</c:v>
                </c:pt>
                <c:pt idx="88">
                  <c:v>45778</c:v>
                </c:pt>
                <c:pt idx="89">
                  <c:v>45809</c:v>
                </c:pt>
                <c:pt idx="90">
                  <c:v>45839</c:v>
                </c:pt>
                <c:pt idx="91">
                  <c:v>45870</c:v>
                </c:pt>
                <c:pt idx="92">
                  <c:v>45901</c:v>
                </c:pt>
                <c:pt idx="93">
                  <c:v>45931</c:v>
                </c:pt>
                <c:pt idx="94">
                  <c:v>45962</c:v>
                </c:pt>
                <c:pt idx="95">
                  <c:v>45992</c:v>
                </c:pt>
                <c:pt idx="96">
                  <c:v>46023</c:v>
                </c:pt>
                <c:pt idx="97">
                  <c:v>46054</c:v>
                </c:pt>
              </c:numCache>
            </c:numRef>
          </c:cat>
          <c:val>
            <c:numRef>
              <c:f>'Bossier City'!$H$2:$H$99</c:f>
              <c:numCache>
                <c:formatCode>#,##0</c:formatCode>
                <c:ptCount val="98"/>
                <c:pt idx="0">
                  <c:v>1190</c:v>
                </c:pt>
                <c:pt idx="1">
                  <c:v>1129</c:v>
                </c:pt>
                <c:pt idx="2">
                  <c:v>1191</c:v>
                </c:pt>
                <c:pt idx="3">
                  <c:v>1178</c:v>
                </c:pt>
                <c:pt idx="4">
                  <c:v>1226</c:v>
                </c:pt>
                <c:pt idx="5">
                  <c:v>1535</c:v>
                </c:pt>
                <c:pt idx="6">
                  <c:v>1364</c:v>
                </c:pt>
                <c:pt idx="7">
                  <c:v>1285</c:v>
                </c:pt>
                <c:pt idx="8">
                  <c:v>1231</c:v>
                </c:pt>
                <c:pt idx="9">
                  <c:v>1151</c:v>
                </c:pt>
                <c:pt idx="10">
                  <c:v>1101</c:v>
                </c:pt>
                <c:pt idx="11">
                  <c:v>1079</c:v>
                </c:pt>
                <c:pt idx="12">
                  <c:v>1283</c:v>
                </c:pt>
                <c:pt idx="13">
                  <c:v>1081</c:v>
                </c:pt>
                <c:pt idx="14">
                  <c:v>1022</c:v>
                </c:pt>
                <c:pt idx="15">
                  <c:v>988</c:v>
                </c:pt>
                <c:pt idx="16">
                  <c:v>1126</c:v>
                </c:pt>
                <c:pt idx="17">
                  <c:v>1392</c:v>
                </c:pt>
                <c:pt idx="18">
                  <c:v>1351</c:v>
                </c:pt>
                <c:pt idx="19">
                  <c:v>1240</c:v>
                </c:pt>
                <c:pt idx="20">
                  <c:v>1210</c:v>
                </c:pt>
                <c:pt idx="21">
                  <c:v>1169</c:v>
                </c:pt>
                <c:pt idx="22">
                  <c:v>1145</c:v>
                </c:pt>
                <c:pt idx="23">
                  <c:v>1074</c:v>
                </c:pt>
                <c:pt idx="24">
                  <c:v>1206</c:v>
                </c:pt>
                <c:pt idx="25">
                  <c:v>961</c:v>
                </c:pt>
                <c:pt idx="26">
                  <c:v>1665</c:v>
                </c:pt>
                <c:pt idx="27">
                  <c:v>3168</c:v>
                </c:pt>
                <c:pt idx="28">
                  <c:v>3141</c:v>
                </c:pt>
                <c:pt idx="29">
                  <c:v>2859</c:v>
                </c:pt>
                <c:pt idx="30">
                  <c:v>2666</c:v>
                </c:pt>
                <c:pt idx="31">
                  <c:v>2177</c:v>
                </c:pt>
                <c:pt idx="32">
                  <c:v>2199</c:v>
                </c:pt>
                <c:pt idx="33">
                  <c:v>1909</c:v>
                </c:pt>
                <c:pt idx="34">
                  <c:v>1585</c:v>
                </c:pt>
                <c:pt idx="35">
                  <c:v>1570</c:v>
                </c:pt>
                <c:pt idx="36">
                  <c:v>1643</c:v>
                </c:pt>
                <c:pt idx="37">
                  <c:v>1476</c:v>
                </c:pt>
                <c:pt idx="38">
                  <c:v>1377</c:v>
                </c:pt>
                <c:pt idx="39">
                  <c:v>1453</c:v>
                </c:pt>
                <c:pt idx="40">
                  <c:v>1437</c:v>
                </c:pt>
                <c:pt idx="41">
                  <c:v>1602</c:v>
                </c:pt>
                <c:pt idx="42">
                  <c:v>1401</c:v>
                </c:pt>
                <c:pt idx="43">
                  <c:v>1227</c:v>
                </c:pt>
                <c:pt idx="44">
                  <c:v>1128</c:v>
                </c:pt>
                <c:pt idx="45">
                  <c:v>1004</c:v>
                </c:pt>
                <c:pt idx="46">
                  <c:v>897</c:v>
                </c:pt>
                <c:pt idx="47">
                  <c:v>797</c:v>
                </c:pt>
                <c:pt idx="48">
                  <c:v>992</c:v>
                </c:pt>
                <c:pt idx="49">
                  <c:v>904</c:v>
                </c:pt>
                <c:pt idx="50">
                  <c:v>874</c:v>
                </c:pt>
                <c:pt idx="51">
                  <c:v>785</c:v>
                </c:pt>
                <c:pt idx="52">
                  <c:v>907</c:v>
                </c:pt>
                <c:pt idx="53">
                  <c:v>1149</c:v>
                </c:pt>
                <c:pt idx="54">
                  <c:v>1068</c:v>
                </c:pt>
                <c:pt idx="55">
                  <c:v>1011</c:v>
                </c:pt>
                <c:pt idx="56">
                  <c:v>931</c:v>
                </c:pt>
                <c:pt idx="57">
                  <c:v>863</c:v>
                </c:pt>
                <c:pt idx="58">
                  <c:v>833</c:v>
                </c:pt>
                <c:pt idx="59">
                  <c:v>847</c:v>
                </c:pt>
                <c:pt idx="60">
                  <c:v>957</c:v>
                </c:pt>
                <c:pt idx="61">
                  <c:v>919</c:v>
                </c:pt>
                <c:pt idx="62">
                  <c:v>904</c:v>
                </c:pt>
                <c:pt idx="63">
                  <c:v>823</c:v>
                </c:pt>
                <c:pt idx="64">
                  <c:v>971</c:v>
                </c:pt>
                <c:pt idx="65">
                  <c:v>1143</c:v>
                </c:pt>
                <c:pt idx="66">
                  <c:v>974</c:v>
                </c:pt>
                <c:pt idx="67">
                  <c:v>1028</c:v>
                </c:pt>
                <c:pt idx="68">
                  <c:v>1094</c:v>
                </c:pt>
                <c:pt idx="69">
                  <c:v>1098</c:v>
                </c:pt>
                <c:pt idx="70">
                  <c:v>1036</c:v>
                </c:pt>
                <c:pt idx="71">
                  <c:v>1031</c:v>
                </c:pt>
                <c:pt idx="72">
                  <c:v>1162</c:v>
                </c:pt>
                <c:pt idx="73">
                  <c:v>1112</c:v>
                </c:pt>
                <c:pt idx="74">
                  <c:v>1099</c:v>
                </c:pt>
                <c:pt idx="75">
                  <c:v>972</c:v>
                </c:pt>
                <c:pt idx="76">
                  <c:v>1045</c:v>
                </c:pt>
                <c:pt idx="77">
                  <c:v>1293</c:v>
                </c:pt>
                <c:pt idx="78">
                  <c:v>1281</c:v>
                </c:pt>
                <c:pt idx="79">
                  <c:v>1279</c:v>
                </c:pt>
                <c:pt idx="80">
                  <c:v>1238</c:v>
                </c:pt>
                <c:pt idx="81">
                  <c:v>1236</c:v>
                </c:pt>
                <c:pt idx="82">
                  <c:v>1179</c:v>
                </c:pt>
                <c:pt idx="83">
                  <c:v>1114</c:v>
                </c:pt>
                <c:pt idx="84">
                  <c:v>1130</c:v>
                </c:pt>
                <c:pt idx="85">
                  <c:v>1114</c:v>
                </c:pt>
                <c:pt idx="86">
                  <c:v>1181</c:v>
                </c:pt>
                <c:pt idx="87">
                  <c:v>1047</c:v>
                </c:pt>
                <c:pt idx="88">
                  <c:v>1224</c:v>
                </c:pt>
                <c:pt idx="89">
                  <c:v>1320</c:v>
                </c:pt>
                <c:pt idx="90">
                  <c:v>1237</c:v>
                </c:pt>
                <c:pt idx="91">
                  <c:v>1158</c:v>
                </c:pt>
                <c:pt idx="92">
                  <c:v>1221</c:v>
                </c:pt>
                <c:pt idx="93">
                  <c:v>0</c:v>
                </c:pt>
                <c:pt idx="94">
                  <c:v>1183</c:v>
                </c:pt>
                <c:pt idx="95">
                  <c:v>1103</c:v>
                </c:pt>
                <c:pt idx="96" formatCode="#,##0_);[Red]\(#,##0\)">
                  <c:v>1236</c:v>
                </c:pt>
                <c:pt idx="97" formatCode="#,##0_);[Red]\(#,##0\)">
                  <c:v>1205</c:v>
                </c:pt>
              </c:numCache>
            </c:numRef>
          </c:val>
          <c:extLst>
            <c:ext xmlns:c16="http://schemas.microsoft.com/office/drawing/2014/chart" uri="{C3380CC4-5D6E-409C-BE32-E72D297353CC}">
              <c16:uniqueId val="{00000000-EB87-41E7-B36C-142E3CCB8749}"/>
            </c:ext>
          </c:extLst>
        </c:ser>
        <c:dLbls>
          <c:showLegendKey val="0"/>
          <c:showVal val="0"/>
          <c:showCatName val="0"/>
          <c:showSerName val="0"/>
          <c:showPercent val="0"/>
          <c:showBubbleSize val="0"/>
        </c:dLbls>
        <c:gapWidth val="219"/>
        <c:axId val="-232346128"/>
        <c:axId val="-286719808"/>
      </c:barChart>
      <c:lineChart>
        <c:grouping val="standard"/>
        <c:varyColors val="0"/>
        <c:ser>
          <c:idx val="0"/>
          <c:order val="0"/>
          <c:tx>
            <c:strRef>
              <c:f>'Bossier City'!$G$1</c:f>
              <c:strCache>
                <c:ptCount val="1"/>
                <c:pt idx="0">
                  <c:v>unemployment rate</c:v>
                </c:pt>
              </c:strCache>
            </c:strRef>
          </c:tx>
          <c:spPr>
            <a:ln w="28575" cap="rnd">
              <a:solidFill>
                <a:schemeClr val="accent1"/>
              </a:solidFill>
              <a:round/>
            </a:ln>
            <a:effectLst/>
          </c:spPr>
          <c:marker>
            <c:symbol val="none"/>
          </c:marker>
          <c:cat>
            <c:numRef>
              <c:f>'Bossier City'!$A$2:$A$99</c:f>
              <c:numCache>
                <c:formatCode>mmm\-yy</c:formatCode>
                <c:ptCount val="98"/>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c:v>45017</c:v>
                </c:pt>
                <c:pt idx="64">
                  <c:v>45047</c:v>
                </c:pt>
                <c:pt idx="65">
                  <c:v>45078</c:v>
                </c:pt>
                <c:pt idx="66">
                  <c:v>45108</c:v>
                </c:pt>
                <c:pt idx="67">
                  <c:v>45139</c:v>
                </c:pt>
                <c:pt idx="68">
                  <c:v>45170</c:v>
                </c:pt>
                <c:pt idx="69">
                  <c:v>45200</c:v>
                </c:pt>
                <c:pt idx="70">
                  <c:v>45231</c:v>
                </c:pt>
                <c:pt idx="71">
                  <c:v>45261</c:v>
                </c:pt>
                <c:pt idx="72" formatCode="d\-mmm">
                  <c:v>45315</c:v>
                </c:pt>
                <c:pt idx="73" formatCode="d\-mmm">
                  <c:v>45346</c:v>
                </c:pt>
                <c:pt idx="74" formatCode="d\-mmm">
                  <c:v>45375</c:v>
                </c:pt>
                <c:pt idx="75" formatCode="d\-mmm">
                  <c:v>45406</c:v>
                </c:pt>
                <c:pt idx="76" formatCode="d\-mmm">
                  <c:v>45436</c:v>
                </c:pt>
                <c:pt idx="77" formatCode="d\-mmm">
                  <c:v>45467</c:v>
                </c:pt>
                <c:pt idx="78" formatCode="d\-mmm">
                  <c:v>45497</c:v>
                </c:pt>
                <c:pt idx="79" formatCode="d\-mmm">
                  <c:v>45528</c:v>
                </c:pt>
                <c:pt idx="80" formatCode="d\-mmm">
                  <c:v>45559</c:v>
                </c:pt>
                <c:pt idx="81">
                  <c:v>45566</c:v>
                </c:pt>
                <c:pt idx="82">
                  <c:v>45597</c:v>
                </c:pt>
                <c:pt idx="83">
                  <c:v>45627</c:v>
                </c:pt>
                <c:pt idx="84">
                  <c:v>45658</c:v>
                </c:pt>
                <c:pt idx="85">
                  <c:v>45689</c:v>
                </c:pt>
                <c:pt idx="86">
                  <c:v>45717</c:v>
                </c:pt>
                <c:pt idx="87">
                  <c:v>45748</c:v>
                </c:pt>
                <c:pt idx="88">
                  <c:v>45778</c:v>
                </c:pt>
                <c:pt idx="89">
                  <c:v>45809</c:v>
                </c:pt>
                <c:pt idx="90">
                  <c:v>45839</c:v>
                </c:pt>
                <c:pt idx="91">
                  <c:v>45870</c:v>
                </c:pt>
                <c:pt idx="92">
                  <c:v>45901</c:v>
                </c:pt>
                <c:pt idx="93">
                  <c:v>45931</c:v>
                </c:pt>
                <c:pt idx="94">
                  <c:v>45962</c:v>
                </c:pt>
                <c:pt idx="95">
                  <c:v>45992</c:v>
                </c:pt>
                <c:pt idx="96">
                  <c:v>46023</c:v>
                </c:pt>
                <c:pt idx="97">
                  <c:v>46054</c:v>
                </c:pt>
              </c:numCache>
            </c:numRef>
          </c:cat>
          <c:val>
            <c:numRef>
              <c:f>'Bossier City'!$G$2:$G$99</c:f>
              <c:numCache>
                <c:formatCode>0.0%</c:formatCode>
                <c:ptCount val="98"/>
                <c:pt idx="0">
                  <c:v>4.4999999999999998E-2</c:v>
                </c:pt>
                <c:pt idx="1">
                  <c:v>4.2999999999999997E-2</c:v>
                </c:pt>
                <c:pt idx="2">
                  <c:v>4.4999999999999998E-2</c:v>
                </c:pt>
                <c:pt idx="3">
                  <c:v>4.4000000000000004E-2</c:v>
                </c:pt>
                <c:pt idx="4">
                  <c:v>4.5999999999999999E-2</c:v>
                </c:pt>
                <c:pt idx="5">
                  <c:v>5.7000000000000002E-2</c:v>
                </c:pt>
                <c:pt idx="6">
                  <c:v>5.0999999999999997E-2</c:v>
                </c:pt>
                <c:pt idx="7">
                  <c:v>4.9000000000000002E-2</c:v>
                </c:pt>
                <c:pt idx="8">
                  <c:v>4.7E-2</c:v>
                </c:pt>
                <c:pt idx="9">
                  <c:v>4.4000000000000004E-2</c:v>
                </c:pt>
                <c:pt idx="10">
                  <c:v>4.2000000000000003E-2</c:v>
                </c:pt>
                <c:pt idx="11">
                  <c:v>4.0999999999999995E-2</c:v>
                </c:pt>
                <c:pt idx="12">
                  <c:v>4.9000000000000002E-2</c:v>
                </c:pt>
                <c:pt idx="13">
                  <c:v>4.0999999999999995E-2</c:v>
                </c:pt>
                <c:pt idx="14">
                  <c:v>3.9E-2</c:v>
                </c:pt>
                <c:pt idx="15">
                  <c:v>3.7000000000000005E-2</c:v>
                </c:pt>
                <c:pt idx="16">
                  <c:v>4.2999999999999997E-2</c:v>
                </c:pt>
                <c:pt idx="17">
                  <c:v>5.2000000000000005E-2</c:v>
                </c:pt>
                <c:pt idx="18">
                  <c:v>0.05</c:v>
                </c:pt>
                <c:pt idx="19">
                  <c:v>4.7E-2</c:v>
                </c:pt>
                <c:pt idx="20">
                  <c:v>4.5999999999999999E-2</c:v>
                </c:pt>
                <c:pt idx="21">
                  <c:v>4.4000000000000004E-2</c:v>
                </c:pt>
                <c:pt idx="22">
                  <c:v>4.2999999999999997E-2</c:v>
                </c:pt>
                <c:pt idx="23">
                  <c:v>4.0999999999999995E-2</c:v>
                </c:pt>
                <c:pt idx="24">
                  <c:v>4.5999999999999999E-2</c:v>
                </c:pt>
                <c:pt idx="25">
                  <c:v>3.7000000000000005E-2</c:v>
                </c:pt>
                <c:pt idx="26">
                  <c:v>6.3E-2</c:v>
                </c:pt>
                <c:pt idx="27">
                  <c:v>0.127</c:v>
                </c:pt>
                <c:pt idx="28">
                  <c:v>0.124</c:v>
                </c:pt>
                <c:pt idx="29">
                  <c:v>0.109</c:v>
                </c:pt>
                <c:pt idx="30">
                  <c:v>0.10099999999999999</c:v>
                </c:pt>
                <c:pt idx="31">
                  <c:v>8.3000000000000004E-2</c:v>
                </c:pt>
                <c:pt idx="32">
                  <c:v>8.4000000000000005E-2</c:v>
                </c:pt>
                <c:pt idx="33">
                  <c:v>7.2999999999999995E-2</c:v>
                </c:pt>
                <c:pt idx="34">
                  <c:v>6.0999999999999999E-2</c:v>
                </c:pt>
                <c:pt idx="35">
                  <c:v>6.0999999999999999E-2</c:v>
                </c:pt>
                <c:pt idx="36">
                  <c:v>6.3E-2</c:v>
                </c:pt>
                <c:pt idx="37">
                  <c:v>5.7000000000000002E-2</c:v>
                </c:pt>
                <c:pt idx="38">
                  <c:v>5.2999999999999999E-2</c:v>
                </c:pt>
                <c:pt idx="39">
                  <c:v>5.5E-2</c:v>
                </c:pt>
                <c:pt idx="40">
                  <c:v>5.5E-2</c:v>
                </c:pt>
                <c:pt idx="41">
                  <c:v>0.06</c:v>
                </c:pt>
                <c:pt idx="42">
                  <c:v>5.2000000000000005E-2</c:v>
                </c:pt>
                <c:pt idx="43">
                  <c:v>4.7E-2</c:v>
                </c:pt>
                <c:pt idx="44">
                  <c:v>4.2000000000000003E-2</c:v>
                </c:pt>
                <c:pt idx="45">
                  <c:v>3.7999999999999999E-2</c:v>
                </c:pt>
                <c:pt idx="46">
                  <c:v>3.4000000000000002E-2</c:v>
                </c:pt>
                <c:pt idx="47">
                  <c:v>0.03</c:v>
                </c:pt>
                <c:pt idx="48">
                  <c:v>3.7000000000000005E-2</c:v>
                </c:pt>
                <c:pt idx="49">
                  <c:v>3.4000000000000002E-2</c:v>
                </c:pt>
                <c:pt idx="50">
                  <c:v>3.3000000000000002E-2</c:v>
                </c:pt>
                <c:pt idx="51">
                  <c:v>2.8999999999999998E-2</c:v>
                </c:pt>
                <c:pt idx="52">
                  <c:v>3.4000000000000002E-2</c:v>
                </c:pt>
                <c:pt idx="53">
                  <c:v>4.2000000000000003E-2</c:v>
                </c:pt>
                <c:pt idx="54">
                  <c:v>3.9E-2</c:v>
                </c:pt>
                <c:pt idx="55">
                  <c:v>3.7999999999999999E-2</c:v>
                </c:pt>
                <c:pt idx="56">
                  <c:v>3.5000000000000003E-2</c:v>
                </c:pt>
                <c:pt idx="57">
                  <c:v>3.2000000000000001E-2</c:v>
                </c:pt>
                <c:pt idx="58">
                  <c:v>3.1E-2</c:v>
                </c:pt>
                <c:pt idx="59">
                  <c:v>3.2000000000000001E-2</c:v>
                </c:pt>
                <c:pt idx="60">
                  <c:v>3.6000000000000004E-2</c:v>
                </c:pt>
                <c:pt idx="61">
                  <c:v>3.4000000000000002E-2</c:v>
                </c:pt>
                <c:pt idx="62">
                  <c:v>3.3000000000000002E-2</c:v>
                </c:pt>
                <c:pt idx="63">
                  <c:v>0.03</c:v>
                </c:pt>
                <c:pt idx="64">
                  <c:v>3.6000000000000004E-2</c:v>
                </c:pt>
                <c:pt idx="65">
                  <c:v>4.2000000000000003E-2</c:v>
                </c:pt>
                <c:pt idx="66">
                  <c:v>3.6000000000000004E-2</c:v>
                </c:pt>
                <c:pt idx="67">
                  <c:v>3.7999999999999999E-2</c:v>
                </c:pt>
                <c:pt idx="68">
                  <c:v>0.04</c:v>
                </c:pt>
                <c:pt idx="69">
                  <c:v>0.04</c:v>
                </c:pt>
                <c:pt idx="70">
                  <c:v>3.7999999999999999E-2</c:v>
                </c:pt>
                <c:pt idx="71">
                  <c:v>3.7999999999999999E-2</c:v>
                </c:pt>
                <c:pt idx="72">
                  <c:v>4.2999999999999997E-2</c:v>
                </c:pt>
                <c:pt idx="73">
                  <c:v>4.0999999999999995E-2</c:v>
                </c:pt>
                <c:pt idx="74">
                  <c:v>4.0999999999999995E-2</c:v>
                </c:pt>
                <c:pt idx="75">
                  <c:v>3.6000000000000004E-2</c:v>
                </c:pt>
                <c:pt idx="76">
                  <c:v>3.9E-2</c:v>
                </c:pt>
                <c:pt idx="77">
                  <c:v>4.7E-2</c:v>
                </c:pt>
                <c:pt idx="78">
                  <c:v>4.7E-2</c:v>
                </c:pt>
                <c:pt idx="79">
                  <c:v>4.7E-2</c:v>
                </c:pt>
                <c:pt idx="80">
                  <c:v>4.5999999999999999E-2</c:v>
                </c:pt>
                <c:pt idx="81">
                  <c:v>4.5999999999999999E-2</c:v>
                </c:pt>
                <c:pt idx="82">
                  <c:v>4.4000000000000004E-2</c:v>
                </c:pt>
                <c:pt idx="83">
                  <c:v>4.0999999999999995E-2</c:v>
                </c:pt>
                <c:pt idx="84">
                  <c:v>4.2999999999999997E-2</c:v>
                </c:pt>
                <c:pt idx="85">
                  <c:v>4.2000000000000003E-2</c:v>
                </c:pt>
                <c:pt idx="86">
                  <c:v>4.4000000000000004E-2</c:v>
                </c:pt>
                <c:pt idx="87">
                  <c:v>3.9E-2</c:v>
                </c:pt>
                <c:pt idx="88">
                  <c:v>4.4999999999999998E-2</c:v>
                </c:pt>
                <c:pt idx="89">
                  <c:v>4.8000000000000001E-2</c:v>
                </c:pt>
                <c:pt idx="90">
                  <c:v>4.4999999999999998E-2</c:v>
                </c:pt>
                <c:pt idx="91">
                  <c:v>4.2999999999999997E-2</c:v>
                </c:pt>
                <c:pt idx="92">
                  <c:v>4.4999999999999998E-2</c:v>
                </c:pt>
                <c:pt idx="94">
                  <c:v>4.2999999999999997E-2</c:v>
                </c:pt>
                <c:pt idx="95">
                  <c:v>0.04</c:v>
                </c:pt>
                <c:pt idx="96">
                  <c:v>4.4000000000000004E-2</c:v>
                </c:pt>
                <c:pt idx="97">
                  <c:v>4.2999999999999997E-2</c:v>
                </c:pt>
              </c:numCache>
            </c:numRef>
          </c:val>
          <c:smooth val="0"/>
          <c:extLst>
            <c:ext xmlns:c16="http://schemas.microsoft.com/office/drawing/2014/chart" uri="{C3380CC4-5D6E-409C-BE32-E72D297353CC}">
              <c16:uniqueId val="{00000001-EB87-41E7-B36C-142E3CCB8749}"/>
            </c:ext>
          </c:extLst>
        </c:ser>
        <c:dLbls>
          <c:showLegendKey val="0"/>
          <c:showVal val="0"/>
          <c:showCatName val="0"/>
          <c:showSerName val="0"/>
          <c:showPercent val="0"/>
          <c:showBubbleSize val="0"/>
        </c:dLbls>
        <c:marker val="1"/>
        <c:smooth val="0"/>
        <c:axId val="-1942443952"/>
        <c:axId val="-1942443408"/>
      </c:lineChart>
      <c:dateAx>
        <c:axId val="-232346128"/>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6719808"/>
        <c:crosses val="autoZero"/>
        <c:auto val="1"/>
        <c:lblOffset val="100"/>
        <c:baseTimeUnit val="months"/>
      </c:dateAx>
      <c:valAx>
        <c:axId val="-28671980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2346128"/>
        <c:crosses val="autoZero"/>
        <c:crossBetween val="between"/>
      </c:valAx>
      <c:valAx>
        <c:axId val="-1942443408"/>
        <c:scaling>
          <c:orientation val="minMax"/>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42443952"/>
        <c:crosses val="max"/>
        <c:crossBetween val="between"/>
      </c:valAx>
      <c:dateAx>
        <c:axId val="-1942443952"/>
        <c:scaling>
          <c:orientation val="minMax"/>
        </c:scaling>
        <c:delete val="1"/>
        <c:axPos val="b"/>
        <c:numFmt formatCode="mmm\-yy" sourceLinked="1"/>
        <c:majorTickMark val="out"/>
        <c:minorTickMark val="none"/>
        <c:tickLblPos val="nextTo"/>
        <c:crossAx val="-1942443408"/>
        <c:crosses val="autoZero"/>
        <c:auto val="1"/>
        <c:lblOffset val="100"/>
        <c:baseTimeUnit val="days"/>
      </c:date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'Bossier City'!$H$1</c:f>
              <c:strCache>
                <c:ptCount val="1"/>
                <c:pt idx="0">
                  <c:v>unemployment</c:v>
                </c:pt>
              </c:strCache>
            </c:strRef>
          </c:tx>
          <c:spPr>
            <a:solidFill>
              <a:schemeClr val="accent1"/>
            </a:solidFill>
            <a:ln>
              <a:noFill/>
            </a:ln>
            <a:effectLst/>
          </c:spPr>
          <c:invertIfNegative val="0"/>
          <c:cat>
            <c:numRef>
              <c:f>'Bossier City'!$A$2:$A$99</c:f>
              <c:numCache>
                <c:formatCode>mmm\-yy</c:formatCode>
                <c:ptCount val="98"/>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c:v>45017</c:v>
                </c:pt>
                <c:pt idx="64">
                  <c:v>45047</c:v>
                </c:pt>
                <c:pt idx="65">
                  <c:v>45078</c:v>
                </c:pt>
                <c:pt idx="66">
                  <c:v>45108</c:v>
                </c:pt>
                <c:pt idx="67">
                  <c:v>45139</c:v>
                </c:pt>
                <c:pt idx="68">
                  <c:v>45170</c:v>
                </c:pt>
                <c:pt idx="69">
                  <c:v>45200</c:v>
                </c:pt>
                <c:pt idx="70">
                  <c:v>45231</c:v>
                </c:pt>
                <c:pt idx="71">
                  <c:v>45261</c:v>
                </c:pt>
                <c:pt idx="72" formatCode="d\-mmm">
                  <c:v>45315</c:v>
                </c:pt>
                <c:pt idx="73" formatCode="d\-mmm">
                  <c:v>45346</c:v>
                </c:pt>
                <c:pt idx="74" formatCode="d\-mmm">
                  <c:v>45375</c:v>
                </c:pt>
                <c:pt idx="75" formatCode="d\-mmm">
                  <c:v>45406</c:v>
                </c:pt>
                <c:pt idx="76" formatCode="d\-mmm">
                  <c:v>45436</c:v>
                </c:pt>
                <c:pt idx="77" formatCode="d\-mmm">
                  <c:v>45467</c:v>
                </c:pt>
                <c:pt idx="78" formatCode="d\-mmm">
                  <c:v>45497</c:v>
                </c:pt>
                <c:pt idx="79" formatCode="d\-mmm">
                  <c:v>45528</c:v>
                </c:pt>
                <c:pt idx="80" formatCode="d\-mmm">
                  <c:v>45559</c:v>
                </c:pt>
                <c:pt idx="81">
                  <c:v>45566</c:v>
                </c:pt>
                <c:pt idx="82">
                  <c:v>45597</c:v>
                </c:pt>
                <c:pt idx="83">
                  <c:v>45627</c:v>
                </c:pt>
                <c:pt idx="84">
                  <c:v>45658</c:v>
                </c:pt>
                <c:pt idx="85">
                  <c:v>45689</c:v>
                </c:pt>
                <c:pt idx="86">
                  <c:v>45717</c:v>
                </c:pt>
                <c:pt idx="87">
                  <c:v>45748</c:v>
                </c:pt>
                <c:pt idx="88">
                  <c:v>45778</c:v>
                </c:pt>
                <c:pt idx="89">
                  <c:v>45809</c:v>
                </c:pt>
                <c:pt idx="90">
                  <c:v>45839</c:v>
                </c:pt>
                <c:pt idx="91">
                  <c:v>45870</c:v>
                </c:pt>
                <c:pt idx="92">
                  <c:v>45901</c:v>
                </c:pt>
                <c:pt idx="93">
                  <c:v>45931</c:v>
                </c:pt>
                <c:pt idx="94">
                  <c:v>45962</c:v>
                </c:pt>
                <c:pt idx="95">
                  <c:v>45992</c:v>
                </c:pt>
                <c:pt idx="96">
                  <c:v>46023</c:v>
                </c:pt>
                <c:pt idx="97">
                  <c:v>46054</c:v>
                </c:pt>
              </c:numCache>
            </c:numRef>
          </c:cat>
          <c:val>
            <c:numRef>
              <c:f>'Bossier City'!$H$2:$H$99</c:f>
              <c:numCache>
                <c:formatCode>#,##0</c:formatCode>
                <c:ptCount val="98"/>
                <c:pt idx="0">
                  <c:v>1190</c:v>
                </c:pt>
                <c:pt idx="1">
                  <c:v>1129</c:v>
                </c:pt>
                <c:pt idx="2">
                  <c:v>1191</c:v>
                </c:pt>
                <c:pt idx="3">
                  <c:v>1178</c:v>
                </c:pt>
                <c:pt idx="4">
                  <c:v>1226</c:v>
                </c:pt>
                <c:pt idx="5">
                  <c:v>1535</c:v>
                </c:pt>
                <c:pt idx="6">
                  <c:v>1364</c:v>
                </c:pt>
                <c:pt idx="7">
                  <c:v>1285</c:v>
                </c:pt>
                <c:pt idx="8">
                  <c:v>1231</c:v>
                </c:pt>
                <c:pt idx="9">
                  <c:v>1151</c:v>
                </c:pt>
                <c:pt idx="10">
                  <c:v>1101</c:v>
                </c:pt>
                <c:pt idx="11">
                  <c:v>1079</c:v>
                </c:pt>
                <c:pt idx="12">
                  <c:v>1283</c:v>
                </c:pt>
                <c:pt idx="13">
                  <c:v>1081</c:v>
                </c:pt>
                <c:pt idx="14">
                  <c:v>1022</c:v>
                </c:pt>
                <c:pt idx="15">
                  <c:v>988</c:v>
                </c:pt>
                <c:pt idx="16">
                  <c:v>1126</c:v>
                </c:pt>
                <c:pt idx="17">
                  <c:v>1392</c:v>
                </c:pt>
                <c:pt idx="18">
                  <c:v>1351</c:v>
                </c:pt>
                <c:pt idx="19">
                  <c:v>1240</c:v>
                </c:pt>
                <c:pt idx="20">
                  <c:v>1210</c:v>
                </c:pt>
                <c:pt idx="21">
                  <c:v>1169</c:v>
                </c:pt>
                <c:pt idx="22">
                  <c:v>1145</c:v>
                </c:pt>
                <c:pt idx="23">
                  <c:v>1074</c:v>
                </c:pt>
                <c:pt idx="24">
                  <c:v>1206</c:v>
                </c:pt>
                <c:pt idx="25">
                  <c:v>961</c:v>
                </c:pt>
                <c:pt idx="26">
                  <c:v>1665</c:v>
                </c:pt>
                <c:pt idx="27">
                  <c:v>3168</c:v>
                </c:pt>
                <c:pt idx="28">
                  <c:v>3141</c:v>
                </c:pt>
                <c:pt idx="29">
                  <c:v>2859</c:v>
                </c:pt>
                <c:pt idx="30">
                  <c:v>2666</c:v>
                </c:pt>
                <c:pt idx="31">
                  <c:v>2177</c:v>
                </c:pt>
                <c:pt idx="32">
                  <c:v>2199</c:v>
                </c:pt>
                <c:pt idx="33">
                  <c:v>1909</c:v>
                </c:pt>
                <c:pt idx="34">
                  <c:v>1585</c:v>
                </c:pt>
                <c:pt idx="35">
                  <c:v>1570</c:v>
                </c:pt>
                <c:pt idx="36">
                  <c:v>1643</c:v>
                </c:pt>
                <c:pt idx="37">
                  <c:v>1476</c:v>
                </c:pt>
                <c:pt idx="38">
                  <c:v>1377</c:v>
                </c:pt>
                <c:pt idx="39">
                  <c:v>1453</c:v>
                </c:pt>
                <c:pt idx="40">
                  <c:v>1437</c:v>
                </c:pt>
                <c:pt idx="41">
                  <c:v>1602</c:v>
                </c:pt>
                <c:pt idx="42">
                  <c:v>1401</c:v>
                </c:pt>
                <c:pt idx="43">
                  <c:v>1227</c:v>
                </c:pt>
                <c:pt idx="44">
                  <c:v>1128</c:v>
                </c:pt>
                <c:pt idx="45">
                  <c:v>1004</c:v>
                </c:pt>
                <c:pt idx="46">
                  <c:v>897</c:v>
                </c:pt>
                <c:pt idx="47">
                  <c:v>797</c:v>
                </c:pt>
                <c:pt idx="48">
                  <c:v>992</c:v>
                </c:pt>
                <c:pt idx="49">
                  <c:v>904</c:v>
                </c:pt>
                <c:pt idx="50">
                  <c:v>874</c:v>
                </c:pt>
                <c:pt idx="51">
                  <c:v>785</c:v>
                </c:pt>
                <c:pt idx="52">
                  <c:v>907</c:v>
                </c:pt>
                <c:pt idx="53">
                  <c:v>1149</c:v>
                </c:pt>
                <c:pt idx="54">
                  <c:v>1068</c:v>
                </c:pt>
                <c:pt idx="55">
                  <c:v>1011</c:v>
                </c:pt>
                <c:pt idx="56">
                  <c:v>931</c:v>
                </c:pt>
                <c:pt idx="57">
                  <c:v>863</c:v>
                </c:pt>
                <c:pt idx="58">
                  <c:v>833</c:v>
                </c:pt>
                <c:pt idx="59">
                  <c:v>847</c:v>
                </c:pt>
                <c:pt idx="60">
                  <c:v>957</c:v>
                </c:pt>
                <c:pt idx="61">
                  <c:v>919</c:v>
                </c:pt>
                <c:pt idx="62">
                  <c:v>904</c:v>
                </c:pt>
                <c:pt idx="63">
                  <c:v>823</c:v>
                </c:pt>
                <c:pt idx="64">
                  <c:v>971</c:v>
                </c:pt>
                <c:pt idx="65">
                  <c:v>1143</c:v>
                </c:pt>
                <c:pt idx="66">
                  <c:v>974</c:v>
                </c:pt>
                <c:pt idx="67">
                  <c:v>1028</c:v>
                </c:pt>
                <c:pt idx="68">
                  <c:v>1094</c:v>
                </c:pt>
                <c:pt idx="69">
                  <c:v>1098</c:v>
                </c:pt>
                <c:pt idx="70">
                  <c:v>1036</c:v>
                </c:pt>
                <c:pt idx="71">
                  <c:v>1031</c:v>
                </c:pt>
                <c:pt idx="72">
                  <c:v>1162</c:v>
                </c:pt>
                <c:pt idx="73">
                  <c:v>1112</c:v>
                </c:pt>
                <c:pt idx="74">
                  <c:v>1099</c:v>
                </c:pt>
                <c:pt idx="75">
                  <c:v>972</c:v>
                </c:pt>
                <c:pt idx="76">
                  <c:v>1045</c:v>
                </c:pt>
                <c:pt idx="77">
                  <c:v>1293</c:v>
                </c:pt>
                <c:pt idx="78">
                  <c:v>1281</c:v>
                </c:pt>
                <c:pt idx="79">
                  <c:v>1279</c:v>
                </c:pt>
                <c:pt idx="80">
                  <c:v>1238</c:v>
                </c:pt>
                <c:pt idx="81">
                  <c:v>1236</c:v>
                </c:pt>
                <c:pt idx="82">
                  <c:v>1179</c:v>
                </c:pt>
                <c:pt idx="83">
                  <c:v>1114</c:v>
                </c:pt>
                <c:pt idx="84">
                  <c:v>1130</c:v>
                </c:pt>
                <c:pt idx="85">
                  <c:v>1114</c:v>
                </c:pt>
                <c:pt idx="86">
                  <c:v>1181</c:v>
                </c:pt>
                <c:pt idx="87">
                  <c:v>1047</c:v>
                </c:pt>
                <c:pt idx="88">
                  <c:v>1224</c:v>
                </c:pt>
                <c:pt idx="89">
                  <c:v>1320</c:v>
                </c:pt>
                <c:pt idx="90">
                  <c:v>1237</c:v>
                </c:pt>
                <c:pt idx="91">
                  <c:v>1158</c:v>
                </c:pt>
                <c:pt idx="92">
                  <c:v>1221</c:v>
                </c:pt>
                <c:pt idx="93">
                  <c:v>0</c:v>
                </c:pt>
                <c:pt idx="94">
                  <c:v>1183</c:v>
                </c:pt>
                <c:pt idx="95">
                  <c:v>1103</c:v>
                </c:pt>
                <c:pt idx="96" formatCode="#,##0_);[Red]\(#,##0\)">
                  <c:v>1236</c:v>
                </c:pt>
                <c:pt idx="97" formatCode="#,##0_);[Red]\(#,##0\)">
                  <c:v>1205</c:v>
                </c:pt>
              </c:numCache>
            </c:numRef>
          </c:val>
          <c:extLst>
            <c:ext xmlns:c16="http://schemas.microsoft.com/office/drawing/2014/chart" uri="{C3380CC4-5D6E-409C-BE32-E72D297353CC}">
              <c16:uniqueId val="{00000000-DBD0-4935-8D70-D53FFE474195}"/>
            </c:ext>
          </c:extLst>
        </c:ser>
        <c:ser>
          <c:idx val="1"/>
          <c:order val="1"/>
          <c:tx>
            <c:strRef>
              <c:f>'Bossier City'!$I$1</c:f>
              <c:strCache>
                <c:ptCount val="1"/>
                <c:pt idx="0">
                  <c:v>employment</c:v>
                </c:pt>
              </c:strCache>
            </c:strRef>
          </c:tx>
          <c:spPr>
            <a:solidFill>
              <a:schemeClr val="accent2"/>
            </a:solidFill>
            <a:ln>
              <a:noFill/>
            </a:ln>
            <a:effectLst/>
          </c:spPr>
          <c:invertIfNegative val="0"/>
          <c:cat>
            <c:numRef>
              <c:f>'Bossier City'!$A$2:$A$99</c:f>
              <c:numCache>
                <c:formatCode>mmm\-yy</c:formatCode>
                <c:ptCount val="98"/>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c:v>45017</c:v>
                </c:pt>
                <c:pt idx="64">
                  <c:v>45047</c:v>
                </c:pt>
                <c:pt idx="65">
                  <c:v>45078</c:v>
                </c:pt>
                <c:pt idx="66">
                  <c:v>45108</c:v>
                </c:pt>
                <c:pt idx="67">
                  <c:v>45139</c:v>
                </c:pt>
                <c:pt idx="68">
                  <c:v>45170</c:v>
                </c:pt>
                <c:pt idx="69">
                  <c:v>45200</c:v>
                </c:pt>
                <c:pt idx="70">
                  <c:v>45231</c:v>
                </c:pt>
                <c:pt idx="71">
                  <c:v>45261</c:v>
                </c:pt>
                <c:pt idx="72" formatCode="d\-mmm">
                  <c:v>45315</c:v>
                </c:pt>
                <c:pt idx="73" formatCode="d\-mmm">
                  <c:v>45346</c:v>
                </c:pt>
                <c:pt idx="74" formatCode="d\-mmm">
                  <c:v>45375</c:v>
                </c:pt>
                <c:pt idx="75" formatCode="d\-mmm">
                  <c:v>45406</c:v>
                </c:pt>
                <c:pt idx="76" formatCode="d\-mmm">
                  <c:v>45436</c:v>
                </c:pt>
                <c:pt idx="77" formatCode="d\-mmm">
                  <c:v>45467</c:v>
                </c:pt>
                <c:pt idx="78" formatCode="d\-mmm">
                  <c:v>45497</c:v>
                </c:pt>
                <c:pt idx="79" formatCode="d\-mmm">
                  <c:v>45528</c:v>
                </c:pt>
                <c:pt idx="80" formatCode="d\-mmm">
                  <c:v>45559</c:v>
                </c:pt>
                <c:pt idx="81">
                  <c:v>45566</c:v>
                </c:pt>
                <c:pt idx="82">
                  <c:v>45597</c:v>
                </c:pt>
                <c:pt idx="83">
                  <c:v>45627</c:v>
                </c:pt>
                <c:pt idx="84">
                  <c:v>45658</c:v>
                </c:pt>
                <c:pt idx="85">
                  <c:v>45689</c:v>
                </c:pt>
                <c:pt idx="86">
                  <c:v>45717</c:v>
                </c:pt>
                <c:pt idx="87">
                  <c:v>45748</c:v>
                </c:pt>
                <c:pt idx="88">
                  <c:v>45778</c:v>
                </c:pt>
                <c:pt idx="89">
                  <c:v>45809</c:v>
                </c:pt>
                <c:pt idx="90">
                  <c:v>45839</c:v>
                </c:pt>
                <c:pt idx="91">
                  <c:v>45870</c:v>
                </c:pt>
                <c:pt idx="92">
                  <c:v>45901</c:v>
                </c:pt>
                <c:pt idx="93">
                  <c:v>45931</c:v>
                </c:pt>
                <c:pt idx="94">
                  <c:v>45962</c:v>
                </c:pt>
                <c:pt idx="95">
                  <c:v>45992</c:v>
                </c:pt>
                <c:pt idx="96">
                  <c:v>46023</c:v>
                </c:pt>
                <c:pt idx="97">
                  <c:v>46054</c:v>
                </c:pt>
              </c:numCache>
            </c:numRef>
          </c:cat>
          <c:val>
            <c:numRef>
              <c:f>'Bossier City'!$I$2:$I$99</c:f>
              <c:numCache>
                <c:formatCode>#,##0</c:formatCode>
                <c:ptCount val="98"/>
                <c:pt idx="0">
                  <c:v>25235</c:v>
                </c:pt>
                <c:pt idx="1">
                  <c:v>25429</c:v>
                </c:pt>
                <c:pt idx="2">
                  <c:v>25452</c:v>
                </c:pt>
                <c:pt idx="3">
                  <c:v>25527</c:v>
                </c:pt>
                <c:pt idx="4">
                  <c:v>25313</c:v>
                </c:pt>
                <c:pt idx="5">
                  <c:v>25390</c:v>
                </c:pt>
                <c:pt idx="6">
                  <c:v>25600</c:v>
                </c:pt>
                <c:pt idx="7">
                  <c:v>25196</c:v>
                </c:pt>
                <c:pt idx="8">
                  <c:v>25146</c:v>
                </c:pt>
                <c:pt idx="9">
                  <c:v>25207</c:v>
                </c:pt>
                <c:pt idx="10">
                  <c:v>25303</c:v>
                </c:pt>
                <c:pt idx="11">
                  <c:v>25187</c:v>
                </c:pt>
                <c:pt idx="12">
                  <c:v>25159</c:v>
                </c:pt>
                <c:pt idx="13">
                  <c:v>25330</c:v>
                </c:pt>
                <c:pt idx="14">
                  <c:v>25464</c:v>
                </c:pt>
                <c:pt idx="15">
                  <c:v>25406</c:v>
                </c:pt>
                <c:pt idx="16">
                  <c:v>25215</c:v>
                </c:pt>
                <c:pt idx="17">
                  <c:v>25310</c:v>
                </c:pt>
                <c:pt idx="18">
                  <c:v>25518</c:v>
                </c:pt>
                <c:pt idx="19">
                  <c:v>25212</c:v>
                </c:pt>
                <c:pt idx="20">
                  <c:v>25212</c:v>
                </c:pt>
                <c:pt idx="21">
                  <c:v>25225</c:v>
                </c:pt>
                <c:pt idx="22">
                  <c:v>25363</c:v>
                </c:pt>
                <c:pt idx="23">
                  <c:v>25189</c:v>
                </c:pt>
                <c:pt idx="24">
                  <c:v>25057</c:v>
                </c:pt>
                <c:pt idx="25">
                  <c:v>25105</c:v>
                </c:pt>
                <c:pt idx="26">
                  <c:v>24820</c:v>
                </c:pt>
                <c:pt idx="27">
                  <c:v>21827</c:v>
                </c:pt>
                <c:pt idx="28">
                  <c:v>22124</c:v>
                </c:pt>
                <c:pt idx="29">
                  <c:v>23292</c:v>
                </c:pt>
                <c:pt idx="30">
                  <c:v>23675</c:v>
                </c:pt>
                <c:pt idx="31">
                  <c:v>23904</c:v>
                </c:pt>
                <c:pt idx="32">
                  <c:v>23974</c:v>
                </c:pt>
                <c:pt idx="33">
                  <c:v>24415</c:v>
                </c:pt>
                <c:pt idx="34">
                  <c:v>24536</c:v>
                </c:pt>
                <c:pt idx="35">
                  <c:v>24319</c:v>
                </c:pt>
                <c:pt idx="36">
                  <c:v>24374</c:v>
                </c:pt>
                <c:pt idx="37">
                  <c:v>24515</c:v>
                </c:pt>
                <c:pt idx="38">
                  <c:v>24765</c:v>
                </c:pt>
                <c:pt idx="39">
                  <c:v>24803</c:v>
                </c:pt>
                <c:pt idx="40">
                  <c:v>24745</c:v>
                </c:pt>
                <c:pt idx="41">
                  <c:v>24996</c:v>
                </c:pt>
                <c:pt idx="42">
                  <c:v>25330</c:v>
                </c:pt>
                <c:pt idx="43">
                  <c:v>25073</c:v>
                </c:pt>
                <c:pt idx="44">
                  <c:v>25707</c:v>
                </c:pt>
                <c:pt idx="45">
                  <c:v>25345</c:v>
                </c:pt>
                <c:pt idx="46">
                  <c:v>25594</c:v>
                </c:pt>
                <c:pt idx="47">
                  <c:v>25584</c:v>
                </c:pt>
                <c:pt idx="48">
                  <c:v>25642</c:v>
                </c:pt>
                <c:pt idx="49">
                  <c:v>25808</c:v>
                </c:pt>
                <c:pt idx="50">
                  <c:v>26001</c:v>
                </c:pt>
                <c:pt idx="51">
                  <c:v>25943</c:v>
                </c:pt>
                <c:pt idx="52">
                  <c:v>25877</c:v>
                </c:pt>
                <c:pt idx="53">
                  <c:v>26114</c:v>
                </c:pt>
                <c:pt idx="54">
                  <c:v>26240</c:v>
                </c:pt>
                <c:pt idx="55">
                  <c:v>25891</c:v>
                </c:pt>
                <c:pt idx="56">
                  <c:v>25883</c:v>
                </c:pt>
                <c:pt idx="57">
                  <c:v>25952</c:v>
                </c:pt>
                <c:pt idx="58">
                  <c:v>26075</c:v>
                </c:pt>
                <c:pt idx="59">
                  <c:v>25956</c:v>
                </c:pt>
                <c:pt idx="60">
                  <c:v>25995</c:v>
                </c:pt>
                <c:pt idx="61">
                  <c:v>26243</c:v>
                </c:pt>
                <c:pt idx="62">
                  <c:v>26369</c:v>
                </c:pt>
                <c:pt idx="63">
                  <c:v>26525</c:v>
                </c:pt>
                <c:pt idx="64">
                  <c:v>26232</c:v>
                </c:pt>
                <c:pt idx="65">
                  <c:v>26389</c:v>
                </c:pt>
                <c:pt idx="66">
                  <c:v>26448</c:v>
                </c:pt>
                <c:pt idx="67">
                  <c:v>26073</c:v>
                </c:pt>
                <c:pt idx="68">
                  <c:v>26007</c:v>
                </c:pt>
                <c:pt idx="69">
                  <c:v>26043</c:v>
                </c:pt>
                <c:pt idx="70">
                  <c:v>26218</c:v>
                </c:pt>
                <c:pt idx="71">
                  <c:v>25855</c:v>
                </c:pt>
                <c:pt idx="72">
                  <c:v>25675</c:v>
                </c:pt>
                <c:pt idx="73">
                  <c:v>25859</c:v>
                </c:pt>
                <c:pt idx="74">
                  <c:v>25915</c:v>
                </c:pt>
                <c:pt idx="75">
                  <c:v>25915</c:v>
                </c:pt>
                <c:pt idx="76">
                  <c:v>25647</c:v>
                </c:pt>
                <c:pt idx="77">
                  <c:v>25946</c:v>
                </c:pt>
                <c:pt idx="78">
                  <c:v>26183</c:v>
                </c:pt>
                <c:pt idx="79">
                  <c:v>25755</c:v>
                </c:pt>
                <c:pt idx="80">
                  <c:v>25780</c:v>
                </c:pt>
                <c:pt idx="81">
                  <c:v>25817</c:v>
                </c:pt>
                <c:pt idx="82">
                  <c:v>25893</c:v>
                </c:pt>
                <c:pt idx="83">
                  <c:v>25796</c:v>
                </c:pt>
                <c:pt idx="84">
                  <c:v>25447</c:v>
                </c:pt>
                <c:pt idx="85">
                  <c:v>25704</c:v>
                </c:pt>
                <c:pt idx="86">
                  <c:v>25770</c:v>
                </c:pt>
                <c:pt idx="87">
                  <c:v>25820</c:v>
                </c:pt>
                <c:pt idx="88">
                  <c:v>25738</c:v>
                </c:pt>
                <c:pt idx="89">
                  <c:v>26052</c:v>
                </c:pt>
                <c:pt idx="90">
                  <c:v>26041</c:v>
                </c:pt>
                <c:pt idx="91">
                  <c:v>25877</c:v>
                </c:pt>
                <c:pt idx="92">
                  <c:v>25911</c:v>
                </c:pt>
                <c:pt idx="93">
                  <c:v>0</c:v>
                </c:pt>
                <c:pt idx="94">
                  <c:v>26284</c:v>
                </c:pt>
                <c:pt idx="95">
                  <c:v>26204</c:v>
                </c:pt>
                <c:pt idx="96" formatCode="#,##0_);[Red]\(#,##0\)">
                  <c:v>26585</c:v>
                </c:pt>
                <c:pt idx="97" formatCode="#,##0_);[Red]\(#,##0\)">
                  <c:v>26684</c:v>
                </c:pt>
              </c:numCache>
            </c:numRef>
          </c:val>
          <c:extLst>
            <c:ext xmlns:c16="http://schemas.microsoft.com/office/drawing/2014/chart" uri="{C3380CC4-5D6E-409C-BE32-E72D297353CC}">
              <c16:uniqueId val="{00000001-DBD0-4935-8D70-D53FFE474195}"/>
            </c:ext>
          </c:extLst>
        </c:ser>
        <c:dLbls>
          <c:showLegendKey val="0"/>
          <c:showVal val="0"/>
          <c:showCatName val="0"/>
          <c:showSerName val="0"/>
          <c:showPercent val="0"/>
          <c:showBubbleSize val="0"/>
        </c:dLbls>
        <c:gapWidth val="150"/>
        <c:overlap val="100"/>
        <c:axId val="-1942441232"/>
        <c:axId val="-1942445040"/>
      </c:barChart>
      <c:dateAx>
        <c:axId val="-1942441232"/>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42445040"/>
        <c:crosses val="autoZero"/>
        <c:auto val="1"/>
        <c:lblOffset val="100"/>
        <c:baseTimeUnit val="months"/>
      </c:dateAx>
      <c:valAx>
        <c:axId val="-19424450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424412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5193520539684339E-2"/>
          <c:y val="8.5008477899732732E-2"/>
          <c:w val="0.90552455751079319"/>
          <c:h val="0.82922351598587429"/>
        </c:manualLayout>
      </c:layout>
      <c:lineChart>
        <c:grouping val="standard"/>
        <c:varyColors val="0"/>
        <c:ser>
          <c:idx val="0"/>
          <c:order val="0"/>
          <c:tx>
            <c:strRef>
              <c:f>Sheet4!$J$1</c:f>
              <c:strCache>
                <c:ptCount val="1"/>
                <c:pt idx="0">
                  <c:v>Town of Oil City</c:v>
                </c:pt>
              </c:strCache>
            </c:strRef>
          </c:tx>
          <c:spPr>
            <a:ln w="28575" cap="rnd">
              <a:solidFill>
                <a:schemeClr val="accent1"/>
              </a:solidFill>
              <a:round/>
            </a:ln>
            <a:effectLst/>
          </c:spPr>
          <c:marker>
            <c:symbol val="none"/>
          </c:marker>
          <c:trendline>
            <c:spPr>
              <a:ln w="19050" cap="rnd">
                <a:solidFill>
                  <a:schemeClr val="accent1"/>
                </a:solidFill>
                <a:prstDash val="sysDot"/>
              </a:ln>
              <a:effectLst/>
            </c:spPr>
            <c:trendlineType val="linear"/>
            <c:dispRSqr val="0"/>
            <c:dispEq val="0"/>
          </c:trendline>
          <c:cat>
            <c:numRef>
              <c:f>Sheet4!$A$2:$A$88</c:f>
              <c:numCache>
                <c:formatCode>m/d/yyyy</c:formatCode>
                <c:ptCount val="87"/>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pt idx="63">
                  <c:v>45383</c:v>
                </c:pt>
                <c:pt idx="64">
                  <c:v>45413</c:v>
                </c:pt>
                <c:pt idx="65">
                  <c:v>45444</c:v>
                </c:pt>
                <c:pt idx="66">
                  <c:v>45474</c:v>
                </c:pt>
                <c:pt idx="67">
                  <c:v>45505</c:v>
                </c:pt>
                <c:pt idx="68">
                  <c:v>45536</c:v>
                </c:pt>
                <c:pt idx="69">
                  <c:v>45566</c:v>
                </c:pt>
                <c:pt idx="70">
                  <c:v>45597</c:v>
                </c:pt>
                <c:pt idx="71">
                  <c:v>45627</c:v>
                </c:pt>
                <c:pt idx="72">
                  <c:v>45658</c:v>
                </c:pt>
                <c:pt idx="73">
                  <c:v>45689</c:v>
                </c:pt>
                <c:pt idx="74">
                  <c:v>45717</c:v>
                </c:pt>
                <c:pt idx="75">
                  <c:v>45748</c:v>
                </c:pt>
                <c:pt idx="76">
                  <c:v>45778</c:v>
                </c:pt>
                <c:pt idx="77">
                  <c:v>45809</c:v>
                </c:pt>
                <c:pt idx="78">
                  <c:v>45839</c:v>
                </c:pt>
                <c:pt idx="79">
                  <c:v>45870</c:v>
                </c:pt>
                <c:pt idx="80">
                  <c:v>45901</c:v>
                </c:pt>
                <c:pt idx="81">
                  <c:v>45931</c:v>
                </c:pt>
                <c:pt idx="82">
                  <c:v>45962</c:v>
                </c:pt>
                <c:pt idx="83">
                  <c:v>45992</c:v>
                </c:pt>
                <c:pt idx="84">
                  <c:v>46023</c:v>
                </c:pt>
                <c:pt idx="85">
                  <c:v>46054</c:v>
                </c:pt>
                <c:pt idx="86">
                  <c:v>46082</c:v>
                </c:pt>
              </c:numCache>
            </c:numRef>
          </c:cat>
          <c:val>
            <c:numRef>
              <c:f>Sheet4!$J$2:$J$88</c:f>
              <c:numCache>
                <c:formatCode>"$"#,##0.00</c:formatCode>
                <c:ptCount val="87"/>
                <c:pt idx="0">
                  <c:v>15778.35</c:v>
                </c:pt>
                <c:pt idx="1">
                  <c:v>15520.72</c:v>
                </c:pt>
                <c:pt idx="2">
                  <c:v>13316.75</c:v>
                </c:pt>
                <c:pt idx="3">
                  <c:v>15974.08</c:v>
                </c:pt>
                <c:pt idx="4">
                  <c:v>17702.72</c:v>
                </c:pt>
                <c:pt idx="5">
                  <c:v>14514.41</c:v>
                </c:pt>
                <c:pt idx="6">
                  <c:v>14623.92</c:v>
                </c:pt>
                <c:pt idx="7">
                  <c:v>15094.25</c:v>
                </c:pt>
                <c:pt idx="8">
                  <c:v>15054.48</c:v>
                </c:pt>
                <c:pt idx="9">
                  <c:v>15272.53</c:v>
                </c:pt>
                <c:pt idx="10">
                  <c:v>9468.1</c:v>
                </c:pt>
                <c:pt idx="11">
                  <c:v>18124.400000000001</c:v>
                </c:pt>
                <c:pt idx="12">
                  <c:v>14913.32</c:v>
                </c:pt>
                <c:pt idx="13">
                  <c:v>16708.21</c:v>
                </c:pt>
                <c:pt idx="14">
                  <c:v>10966.18</c:v>
                </c:pt>
                <c:pt idx="15">
                  <c:v>12634.23</c:v>
                </c:pt>
                <c:pt idx="16">
                  <c:v>8052.02</c:v>
                </c:pt>
                <c:pt idx="17">
                  <c:v>11044.36</c:v>
                </c:pt>
                <c:pt idx="18">
                  <c:v>13362.04</c:v>
                </c:pt>
                <c:pt idx="19">
                  <c:v>12826.7</c:v>
                </c:pt>
                <c:pt idx="20">
                  <c:v>14603.75</c:v>
                </c:pt>
                <c:pt idx="21">
                  <c:v>16723.66</c:v>
                </c:pt>
                <c:pt idx="22">
                  <c:v>15261.12</c:v>
                </c:pt>
                <c:pt idx="23">
                  <c:v>22670.15</c:v>
                </c:pt>
                <c:pt idx="24">
                  <c:v>21778.84</c:v>
                </c:pt>
                <c:pt idx="25">
                  <c:v>18268.080000000002</c:v>
                </c:pt>
                <c:pt idx="26">
                  <c:v>13092.05</c:v>
                </c:pt>
                <c:pt idx="27">
                  <c:v>21429.98</c:v>
                </c:pt>
                <c:pt idx="28">
                  <c:v>21537.599999999999</c:v>
                </c:pt>
                <c:pt idx="29">
                  <c:v>21999.02</c:v>
                </c:pt>
                <c:pt idx="30">
                  <c:v>25907.17</c:v>
                </c:pt>
                <c:pt idx="31">
                  <c:v>24319.24</c:v>
                </c:pt>
                <c:pt idx="32">
                  <c:v>20826.75</c:v>
                </c:pt>
                <c:pt idx="33">
                  <c:v>24985.99</c:v>
                </c:pt>
                <c:pt idx="34">
                  <c:v>20049.03</c:v>
                </c:pt>
                <c:pt idx="35">
                  <c:v>22382.880000000001</c:v>
                </c:pt>
                <c:pt idx="36">
                  <c:v>22154.81</c:v>
                </c:pt>
                <c:pt idx="37">
                  <c:v>16986.8</c:v>
                </c:pt>
                <c:pt idx="38">
                  <c:v>21781.18</c:v>
                </c:pt>
                <c:pt idx="39">
                  <c:v>28196.51</c:v>
                </c:pt>
                <c:pt idx="40">
                  <c:v>22701.06</c:v>
                </c:pt>
                <c:pt idx="41">
                  <c:v>26682.15</c:v>
                </c:pt>
                <c:pt idx="42">
                  <c:v>24035.19</c:v>
                </c:pt>
                <c:pt idx="43">
                  <c:v>33532.44</c:v>
                </c:pt>
                <c:pt idx="44">
                  <c:v>27222.59</c:v>
                </c:pt>
                <c:pt idx="45">
                  <c:v>31144.86</c:v>
                </c:pt>
                <c:pt idx="46">
                  <c:v>31408.91</c:v>
                </c:pt>
                <c:pt idx="47">
                  <c:v>26271.09</c:v>
                </c:pt>
                <c:pt idx="48">
                  <c:v>28903.71</c:v>
                </c:pt>
                <c:pt idx="49">
                  <c:v>26215.37</c:v>
                </c:pt>
                <c:pt idx="50">
                  <c:v>25450.080000000002</c:v>
                </c:pt>
                <c:pt idx="51">
                  <c:v>30973.81</c:v>
                </c:pt>
                <c:pt idx="52">
                  <c:v>25133.599999999999</c:v>
                </c:pt>
                <c:pt idx="53">
                  <c:v>30157</c:v>
                </c:pt>
                <c:pt idx="54">
                  <c:v>23840.94</c:v>
                </c:pt>
                <c:pt idx="55">
                  <c:v>23867.16</c:v>
                </c:pt>
                <c:pt idx="56">
                  <c:v>22343.46</c:v>
                </c:pt>
                <c:pt idx="57">
                  <c:v>17888.330000000002</c:v>
                </c:pt>
                <c:pt idx="58">
                  <c:v>18821.86</c:v>
                </c:pt>
                <c:pt idx="59">
                  <c:v>18646.52</c:v>
                </c:pt>
                <c:pt idx="60" formatCode="&quot;$&quot;#,##0.00_);\(&quot;$&quot;#,##0.00\)">
                  <c:v>16507.009999999998</c:v>
                </c:pt>
                <c:pt idx="61" formatCode="&quot;$&quot;#,##0.00_);\(&quot;$&quot;#,##0.00\)">
                  <c:v>13751.87</c:v>
                </c:pt>
                <c:pt idx="62" formatCode="&quot;$&quot;#,##0.00_);\(&quot;$&quot;#,##0.00\)">
                  <c:v>14683.07</c:v>
                </c:pt>
                <c:pt idx="63" formatCode="&quot;$&quot;#,##0.00_);\(&quot;$&quot;#,##0.00\)">
                  <c:v>16880.18</c:v>
                </c:pt>
                <c:pt idx="64" formatCode="&quot;$&quot;#,##0.00_);\(&quot;$&quot;#,##0.00\)">
                  <c:v>15811.1</c:v>
                </c:pt>
                <c:pt idx="65" formatCode="&quot;$&quot;#,##0.00_);\(&quot;$&quot;#,##0.00\)">
                  <c:v>15781.52</c:v>
                </c:pt>
                <c:pt idx="66" formatCode="&quot;$&quot;#,##0.00_);\(&quot;$&quot;#,##0.00\)">
                  <c:v>17440.38</c:v>
                </c:pt>
                <c:pt idx="67" formatCode="&quot;$&quot;#,##0.00_);\(&quot;$&quot;#,##0.00\)">
                  <c:v>16143.16</c:v>
                </c:pt>
                <c:pt idx="68" formatCode="&quot;$&quot;#,##0.00_);\(&quot;$&quot;#,##0.00\)">
                  <c:v>18063.060000000001</c:v>
                </c:pt>
                <c:pt idx="69" formatCode="&quot;$&quot;#,##0.00_);[Red]\(&quot;$&quot;#,##0.00\)">
                  <c:v>20370.060000000001</c:v>
                </c:pt>
                <c:pt idx="70" formatCode="&quot;$&quot;#,##0.00_);[Red]\(&quot;$&quot;#,##0.00\)">
                  <c:v>19550.04</c:v>
                </c:pt>
                <c:pt idx="71" formatCode="&quot;$&quot;#,##0.00_);[Red]\(&quot;$&quot;#,##0.00\)">
                  <c:v>16128.45</c:v>
                </c:pt>
                <c:pt idx="72">
                  <c:v>16301.47</c:v>
                </c:pt>
                <c:pt idx="73">
                  <c:v>18648.21</c:v>
                </c:pt>
                <c:pt idx="74">
                  <c:v>14392.77</c:v>
                </c:pt>
                <c:pt idx="75">
                  <c:v>16309.45</c:v>
                </c:pt>
                <c:pt idx="76">
                  <c:v>15620.45</c:v>
                </c:pt>
                <c:pt idx="77">
                  <c:v>17074.87</c:v>
                </c:pt>
                <c:pt idx="78">
                  <c:v>23523.19</c:v>
                </c:pt>
                <c:pt idx="79">
                  <c:v>15425.65</c:v>
                </c:pt>
                <c:pt idx="80">
                  <c:v>17848.62</c:v>
                </c:pt>
                <c:pt idx="81">
                  <c:v>11414.57</c:v>
                </c:pt>
                <c:pt idx="82">
                  <c:v>10702.8</c:v>
                </c:pt>
                <c:pt idx="83">
                  <c:v>14232.8</c:v>
                </c:pt>
                <c:pt idx="84">
                  <c:v>18054.71</c:v>
                </c:pt>
                <c:pt idx="85">
                  <c:v>12312.51</c:v>
                </c:pt>
                <c:pt idx="86">
                  <c:v>12682.52</c:v>
                </c:pt>
              </c:numCache>
            </c:numRef>
          </c:val>
          <c:smooth val="0"/>
          <c:extLst>
            <c:ext xmlns:c16="http://schemas.microsoft.com/office/drawing/2014/chart" uri="{C3380CC4-5D6E-409C-BE32-E72D297353CC}">
              <c16:uniqueId val="{00000001-58AA-453E-B7C1-74152599D52E}"/>
            </c:ext>
          </c:extLst>
        </c:ser>
        <c:dLbls>
          <c:showLegendKey val="0"/>
          <c:showVal val="0"/>
          <c:showCatName val="0"/>
          <c:showSerName val="0"/>
          <c:showPercent val="0"/>
          <c:showBubbleSize val="0"/>
        </c:dLbls>
        <c:smooth val="0"/>
        <c:axId val="1084364944"/>
        <c:axId val="1084366032"/>
      </c:lineChart>
      <c:dateAx>
        <c:axId val="1084364944"/>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84366032"/>
        <c:crosses val="autoZero"/>
        <c:auto val="1"/>
        <c:lblOffset val="100"/>
        <c:baseTimeUnit val="months"/>
      </c:dateAx>
      <c:valAx>
        <c:axId val="1084366032"/>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8436494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Shreveport!$H$1</c:f>
              <c:strCache>
                <c:ptCount val="1"/>
                <c:pt idx="0">
                  <c:v>unemployment</c:v>
                </c:pt>
              </c:strCache>
            </c:strRef>
          </c:tx>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invertIfNegative val="0"/>
          <c:cat>
            <c:numRef>
              <c:f>Shreveport!$A$2:$A$99</c:f>
              <c:numCache>
                <c:formatCode>mmm\-yy</c:formatCode>
                <c:ptCount val="98"/>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c:v>45017</c:v>
                </c:pt>
                <c:pt idx="64">
                  <c:v>45047</c:v>
                </c:pt>
                <c:pt idx="65">
                  <c:v>45078</c:v>
                </c:pt>
                <c:pt idx="66">
                  <c:v>45108</c:v>
                </c:pt>
                <c:pt idx="67">
                  <c:v>45139</c:v>
                </c:pt>
                <c:pt idx="68">
                  <c:v>45170</c:v>
                </c:pt>
                <c:pt idx="69">
                  <c:v>45200</c:v>
                </c:pt>
                <c:pt idx="70">
                  <c:v>45231</c:v>
                </c:pt>
                <c:pt idx="71">
                  <c:v>45261</c:v>
                </c:pt>
                <c:pt idx="72" formatCode="d\-mmm">
                  <c:v>45315</c:v>
                </c:pt>
                <c:pt idx="73" formatCode="d\-mmm">
                  <c:v>45346</c:v>
                </c:pt>
                <c:pt idx="74" formatCode="d\-mmm">
                  <c:v>45375</c:v>
                </c:pt>
                <c:pt idx="75" formatCode="d\-mmm">
                  <c:v>45406</c:v>
                </c:pt>
                <c:pt idx="76" formatCode="d\-mmm">
                  <c:v>45436</c:v>
                </c:pt>
                <c:pt idx="77" formatCode="d\-mmm">
                  <c:v>45467</c:v>
                </c:pt>
                <c:pt idx="78" formatCode="d\-mmm">
                  <c:v>45497</c:v>
                </c:pt>
                <c:pt idx="79" formatCode="d\-mmm">
                  <c:v>45528</c:v>
                </c:pt>
                <c:pt idx="80" formatCode="d\-mmm">
                  <c:v>45559</c:v>
                </c:pt>
                <c:pt idx="81" formatCode="d\-mmm">
                  <c:v>45589</c:v>
                </c:pt>
                <c:pt idx="82" formatCode="d\-mmm">
                  <c:v>45620</c:v>
                </c:pt>
                <c:pt idx="83">
                  <c:v>45627</c:v>
                </c:pt>
                <c:pt idx="84">
                  <c:v>45658</c:v>
                </c:pt>
                <c:pt idx="85">
                  <c:v>45689</c:v>
                </c:pt>
                <c:pt idx="86">
                  <c:v>45717</c:v>
                </c:pt>
                <c:pt idx="87">
                  <c:v>45748</c:v>
                </c:pt>
                <c:pt idx="88">
                  <c:v>45778</c:v>
                </c:pt>
                <c:pt idx="89">
                  <c:v>45809</c:v>
                </c:pt>
                <c:pt idx="90">
                  <c:v>45839</c:v>
                </c:pt>
                <c:pt idx="91">
                  <c:v>45870</c:v>
                </c:pt>
                <c:pt idx="92">
                  <c:v>45901</c:v>
                </c:pt>
                <c:pt idx="93">
                  <c:v>45931</c:v>
                </c:pt>
                <c:pt idx="94">
                  <c:v>45962</c:v>
                </c:pt>
                <c:pt idx="95">
                  <c:v>45992</c:v>
                </c:pt>
                <c:pt idx="96">
                  <c:v>46023</c:v>
                </c:pt>
                <c:pt idx="97">
                  <c:v>46054</c:v>
                </c:pt>
              </c:numCache>
            </c:numRef>
          </c:cat>
          <c:val>
            <c:numRef>
              <c:f>Shreveport!$H$2:$H$99</c:f>
              <c:numCache>
                <c:formatCode>#,##0_);[Red]\(#,##0\)</c:formatCode>
                <c:ptCount val="98"/>
                <c:pt idx="0">
                  <c:v>4266</c:v>
                </c:pt>
                <c:pt idx="1">
                  <c:v>4152</c:v>
                </c:pt>
                <c:pt idx="2">
                  <c:v>4297</c:v>
                </c:pt>
                <c:pt idx="3">
                  <c:v>4156</c:v>
                </c:pt>
                <c:pt idx="4">
                  <c:v>4443</c:v>
                </c:pt>
                <c:pt idx="5">
                  <c:v>5698</c:v>
                </c:pt>
                <c:pt idx="6">
                  <c:v>5258</c:v>
                </c:pt>
                <c:pt idx="7">
                  <c:v>4859</c:v>
                </c:pt>
                <c:pt idx="8">
                  <c:v>4413</c:v>
                </c:pt>
                <c:pt idx="9">
                  <c:v>4278</c:v>
                </c:pt>
                <c:pt idx="10">
                  <c:v>3976</c:v>
                </c:pt>
                <c:pt idx="11">
                  <c:v>4064</c:v>
                </c:pt>
                <c:pt idx="12">
                  <c:v>4488</c:v>
                </c:pt>
                <c:pt idx="13">
                  <c:v>3859</c:v>
                </c:pt>
                <c:pt idx="14">
                  <c:v>3577</c:v>
                </c:pt>
                <c:pt idx="15">
                  <c:v>3374</c:v>
                </c:pt>
                <c:pt idx="16">
                  <c:v>3822</c:v>
                </c:pt>
                <c:pt idx="17">
                  <c:v>4866</c:v>
                </c:pt>
                <c:pt idx="18">
                  <c:v>4769</c:v>
                </c:pt>
                <c:pt idx="19">
                  <c:v>4496</c:v>
                </c:pt>
                <c:pt idx="20">
                  <c:v>4194</c:v>
                </c:pt>
                <c:pt idx="21">
                  <c:v>4265</c:v>
                </c:pt>
                <c:pt idx="22">
                  <c:v>4146</c:v>
                </c:pt>
                <c:pt idx="23">
                  <c:v>3916</c:v>
                </c:pt>
                <c:pt idx="24">
                  <c:v>4146</c:v>
                </c:pt>
                <c:pt idx="25">
                  <c:v>3454</c:v>
                </c:pt>
                <c:pt idx="26">
                  <c:v>5928</c:v>
                </c:pt>
                <c:pt idx="27">
                  <c:v>10095</c:v>
                </c:pt>
                <c:pt idx="28">
                  <c:v>11238</c:v>
                </c:pt>
                <c:pt idx="29">
                  <c:v>10804</c:v>
                </c:pt>
                <c:pt idx="30">
                  <c:v>10368</c:v>
                </c:pt>
                <c:pt idx="31">
                  <c:v>8709</c:v>
                </c:pt>
                <c:pt idx="32">
                  <c:v>8679</c:v>
                </c:pt>
                <c:pt idx="33">
                  <c:v>7841</c:v>
                </c:pt>
                <c:pt idx="34">
                  <c:v>6742</c:v>
                </c:pt>
                <c:pt idx="35">
                  <c:v>6537</c:v>
                </c:pt>
                <c:pt idx="36">
                  <c:v>6625</c:v>
                </c:pt>
                <c:pt idx="37">
                  <c:v>6122</c:v>
                </c:pt>
                <c:pt idx="38">
                  <c:v>5855</c:v>
                </c:pt>
                <c:pt idx="39">
                  <c:v>5882</c:v>
                </c:pt>
                <c:pt idx="40">
                  <c:v>5856</c:v>
                </c:pt>
                <c:pt idx="41">
                  <c:v>6761</c:v>
                </c:pt>
                <c:pt idx="42">
                  <c:v>5935</c:v>
                </c:pt>
                <c:pt idx="43">
                  <c:v>5168</c:v>
                </c:pt>
                <c:pt idx="44">
                  <c:v>4426</c:v>
                </c:pt>
                <c:pt idx="45">
                  <c:v>3882</c:v>
                </c:pt>
                <c:pt idx="46">
                  <c:v>3538</c:v>
                </c:pt>
                <c:pt idx="47">
                  <c:v>3123</c:v>
                </c:pt>
                <c:pt idx="48">
                  <c:v>3846</c:v>
                </c:pt>
                <c:pt idx="49">
                  <c:v>3437</c:v>
                </c:pt>
                <c:pt idx="50">
                  <c:v>3233</c:v>
                </c:pt>
                <c:pt idx="51">
                  <c:v>3024</c:v>
                </c:pt>
                <c:pt idx="52">
                  <c:v>3271</c:v>
                </c:pt>
                <c:pt idx="53">
                  <c:v>4050</c:v>
                </c:pt>
                <c:pt idx="54">
                  <c:v>3816</c:v>
                </c:pt>
                <c:pt idx="55">
                  <c:v>3567</c:v>
                </c:pt>
                <c:pt idx="56">
                  <c:v>3200</c:v>
                </c:pt>
                <c:pt idx="57">
                  <c:v>2957</c:v>
                </c:pt>
                <c:pt idx="58">
                  <c:v>2833</c:v>
                </c:pt>
                <c:pt idx="59">
                  <c:v>2789</c:v>
                </c:pt>
                <c:pt idx="60">
                  <c:v>3269</c:v>
                </c:pt>
                <c:pt idx="61">
                  <c:v>3076</c:v>
                </c:pt>
                <c:pt idx="62">
                  <c:v>2916</c:v>
                </c:pt>
                <c:pt idx="63">
                  <c:v>2715</c:v>
                </c:pt>
                <c:pt idx="64">
                  <c:v>3228</c:v>
                </c:pt>
                <c:pt idx="65">
                  <c:v>3829</c:v>
                </c:pt>
                <c:pt idx="66">
                  <c:v>3325</c:v>
                </c:pt>
                <c:pt idx="67">
                  <c:v>3462</c:v>
                </c:pt>
                <c:pt idx="68">
                  <c:v>3447</c:v>
                </c:pt>
                <c:pt idx="69">
                  <c:v>3503</c:v>
                </c:pt>
                <c:pt idx="70">
                  <c:v>3334</c:v>
                </c:pt>
                <c:pt idx="71">
                  <c:v>3309</c:v>
                </c:pt>
                <c:pt idx="72">
                  <c:v>3732</c:v>
                </c:pt>
                <c:pt idx="73">
                  <c:v>3645</c:v>
                </c:pt>
                <c:pt idx="74">
                  <c:v>3492</c:v>
                </c:pt>
                <c:pt idx="75">
                  <c:v>3200</c:v>
                </c:pt>
                <c:pt idx="76">
                  <c:v>3298</c:v>
                </c:pt>
                <c:pt idx="77">
                  <c:v>4225</c:v>
                </c:pt>
                <c:pt idx="78">
                  <c:v>4233</c:v>
                </c:pt>
                <c:pt idx="79">
                  <c:v>3987</c:v>
                </c:pt>
                <c:pt idx="80">
                  <c:v>3780</c:v>
                </c:pt>
                <c:pt idx="81">
                  <c:v>3861</c:v>
                </c:pt>
                <c:pt idx="82">
                  <c:v>3761</c:v>
                </c:pt>
                <c:pt idx="83">
                  <c:v>3439</c:v>
                </c:pt>
                <c:pt idx="84">
                  <c:v>3622</c:v>
                </c:pt>
                <c:pt idx="85">
                  <c:v>3461</c:v>
                </c:pt>
                <c:pt idx="86">
                  <c:v>3604</c:v>
                </c:pt>
                <c:pt idx="87" formatCode="#,##0">
                  <c:v>3321</c:v>
                </c:pt>
                <c:pt idx="88" formatCode="#,##0">
                  <c:v>3882</c:v>
                </c:pt>
                <c:pt idx="89" formatCode="#,##0">
                  <c:v>4232</c:v>
                </c:pt>
                <c:pt idx="90" formatCode="#,##0">
                  <c:v>3966</c:v>
                </c:pt>
                <c:pt idx="91" formatCode="#,##0">
                  <c:v>3501</c:v>
                </c:pt>
                <c:pt idx="92" formatCode="#,##0">
                  <c:v>3582</c:v>
                </c:pt>
                <c:pt idx="93" formatCode="#,##0">
                  <c:v>0</c:v>
                </c:pt>
                <c:pt idx="94" formatCode="#,##0">
                  <c:v>3456</c:v>
                </c:pt>
                <c:pt idx="95" formatCode="#,##0">
                  <c:v>3290</c:v>
                </c:pt>
                <c:pt idx="96" formatCode="#,##0">
                  <c:v>3735</c:v>
                </c:pt>
                <c:pt idx="97" formatCode="#,##0">
                  <c:v>3776</c:v>
                </c:pt>
              </c:numCache>
            </c:numRef>
          </c:val>
          <c:extLst>
            <c:ext xmlns:c16="http://schemas.microsoft.com/office/drawing/2014/chart" uri="{C3380CC4-5D6E-409C-BE32-E72D297353CC}">
              <c16:uniqueId val="{00000000-9EBE-44DD-AB07-F85B27914684}"/>
            </c:ext>
          </c:extLst>
        </c:ser>
        <c:dLbls>
          <c:showLegendKey val="0"/>
          <c:showVal val="0"/>
          <c:showCatName val="0"/>
          <c:showSerName val="0"/>
          <c:showPercent val="0"/>
          <c:showBubbleSize val="0"/>
        </c:dLbls>
        <c:gapWidth val="219"/>
        <c:overlap val="-27"/>
        <c:axId val="-1942454288"/>
        <c:axId val="-1942452656"/>
      </c:barChart>
      <c:lineChart>
        <c:grouping val="standard"/>
        <c:varyColors val="0"/>
        <c:ser>
          <c:idx val="0"/>
          <c:order val="0"/>
          <c:tx>
            <c:strRef>
              <c:f>Shreveport!$G$1</c:f>
              <c:strCache>
                <c:ptCount val="1"/>
                <c:pt idx="0">
                  <c:v>unemployment rate</c:v>
                </c:pt>
              </c:strCache>
            </c:strRef>
          </c:tx>
          <c:spPr>
            <a:ln w="15875" cap="rnd">
              <a:solidFill>
                <a:schemeClr val="accent1"/>
              </a:solidFill>
              <a:round/>
            </a:ln>
            <a:effectLst/>
          </c:spPr>
          <c:marker>
            <c:symbol val="none"/>
          </c:marker>
          <c:cat>
            <c:numRef>
              <c:f>Shreveport!$A$2:$A$99</c:f>
              <c:numCache>
                <c:formatCode>mmm\-yy</c:formatCode>
                <c:ptCount val="98"/>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c:v>45017</c:v>
                </c:pt>
                <c:pt idx="64">
                  <c:v>45047</c:v>
                </c:pt>
                <c:pt idx="65">
                  <c:v>45078</c:v>
                </c:pt>
                <c:pt idx="66">
                  <c:v>45108</c:v>
                </c:pt>
                <c:pt idx="67">
                  <c:v>45139</c:v>
                </c:pt>
                <c:pt idx="68">
                  <c:v>45170</c:v>
                </c:pt>
                <c:pt idx="69">
                  <c:v>45200</c:v>
                </c:pt>
                <c:pt idx="70">
                  <c:v>45231</c:v>
                </c:pt>
                <c:pt idx="71">
                  <c:v>45261</c:v>
                </c:pt>
                <c:pt idx="72" formatCode="d\-mmm">
                  <c:v>45315</c:v>
                </c:pt>
                <c:pt idx="73" formatCode="d\-mmm">
                  <c:v>45346</c:v>
                </c:pt>
                <c:pt idx="74" formatCode="d\-mmm">
                  <c:v>45375</c:v>
                </c:pt>
                <c:pt idx="75" formatCode="d\-mmm">
                  <c:v>45406</c:v>
                </c:pt>
                <c:pt idx="76" formatCode="d\-mmm">
                  <c:v>45436</c:v>
                </c:pt>
                <c:pt idx="77" formatCode="d\-mmm">
                  <c:v>45467</c:v>
                </c:pt>
                <c:pt idx="78" formatCode="d\-mmm">
                  <c:v>45497</c:v>
                </c:pt>
                <c:pt idx="79" formatCode="d\-mmm">
                  <c:v>45528</c:v>
                </c:pt>
                <c:pt idx="80" formatCode="d\-mmm">
                  <c:v>45559</c:v>
                </c:pt>
                <c:pt idx="81" formatCode="d\-mmm">
                  <c:v>45589</c:v>
                </c:pt>
                <c:pt idx="82" formatCode="d\-mmm">
                  <c:v>45620</c:v>
                </c:pt>
                <c:pt idx="83">
                  <c:v>45627</c:v>
                </c:pt>
                <c:pt idx="84">
                  <c:v>45658</c:v>
                </c:pt>
                <c:pt idx="85">
                  <c:v>45689</c:v>
                </c:pt>
                <c:pt idx="86">
                  <c:v>45717</c:v>
                </c:pt>
                <c:pt idx="87">
                  <c:v>45748</c:v>
                </c:pt>
                <c:pt idx="88">
                  <c:v>45778</c:v>
                </c:pt>
                <c:pt idx="89">
                  <c:v>45809</c:v>
                </c:pt>
                <c:pt idx="90">
                  <c:v>45839</c:v>
                </c:pt>
                <c:pt idx="91">
                  <c:v>45870</c:v>
                </c:pt>
                <c:pt idx="92">
                  <c:v>45901</c:v>
                </c:pt>
                <c:pt idx="93">
                  <c:v>45931</c:v>
                </c:pt>
                <c:pt idx="94">
                  <c:v>45962</c:v>
                </c:pt>
                <c:pt idx="95">
                  <c:v>45992</c:v>
                </c:pt>
                <c:pt idx="96">
                  <c:v>46023</c:v>
                </c:pt>
                <c:pt idx="97">
                  <c:v>46054</c:v>
                </c:pt>
              </c:numCache>
            </c:numRef>
          </c:cat>
          <c:val>
            <c:numRef>
              <c:f>Shreveport!$G$2:$G$99</c:f>
              <c:numCache>
                <c:formatCode>0.0%</c:formatCode>
                <c:ptCount val="98"/>
                <c:pt idx="0">
                  <c:v>5.2000000000000005E-2</c:v>
                </c:pt>
                <c:pt idx="1">
                  <c:v>0.05</c:v>
                </c:pt>
                <c:pt idx="2">
                  <c:v>5.2000000000000005E-2</c:v>
                </c:pt>
                <c:pt idx="3">
                  <c:v>0.05</c:v>
                </c:pt>
                <c:pt idx="4">
                  <c:v>5.4000000000000006E-2</c:v>
                </c:pt>
                <c:pt idx="5">
                  <c:v>6.7000000000000004E-2</c:v>
                </c:pt>
                <c:pt idx="6">
                  <c:v>6.2E-2</c:v>
                </c:pt>
                <c:pt idx="7">
                  <c:v>5.9000000000000004E-2</c:v>
                </c:pt>
                <c:pt idx="8">
                  <c:v>5.4000000000000006E-2</c:v>
                </c:pt>
                <c:pt idx="9">
                  <c:v>5.2000000000000005E-2</c:v>
                </c:pt>
                <c:pt idx="10">
                  <c:v>4.8000000000000001E-2</c:v>
                </c:pt>
                <c:pt idx="11">
                  <c:v>0.05</c:v>
                </c:pt>
                <c:pt idx="12">
                  <c:v>5.5E-2</c:v>
                </c:pt>
                <c:pt idx="13">
                  <c:v>4.7E-2</c:v>
                </c:pt>
                <c:pt idx="14">
                  <c:v>4.4000000000000004E-2</c:v>
                </c:pt>
                <c:pt idx="15">
                  <c:v>4.2000000000000003E-2</c:v>
                </c:pt>
                <c:pt idx="16">
                  <c:v>4.7E-2</c:v>
                </c:pt>
                <c:pt idx="17">
                  <c:v>5.9000000000000004E-2</c:v>
                </c:pt>
                <c:pt idx="18">
                  <c:v>5.7999999999999996E-2</c:v>
                </c:pt>
                <c:pt idx="19">
                  <c:v>5.5E-2</c:v>
                </c:pt>
                <c:pt idx="20">
                  <c:v>5.0999999999999997E-2</c:v>
                </c:pt>
                <c:pt idx="21">
                  <c:v>5.2000000000000005E-2</c:v>
                </c:pt>
                <c:pt idx="22">
                  <c:v>5.0999999999999997E-2</c:v>
                </c:pt>
                <c:pt idx="23">
                  <c:v>4.8000000000000001E-2</c:v>
                </c:pt>
                <c:pt idx="24">
                  <c:v>5.2000000000000005E-2</c:v>
                </c:pt>
                <c:pt idx="25">
                  <c:v>4.4000000000000004E-2</c:v>
                </c:pt>
                <c:pt idx="26">
                  <c:v>7.2999999999999995E-2</c:v>
                </c:pt>
                <c:pt idx="27">
                  <c:v>0.13300000000000001</c:v>
                </c:pt>
                <c:pt idx="28">
                  <c:v>0.14400000000000002</c:v>
                </c:pt>
                <c:pt idx="29">
                  <c:v>0.13300000000000001</c:v>
                </c:pt>
                <c:pt idx="30">
                  <c:v>0.127</c:v>
                </c:pt>
                <c:pt idx="31">
                  <c:v>0.10800000000000001</c:v>
                </c:pt>
                <c:pt idx="32">
                  <c:v>0.107</c:v>
                </c:pt>
                <c:pt idx="33">
                  <c:v>9.6000000000000002E-2</c:v>
                </c:pt>
                <c:pt idx="34">
                  <c:v>8.3000000000000004E-2</c:v>
                </c:pt>
                <c:pt idx="35">
                  <c:v>8.199999999999999E-2</c:v>
                </c:pt>
                <c:pt idx="36">
                  <c:v>8.4000000000000005E-2</c:v>
                </c:pt>
                <c:pt idx="37">
                  <c:v>7.8E-2</c:v>
                </c:pt>
                <c:pt idx="38">
                  <c:v>7.400000000000001E-2</c:v>
                </c:pt>
                <c:pt idx="39">
                  <c:v>7.400000000000001E-2</c:v>
                </c:pt>
                <c:pt idx="40">
                  <c:v>7.400000000000001E-2</c:v>
                </c:pt>
                <c:pt idx="41">
                  <c:v>8.4000000000000005E-2</c:v>
                </c:pt>
                <c:pt idx="42">
                  <c:v>7.2999999999999995E-2</c:v>
                </c:pt>
                <c:pt idx="43">
                  <c:v>6.5000000000000002E-2</c:v>
                </c:pt>
                <c:pt idx="44">
                  <c:v>5.5E-2</c:v>
                </c:pt>
                <c:pt idx="45">
                  <c:v>4.9000000000000002E-2</c:v>
                </c:pt>
                <c:pt idx="46">
                  <c:v>4.4999999999999998E-2</c:v>
                </c:pt>
                <c:pt idx="47">
                  <c:v>0.04</c:v>
                </c:pt>
                <c:pt idx="48">
                  <c:v>4.9000000000000002E-2</c:v>
                </c:pt>
                <c:pt idx="49">
                  <c:v>4.4000000000000004E-2</c:v>
                </c:pt>
                <c:pt idx="50">
                  <c:v>4.0999999999999995E-2</c:v>
                </c:pt>
                <c:pt idx="51">
                  <c:v>3.7999999999999999E-2</c:v>
                </c:pt>
                <c:pt idx="52">
                  <c:v>4.0999999999999995E-2</c:v>
                </c:pt>
                <c:pt idx="53">
                  <c:v>0.05</c:v>
                </c:pt>
                <c:pt idx="54">
                  <c:v>4.7E-2</c:v>
                </c:pt>
                <c:pt idx="55">
                  <c:v>4.4999999999999998E-2</c:v>
                </c:pt>
                <c:pt idx="56">
                  <c:v>4.0999999999999995E-2</c:v>
                </c:pt>
                <c:pt idx="57">
                  <c:v>3.7999999999999999E-2</c:v>
                </c:pt>
                <c:pt idx="58">
                  <c:v>3.6000000000000004E-2</c:v>
                </c:pt>
                <c:pt idx="59">
                  <c:v>3.6000000000000004E-2</c:v>
                </c:pt>
                <c:pt idx="60">
                  <c:v>4.2000000000000003E-2</c:v>
                </c:pt>
                <c:pt idx="61">
                  <c:v>3.9E-2</c:v>
                </c:pt>
                <c:pt idx="62">
                  <c:v>3.7000000000000005E-2</c:v>
                </c:pt>
                <c:pt idx="63">
                  <c:v>3.4000000000000002E-2</c:v>
                </c:pt>
                <c:pt idx="64">
                  <c:v>4.0999999999999995E-2</c:v>
                </c:pt>
                <c:pt idx="65">
                  <c:v>4.8000000000000001E-2</c:v>
                </c:pt>
                <c:pt idx="66">
                  <c:v>4.2000000000000003E-2</c:v>
                </c:pt>
                <c:pt idx="67">
                  <c:v>4.4000000000000004E-2</c:v>
                </c:pt>
                <c:pt idx="68">
                  <c:v>4.4000000000000004E-2</c:v>
                </c:pt>
                <c:pt idx="69">
                  <c:v>4.4999999999999998E-2</c:v>
                </c:pt>
                <c:pt idx="70">
                  <c:v>4.2000000000000003E-2</c:v>
                </c:pt>
                <c:pt idx="71">
                  <c:v>4.2999999999999997E-2</c:v>
                </c:pt>
                <c:pt idx="72">
                  <c:v>4.8000000000000001E-2</c:v>
                </c:pt>
                <c:pt idx="73">
                  <c:v>4.7E-2</c:v>
                </c:pt>
                <c:pt idx="74">
                  <c:v>4.4999999999999998E-2</c:v>
                </c:pt>
                <c:pt idx="75">
                  <c:v>4.0999999999999995E-2</c:v>
                </c:pt>
                <c:pt idx="76">
                  <c:v>4.2999999999999997E-2</c:v>
                </c:pt>
                <c:pt idx="77">
                  <c:v>5.4000000000000006E-2</c:v>
                </c:pt>
                <c:pt idx="78">
                  <c:v>5.2999999999999999E-2</c:v>
                </c:pt>
                <c:pt idx="79">
                  <c:v>5.0999999999999997E-2</c:v>
                </c:pt>
                <c:pt idx="80">
                  <c:v>4.8000000000000001E-2</c:v>
                </c:pt>
                <c:pt idx="81">
                  <c:v>4.9000000000000002E-2</c:v>
                </c:pt>
                <c:pt idx="82">
                  <c:v>4.8000000000000001E-2</c:v>
                </c:pt>
                <c:pt idx="83">
                  <c:v>4.4000000000000004E-2</c:v>
                </c:pt>
                <c:pt idx="84">
                  <c:v>4.7E-2</c:v>
                </c:pt>
                <c:pt idx="85">
                  <c:v>4.4999999999999998E-2</c:v>
                </c:pt>
                <c:pt idx="86">
                  <c:v>4.5999999999999999E-2</c:v>
                </c:pt>
                <c:pt idx="87">
                  <c:v>4.2999999999999997E-2</c:v>
                </c:pt>
                <c:pt idx="88">
                  <c:v>0.05</c:v>
                </c:pt>
                <c:pt idx="89">
                  <c:v>5.2999999999999999E-2</c:v>
                </c:pt>
                <c:pt idx="90">
                  <c:v>0.05</c:v>
                </c:pt>
                <c:pt idx="91">
                  <c:v>4.4999999999999998E-2</c:v>
                </c:pt>
                <c:pt idx="92">
                  <c:v>4.5999999999999999E-2</c:v>
                </c:pt>
                <c:pt idx="94">
                  <c:v>4.4000000000000004E-2</c:v>
                </c:pt>
                <c:pt idx="95">
                  <c:v>4.2000000000000003E-2</c:v>
                </c:pt>
                <c:pt idx="96">
                  <c:v>4.7E-2</c:v>
                </c:pt>
                <c:pt idx="97">
                  <c:v>4.8000000000000001E-2</c:v>
                </c:pt>
              </c:numCache>
            </c:numRef>
          </c:val>
          <c:smooth val="0"/>
          <c:extLst>
            <c:ext xmlns:c16="http://schemas.microsoft.com/office/drawing/2014/chart" uri="{C3380CC4-5D6E-409C-BE32-E72D297353CC}">
              <c16:uniqueId val="{00000001-9EBE-44DD-AB07-F85B27914684}"/>
            </c:ext>
          </c:extLst>
        </c:ser>
        <c:dLbls>
          <c:showLegendKey val="0"/>
          <c:showVal val="0"/>
          <c:showCatName val="0"/>
          <c:showSerName val="0"/>
          <c:showPercent val="0"/>
          <c:showBubbleSize val="0"/>
        </c:dLbls>
        <c:marker val="1"/>
        <c:smooth val="0"/>
        <c:axId val="-1942452112"/>
        <c:axId val="-1942446128"/>
      </c:lineChart>
      <c:dateAx>
        <c:axId val="-1942454288"/>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n-US"/>
          </a:p>
        </c:txPr>
        <c:crossAx val="-1942452656"/>
        <c:crosses val="autoZero"/>
        <c:auto val="1"/>
        <c:lblOffset val="100"/>
        <c:baseTimeUnit val="months"/>
      </c:dateAx>
      <c:valAx>
        <c:axId val="-1942452656"/>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n-US"/>
          </a:p>
        </c:txPr>
        <c:crossAx val="-1942454288"/>
        <c:crosses val="autoZero"/>
        <c:crossBetween val="between"/>
      </c:valAx>
      <c:valAx>
        <c:axId val="-1942446128"/>
        <c:scaling>
          <c:orientation val="minMax"/>
        </c:scaling>
        <c:delete val="0"/>
        <c:axPos val="r"/>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n-US"/>
          </a:p>
        </c:txPr>
        <c:crossAx val="-1942452112"/>
        <c:crosses val="max"/>
        <c:crossBetween val="between"/>
      </c:valAx>
      <c:dateAx>
        <c:axId val="-1942452112"/>
        <c:scaling>
          <c:orientation val="minMax"/>
        </c:scaling>
        <c:delete val="1"/>
        <c:axPos val="b"/>
        <c:numFmt formatCode="mmm\-yy" sourceLinked="1"/>
        <c:majorTickMark val="out"/>
        <c:minorTickMark val="none"/>
        <c:tickLblPos val="nextTo"/>
        <c:crossAx val="-1942446128"/>
        <c:crosses val="autoZero"/>
        <c:auto val="1"/>
        <c:lblOffset val="100"/>
        <c:baseTimeUnit val="days"/>
      </c:date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Shreveport!$H$1</c:f>
              <c:strCache>
                <c:ptCount val="1"/>
                <c:pt idx="0">
                  <c:v>unemployment</c:v>
                </c:pt>
              </c:strCache>
            </c:strRef>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invertIfNegative val="0"/>
          <c:cat>
            <c:numRef>
              <c:f>Shreveport!$A$2:$A$99</c:f>
              <c:numCache>
                <c:formatCode>mmm\-yy</c:formatCode>
                <c:ptCount val="98"/>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c:v>45017</c:v>
                </c:pt>
                <c:pt idx="64">
                  <c:v>45047</c:v>
                </c:pt>
                <c:pt idx="65">
                  <c:v>45078</c:v>
                </c:pt>
                <c:pt idx="66">
                  <c:v>45108</c:v>
                </c:pt>
                <c:pt idx="67">
                  <c:v>45139</c:v>
                </c:pt>
                <c:pt idx="68">
                  <c:v>45170</c:v>
                </c:pt>
                <c:pt idx="69">
                  <c:v>45200</c:v>
                </c:pt>
                <c:pt idx="70">
                  <c:v>45231</c:v>
                </c:pt>
                <c:pt idx="71">
                  <c:v>45261</c:v>
                </c:pt>
                <c:pt idx="72" formatCode="d\-mmm">
                  <c:v>45315</c:v>
                </c:pt>
                <c:pt idx="73" formatCode="d\-mmm">
                  <c:v>45346</c:v>
                </c:pt>
                <c:pt idx="74" formatCode="d\-mmm">
                  <c:v>45375</c:v>
                </c:pt>
                <c:pt idx="75" formatCode="d\-mmm">
                  <c:v>45406</c:v>
                </c:pt>
                <c:pt idx="76" formatCode="d\-mmm">
                  <c:v>45436</c:v>
                </c:pt>
                <c:pt idx="77" formatCode="d\-mmm">
                  <c:v>45467</c:v>
                </c:pt>
                <c:pt idx="78" formatCode="d\-mmm">
                  <c:v>45497</c:v>
                </c:pt>
                <c:pt idx="79" formatCode="d\-mmm">
                  <c:v>45528</c:v>
                </c:pt>
                <c:pt idx="80" formatCode="d\-mmm">
                  <c:v>45559</c:v>
                </c:pt>
                <c:pt idx="81" formatCode="d\-mmm">
                  <c:v>45589</c:v>
                </c:pt>
                <c:pt idx="82" formatCode="d\-mmm">
                  <c:v>45620</c:v>
                </c:pt>
                <c:pt idx="83">
                  <c:v>45627</c:v>
                </c:pt>
                <c:pt idx="84">
                  <c:v>45658</c:v>
                </c:pt>
                <c:pt idx="85">
                  <c:v>45689</c:v>
                </c:pt>
                <c:pt idx="86">
                  <c:v>45717</c:v>
                </c:pt>
                <c:pt idx="87">
                  <c:v>45748</c:v>
                </c:pt>
                <c:pt idx="88">
                  <c:v>45778</c:v>
                </c:pt>
                <c:pt idx="89">
                  <c:v>45809</c:v>
                </c:pt>
                <c:pt idx="90">
                  <c:v>45839</c:v>
                </c:pt>
                <c:pt idx="91">
                  <c:v>45870</c:v>
                </c:pt>
                <c:pt idx="92">
                  <c:v>45901</c:v>
                </c:pt>
                <c:pt idx="93">
                  <c:v>45931</c:v>
                </c:pt>
                <c:pt idx="94">
                  <c:v>45962</c:v>
                </c:pt>
                <c:pt idx="95">
                  <c:v>45992</c:v>
                </c:pt>
                <c:pt idx="96">
                  <c:v>46023</c:v>
                </c:pt>
                <c:pt idx="97">
                  <c:v>46054</c:v>
                </c:pt>
              </c:numCache>
            </c:numRef>
          </c:cat>
          <c:val>
            <c:numRef>
              <c:f>Shreveport!$H$2:$H$99</c:f>
              <c:numCache>
                <c:formatCode>#,##0_);[Red]\(#,##0\)</c:formatCode>
                <c:ptCount val="98"/>
                <c:pt idx="0">
                  <c:v>4266</c:v>
                </c:pt>
                <c:pt idx="1">
                  <c:v>4152</c:v>
                </c:pt>
                <c:pt idx="2">
                  <c:v>4297</c:v>
                </c:pt>
                <c:pt idx="3">
                  <c:v>4156</c:v>
                </c:pt>
                <c:pt idx="4">
                  <c:v>4443</c:v>
                </c:pt>
                <c:pt idx="5">
                  <c:v>5698</c:v>
                </c:pt>
                <c:pt idx="6">
                  <c:v>5258</c:v>
                </c:pt>
                <c:pt idx="7">
                  <c:v>4859</c:v>
                </c:pt>
                <c:pt idx="8">
                  <c:v>4413</c:v>
                </c:pt>
                <c:pt idx="9">
                  <c:v>4278</c:v>
                </c:pt>
                <c:pt idx="10">
                  <c:v>3976</c:v>
                </c:pt>
                <c:pt idx="11">
                  <c:v>4064</c:v>
                </c:pt>
                <c:pt idx="12">
                  <c:v>4488</c:v>
                </c:pt>
                <c:pt idx="13">
                  <c:v>3859</c:v>
                </c:pt>
                <c:pt idx="14">
                  <c:v>3577</c:v>
                </c:pt>
                <c:pt idx="15">
                  <c:v>3374</c:v>
                </c:pt>
                <c:pt idx="16">
                  <c:v>3822</c:v>
                </c:pt>
                <c:pt idx="17">
                  <c:v>4866</c:v>
                </c:pt>
                <c:pt idx="18">
                  <c:v>4769</c:v>
                </c:pt>
                <c:pt idx="19">
                  <c:v>4496</c:v>
                </c:pt>
                <c:pt idx="20">
                  <c:v>4194</c:v>
                </c:pt>
                <c:pt idx="21">
                  <c:v>4265</c:v>
                </c:pt>
                <c:pt idx="22">
                  <c:v>4146</c:v>
                </c:pt>
                <c:pt idx="23">
                  <c:v>3916</c:v>
                </c:pt>
                <c:pt idx="24">
                  <c:v>4146</c:v>
                </c:pt>
                <c:pt idx="25">
                  <c:v>3454</c:v>
                </c:pt>
                <c:pt idx="26">
                  <c:v>5928</c:v>
                </c:pt>
                <c:pt idx="27">
                  <c:v>10095</c:v>
                </c:pt>
                <c:pt idx="28">
                  <c:v>11238</c:v>
                </c:pt>
                <c:pt idx="29">
                  <c:v>10804</c:v>
                </c:pt>
                <c:pt idx="30">
                  <c:v>10368</c:v>
                </c:pt>
                <c:pt idx="31">
                  <c:v>8709</c:v>
                </c:pt>
                <c:pt idx="32">
                  <c:v>8679</c:v>
                </c:pt>
                <c:pt idx="33">
                  <c:v>7841</c:v>
                </c:pt>
                <c:pt idx="34">
                  <c:v>6742</c:v>
                </c:pt>
                <c:pt idx="35">
                  <c:v>6537</c:v>
                </c:pt>
                <c:pt idx="36">
                  <c:v>6625</c:v>
                </c:pt>
                <c:pt idx="37">
                  <c:v>6122</c:v>
                </c:pt>
                <c:pt idx="38">
                  <c:v>5855</c:v>
                </c:pt>
                <c:pt idx="39">
                  <c:v>5882</c:v>
                </c:pt>
                <c:pt idx="40">
                  <c:v>5856</c:v>
                </c:pt>
                <c:pt idx="41">
                  <c:v>6761</c:v>
                </c:pt>
                <c:pt idx="42">
                  <c:v>5935</c:v>
                </c:pt>
                <c:pt idx="43">
                  <c:v>5168</c:v>
                </c:pt>
                <c:pt idx="44">
                  <c:v>4426</c:v>
                </c:pt>
                <c:pt idx="45">
                  <c:v>3882</c:v>
                </c:pt>
                <c:pt idx="46">
                  <c:v>3538</c:v>
                </c:pt>
                <c:pt idx="47">
                  <c:v>3123</c:v>
                </c:pt>
                <c:pt idx="48">
                  <c:v>3846</c:v>
                </c:pt>
                <c:pt idx="49">
                  <c:v>3437</c:v>
                </c:pt>
                <c:pt idx="50">
                  <c:v>3233</c:v>
                </c:pt>
                <c:pt idx="51">
                  <c:v>3024</c:v>
                </c:pt>
                <c:pt idx="52">
                  <c:v>3271</c:v>
                </c:pt>
                <c:pt idx="53">
                  <c:v>4050</c:v>
                </c:pt>
                <c:pt idx="54">
                  <c:v>3816</c:v>
                </c:pt>
                <c:pt idx="55">
                  <c:v>3567</c:v>
                </c:pt>
                <c:pt idx="56">
                  <c:v>3200</c:v>
                </c:pt>
                <c:pt idx="57">
                  <c:v>2957</c:v>
                </c:pt>
                <c:pt idx="58">
                  <c:v>2833</c:v>
                </c:pt>
                <c:pt idx="59">
                  <c:v>2789</c:v>
                </c:pt>
                <c:pt idx="60">
                  <c:v>3269</c:v>
                </c:pt>
                <c:pt idx="61">
                  <c:v>3076</c:v>
                </c:pt>
                <c:pt idx="62">
                  <c:v>2916</c:v>
                </c:pt>
                <c:pt idx="63">
                  <c:v>2715</c:v>
                </c:pt>
                <c:pt idx="64">
                  <c:v>3228</c:v>
                </c:pt>
                <c:pt idx="65">
                  <c:v>3829</c:v>
                </c:pt>
                <c:pt idx="66">
                  <c:v>3325</c:v>
                </c:pt>
                <c:pt idx="67">
                  <c:v>3462</c:v>
                </c:pt>
                <c:pt idx="68">
                  <c:v>3447</c:v>
                </c:pt>
                <c:pt idx="69">
                  <c:v>3503</c:v>
                </c:pt>
                <c:pt idx="70">
                  <c:v>3334</c:v>
                </c:pt>
                <c:pt idx="71">
                  <c:v>3309</c:v>
                </c:pt>
                <c:pt idx="72">
                  <c:v>3732</c:v>
                </c:pt>
                <c:pt idx="73">
                  <c:v>3645</c:v>
                </c:pt>
                <c:pt idx="74">
                  <c:v>3492</c:v>
                </c:pt>
                <c:pt idx="75">
                  <c:v>3200</c:v>
                </c:pt>
                <c:pt idx="76">
                  <c:v>3298</c:v>
                </c:pt>
                <c:pt idx="77">
                  <c:v>4225</c:v>
                </c:pt>
                <c:pt idx="78">
                  <c:v>4233</c:v>
                </c:pt>
                <c:pt idx="79">
                  <c:v>3987</c:v>
                </c:pt>
                <c:pt idx="80">
                  <c:v>3780</c:v>
                </c:pt>
                <c:pt idx="81">
                  <c:v>3861</c:v>
                </c:pt>
                <c:pt idx="82">
                  <c:v>3761</c:v>
                </c:pt>
                <c:pt idx="83">
                  <c:v>3439</c:v>
                </c:pt>
                <c:pt idx="84">
                  <c:v>3622</c:v>
                </c:pt>
                <c:pt idx="85">
                  <c:v>3461</c:v>
                </c:pt>
                <c:pt idx="86">
                  <c:v>3604</c:v>
                </c:pt>
                <c:pt idx="87" formatCode="#,##0">
                  <c:v>3321</c:v>
                </c:pt>
                <c:pt idx="88" formatCode="#,##0">
                  <c:v>3882</c:v>
                </c:pt>
                <c:pt idx="89" formatCode="#,##0">
                  <c:v>4232</c:v>
                </c:pt>
                <c:pt idx="90" formatCode="#,##0">
                  <c:v>3966</c:v>
                </c:pt>
                <c:pt idx="91" formatCode="#,##0">
                  <c:v>3501</c:v>
                </c:pt>
                <c:pt idx="92" formatCode="#,##0">
                  <c:v>3582</c:v>
                </c:pt>
                <c:pt idx="93" formatCode="#,##0">
                  <c:v>0</c:v>
                </c:pt>
                <c:pt idx="94" formatCode="#,##0">
                  <c:v>3456</c:v>
                </c:pt>
                <c:pt idx="95" formatCode="#,##0">
                  <c:v>3290</c:v>
                </c:pt>
                <c:pt idx="96" formatCode="#,##0">
                  <c:v>3735</c:v>
                </c:pt>
                <c:pt idx="97" formatCode="#,##0">
                  <c:v>3776</c:v>
                </c:pt>
              </c:numCache>
            </c:numRef>
          </c:val>
          <c:extLst>
            <c:ext xmlns:c16="http://schemas.microsoft.com/office/drawing/2014/chart" uri="{C3380CC4-5D6E-409C-BE32-E72D297353CC}">
              <c16:uniqueId val="{00000000-DC93-477D-89D5-7327F8800FB2}"/>
            </c:ext>
          </c:extLst>
        </c:ser>
        <c:ser>
          <c:idx val="1"/>
          <c:order val="1"/>
          <c:tx>
            <c:strRef>
              <c:f>Shreveport!$I$1</c:f>
              <c:strCache>
                <c:ptCount val="1"/>
                <c:pt idx="0">
                  <c:v>employment</c:v>
                </c:pt>
              </c:strCache>
            </c:strRef>
          </c:tx>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invertIfNegative val="0"/>
          <c:cat>
            <c:numRef>
              <c:f>Shreveport!$A$2:$A$99</c:f>
              <c:numCache>
                <c:formatCode>mmm\-yy</c:formatCode>
                <c:ptCount val="98"/>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c:v>45017</c:v>
                </c:pt>
                <c:pt idx="64">
                  <c:v>45047</c:v>
                </c:pt>
                <c:pt idx="65">
                  <c:v>45078</c:v>
                </c:pt>
                <c:pt idx="66">
                  <c:v>45108</c:v>
                </c:pt>
                <c:pt idx="67">
                  <c:v>45139</c:v>
                </c:pt>
                <c:pt idx="68">
                  <c:v>45170</c:v>
                </c:pt>
                <c:pt idx="69">
                  <c:v>45200</c:v>
                </c:pt>
                <c:pt idx="70">
                  <c:v>45231</c:v>
                </c:pt>
                <c:pt idx="71">
                  <c:v>45261</c:v>
                </c:pt>
                <c:pt idx="72" formatCode="d\-mmm">
                  <c:v>45315</c:v>
                </c:pt>
                <c:pt idx="73" formatCode="d\-mmm">
                  <c:v>45346</c:v>
                </c:pt>
                <c:pt idx="74" formatCode="d\-mmm">
                  <c:v>45375</c:v>
                </c:pt>
                <c:pt idx="75" formatCode="d\-mmm">
                  <c:v>45406</c:v>
                </c:pt>
                <c:pt idx="76" formatCode="d\-mmm">
                  <c:v>45436</c:v>
                </c:pt>
                <c:pt idx="77" formatCode="d\-mmm">
                  <c:v>45467</c:v>
                </c:pt>
                <c:pt idx="78" formatCode="d\-mmm">
                  <c:v>45497</c:v>
                </c:pt>
                <c:pt idx="79" formatCode="d\-mmm">
                  <c:v>45528</c:v>
                </c:pt>
                <c:pt idx="80" formatCode="d\-mmm">
                  <c:v>45559</c:v>
                </c:pt>
                <c:pt idx="81" formatCode="d\-mmm">
                  <c:v>45589</c:v>
                </c:pt>
                <c:pt idx="82" formatCode="d\-mmm">
                  <c:v>45620</c:v>
                </c:pt>
                <c:pt idx="83">
                  <c:v>45627</c:v>
                </c:pt>
                <c:pt idx="84">
                  <c:v>45658</c:v>
                </c:pt>
                <c:pt idx="85">
                  <c:v>45689</c:v>
                </c:pt>
                <c:pt idx="86">
                  <c:v>45717</c:v>
                </c:pt>
                <c:pt idx="87">
                  <c:v>45748</c:v>
                </c:pt>
                <c:pt idx="88">
                  <c:v>45778</c:v>
                </c:pt>
                <c:pt idx="89">
                  <c:v>45809</c:v>
                </c:pt>
                <c:pt idx="90">
                  <c:v>45839</c:v>
                </c:pt>
                <c:pt idx="91">
                  <c:v>45870</c:v>
                </c:pt>
                <c:pt idx="92">
                  <c:v>45901</c:v>
                </c:pt>
                <c:pt idx="93">
                  <c:v>45931</c:v>
                </c:pt>
                <c:pt idx="94">
                  <c:v>45962</c:v>
                </c:pt>
                <c:pt idx="95">
                  <c:v>45992</c:v>
                </c:pt>
                <c:pt idx="96">
                  <c:v>46023</c:v>
                </c:pt>
                <c:pt idx="97">
                  <c:v>46054</c:v>
                </c:pt>
              </c:numCache>
            </c:numRef>
          </c:cat>
          <c:val>
            <c:numRef>
              <c:f>Shreveport!$I$2:$I$99</c:f>
              <c:numCache>
                <c:formatCode>#,##0_);[Red]\(#,##0\)</c:formatCode>
                <c:ptCount val="98"/>
                <c:pt idx="0">
                  <c:v>78168</c:v>
                </c:pt>
                <c:pt idx="1">
                  <c:v>78758</c:v>
                </c:pt>
                <c:pt idx="2">
                  <c:v>78849</c:v>
                </c:pt>
                <c:pt idx="3">
                  <c:v>79097</c:v>
                </c:pt>
                <c:pt idx="4">
                  <c:v>78541</c:v>
                </c:pt>
                <c:pt idx="5">
                  <c:v>78765</c:v>
                </c:pt>
                <c:pt idx="6">
                  <c:v>79457</c:v>
                </c:pt>
                <c:pt idx="7">
                  <c:v>78135</c:v>
                </c:pt>
                <c:pt idx="8">
                  <c:v>77923</c:v>
                </c:pt>
                <c:pt idx="9">
                  <c:v>78101</c:v>
                </c:pt>
                <c:pt idx="10">
                  <c:v>78366</c:v>
                </c:pt>
                <c:pt idx="11">
                  <c:v>77986</c:v>
                </c:pt>
                <c:pt idx="12">
                  <c:v>76928</c:v>
                </c:pt>
                <c:pt idx="13">
                  <c:v>77488</c:v>
                </c:pt>
                <c:pt idx="14">
                  <c:v>77929</c:v>
                </c:pt>
                <c:pt idx="15">
                  <c:v>77741</c:v>
                </c:pt>
                <c:pt idx="16">
                  <c:v>77202</c:v>
                </c:pt>
                <c:pt idx="17">
                  <c:v>77517</c:v>
                </c:pt>
                <c:pt idx="18">
                  <c:v>78152</c:v>
                </c:pt>
                <c:pt idx="19">
                  <c:v>77273</c:v>
                </c:pt>
                <c:pt idx="20">
                  <c:v>77265</c:v>
                </c:pt>
                <c:pt idx="21">
                  <c:v>77209</c:v>
                </c:pt>
                <c:pt idx="22">
                  <c:v>77555</c:v>
                </c:pt>
                <c:pt idx="23">
                  <c:v>77020</c:v>
                </c:pt>
                <c:pt idx="24">
                  <c:v>75641</c:v>
                </c:pt>
                <c:pt idx="25">
                  <c:v>75823</c:v>
                </c:pt>
                <c:pt idx="26">
                  <c:v>74987</c:v>
                </c:pt>
                <c:pt idx="27">
                  <c:v>65950</c:v>
                </c:pt>
                <c:pt idx="28">
                  <c:v>66863</c:v>
                </c:pt>
                <c:pt idx="29">
                  <c:v>70393</c:v>
                </c:pt>
                <c:pt idx="30">
                  <c:v>71525</c:v>
                </c:pt>
                <c:pt idx="31">
                  <c:v>72268</c:v>
                </c:pt>
                <c:pt idx="32">
                  <c:v>72496</c:v>
                </c:pt>
                <c:pt idx="33">
                  <c:v>73822</c:v>
                </c:pt>
                <c:pt idx="34">
                  <c:v>74121</c:v>
                </c:pt>
                <c:pt idx="35">
                  <c:v>73489</c:v>
                </c:pt>
                <c:pt idx="36">
                  <c:v>71984</c:v>
                </c:pt>
                <c:pt idx="37">
                  <c:v>72417</c:v>
                </c:pt>
                <c:pt idx="38">
                  <c:v>73205</c:v>
                </c:pt>
                <c:pt idx="39">
                  <c:v>73333</c:v>
                </c:pt>
                <c:pt idx="40">
                  <c:v>73158</c:v>
                </c:pt>
                <c:pt idx="41">
                  <c:v>73893</c:v>
                </c:pt>
                <c:pt idx="42">
                  <c:v>74830</c:v>
                </c:pt>
                <c:pt idx="43">
                  <c:v>74060</c:v>
                </c:pt>
                <c:pt idx="44">
                  <c:v>75939</c:v>
                </c:pt>
                <c:pt idx="45">
                  <c:v>74901</c:v>
                </c:pt>
                <c:pt idx="46">
                  <c:v>75540</c:v>
                </c:pt>
                <c:pt idx="47">
                  <c:v>75536</c:v>
                </c:pt>
                <c:pt idx="48">
                  <c:v>74833</c:v>
                </c:pt>
                <c:pt idx="49">
                  <c:v>75321</c:v>
                </c:pt>
                <c:pt idx="50">
                  <c:v>75916</c:v>
                </c:pt>
                <c:pt idx="51">
                  <c:v>75800</c:v>
                </c:pt>
                <c:pt idx="52">
                  <c:v>75648</c:v>
                </c:pt>
                <c:pt idx="53">
                  <c:v>76291</c:v>
                </c:pt>
                <c:pt idx="54">
                  <c:v>76639</c:v>
                </c:pt>
                <c:pt idx="55">
                  <c:v>75534</c:v>
                </c:pt>
                <c:pt idx="56">
                  <c:v>75550</c:v>
                </c:pt>
                <c:pt idx="57">
                  <c:v>75752</c:v>
                </c:pt>
                <c:pt idx="58">
                  <c:v>76072</c:v>
                </c:pt>
                <c:pt idx="59">
                  <c:v>75728</c:v>
                </c:pt>
                <c:pt idx="60">
                  <c:v>74795</c:v>
                </c:pt>
                <c:pt idx="61">
                  <c:v>75487</c:v>
                </c:pt>
                <c:pt idx="62">
                  <c:v>75831</c:v>
                </c:pt>
                <c:pt idx="63">
                  <c:v>76321</c:v>
                </c:pt>
                <c:pt idx="64">
                  <c:v>75495</c:v>
                </c:pt>
                <c:pt idx="65">
                  <c:v>75950</c:v>
                </c:pt>
                <c:pt idx="66">
                  <c:v>76105</c:v>
                </c:pt>
                <c:pt idx="67">
                  <c:v>74999</c:v>
                </c:pt>
                <c:pt idx="68">
                  <c:v>74840</c:v>
                </c:pt>
                <c:pt idx="69">
                  <c:v>74913</c:v>
                </c:pt>
                <c:pt idx="70">
                  <c:v>75419</c:v>
                </c:pt>
                <c:pt idx="71">
                  <c:v>74411</c:v>
                </c:pt>
                <c:pt idx="72">
                  <c:v>73879</c:v>
                </c:pt>
                <c:pt idx="73">
                  <c:v>74337</c:v>
                </c:pt>
                <c:pt idx="74">
                  <c:v>74508</c:v>
                </c:pt>
                <c:pt idx="75">
                  <c:v>74539</c:v>
                </c:pt>
                <c:pt idx="76">
                  <c:v>73798</c:v>
                </c:pt>
                <c:pt idx="77">
                  <c:v>74688</c:v>
                </c:pt>
                <c:pt idx="78">
                  <c:v>75376</c:v>
                </c:pt>
                <c:pt idx="79">
                  <c:v>74125</c:v>
                </c:pt>
                <c:pt idx="80">
                  <c:v>74197</c:v>
                </c:pt>
                <c:pt idx="81">
                  <c:v>74273</c:v>
                </c:pt>
                <c:pt idx="82">
                  <c:v>74457</c:v>
                </c:pt>
                <c:pt idx="83">
                  <c:v>74212</c:v>
                </c:pt>
                <c:pt idx="84">
                  <c:v>73218</c:v>
                </c:pt>
                <c:pt idx="85">
                  <c:v>73858</c:v>
                </c:pt>
                <c:pt idx="86">
                  <c:v>74126</c:v>
                </c:pt>
                <c:pt idx="87" formatCode="#,##0">
                  <c:v>74291</c:v>
                </c:pt>
                <c:pt idx="88" formatCode="#,##0">
                  <c:v>73997</c:v>
                </c:pt>
                <c:pt idx="89" formatCode="#,##0">
                  <c:v>74919</c:v>
                </c:pt>
                <c:pt idx="90" formatCode="#,##0">
                  <c:v>74899</c:v>
                </c:pt>
                <c:pt idx="91" formatCode="#,##0">
                  <c:v>74470</c:v>
                </c:pt>
                <c:pt idx="92" formatCode="#,##0">
                  <c:v>74544</c:v>
                </c:pt>
                <c:pt idx="93" formatCode="#,##0">
                  <c:v>0</c:v>
                </c:pt>
                <c:pt idx="94" formatCode="#,##0">
                  <c:v>75560</c:v>
                </c:pt>
                <c:pt idx="95" formatCode="#,##0">
                  <c:v>75340</c:v>
                </c:pt>
                <c:pt idx="96" formatCode="#,##0">
                  <c:v>75260</c:v>
                </c:pt>
                <c:pt idx="97" formatCode="#,##0">
                  <c:v>75503</c:v>
                </c:pt>
              </c:numCache>
            </c:numRef>
          </c:val>
          <c:extLst>
            <c:ext xmlns:c16="http://schemas.microsoft.com/office/drawing/2014/chart" uri="{C3380CC4-5D6E-409C-BE32-E72D297353CC}">
              <c16:uniqueId val="{00000001-DC93-477D-89D5-7327F8800FB2}"/>
            </c:ext>
          </c:extLst>
        </c:ser>
        <c:dLbls>
          <c:showLegendKey val="0"/>
          <c:showVal val="0"/>
          <c:showCatName val="0"/>
          <c:showSerName val="0"/>
          <c:showPercent val="0"/>
          <c:showBubbleSize val="0"/>
        </c:dLbls>
        <c:gapWidth val="150"/>
        <c:overlap val="100"/>
        <c:axId val="-1942440688"/>
        <c:axId val="-1942453744"/>
      </c:barChart>
      <c:dateAx>
        <c:axId val="-1942440688"/>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n-US"/>
          </a:p>
        </c:txPr>
        <c:crossAx val="-1942453744"/>
        <c:crosses val="autoZero"/>
        <c:auto val="1"/>
        <c:lblOffset val="100"/>
        <c:baseTimeUnit val="months"/>
      </c:dateAx>
      <c:valAx>
        <c:axId val="-1942453744"/>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n-US"/>
          </a:p>
        </c:txPr>
        <c:crossAx val="-19424406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'Bally''s'!$D$3</c:f>
              <c:strCache>
                <c:ptCount val="1"/>
                <c:pt idx="0">
                  <c:v>Revenue</c:v>
                </c:pt>
              </c:strCache>
            </c:strRef>
          </c:tx>
          <c:spPr>
            <a:solidFill>
              <a:schemeClr val="accent2"/>
            </a:solidFill>
            <a:ln>
              <a:noFill/>
            </a:ln>
            <a:effectLst/>
          </c:spPr>
          <c:invertIfNegative val="0"/>
          <c:cat>
            <c:strRef>
              <c:f>'Bally''s'!$A$28:$A$56</c:f>
              <c:strCache>
                <c:ptCount val="29"/>
                <c:pt idx="0">
                  <c:v>Q1 - 2019</c:v>
                </c:pt>
                <c:pt idx="1">
                  <c:v>Q2 - 2019</c:v>
                </c:pt>
                <c:pt idx="2">
                  <c:v>Q3 - 2019</c:v>
                </c:pt>
                <c:pt idx="3">
                  <c:v>Q4 - 2019</c:v>
                </c:pt>
                <c:pt idx="4">
                  <c:v>Q1 - 2020</c:v>
                </c:pt>
                <c:pt idx="5">
                  <c:v>Q2 - 2020</c:v>
                </c:pt>
                <c:pt idx="6">
                  <c:v>Q3 - 2020</c:v>
                </c:pt>
                <c:pt idx="7">
                  <c:v>Q4 - 2020</c:v>
                </c:pt>
                <c:pt idx="8">
                  <c:v>Q1 - 2021</c:v>
                </c:pt>
                <c:pt idx="9">
                  <c:v>Q2 - 2021</c:v>
                </c:pt>
                <c:pt idx="10">
                  <c:v>Q3 - 2021</c:v>
                </c:pt>
                <c:pt idx="11">
                  <c:v>Q4 - 2021</c:v>
                </c:pt>
                <c:pt idx="12">
                  <c:v>Q1 - 2022</c:v>
                </c:pt>
                <c:pt idx="13">
                  <c:v>Q2 - 2022</c:v>
                </c:pt>
                <c:pt idx="14">
                  <c:v>Q3 - 2022</c:v>
                </c:pt>
                <c:pt idx="15">
                  <c:v>Q4 - 2022</c:v>
                </c:pt>
                <c:pt idx="16">
                  <c:v>Q1 - 2023</c:v>
                </c:pt>
                <c:pt idx="17">
                  <c:v>Q2 - 2023</c:v>
                </c:pt>
                <c:pt idx="18">
                  <c:v>Q3 - 2023</c:v>
                </c:pt>
                <c:pt idx="19">
                  <c:v>Q4 - 2023</c:v>
                </c:pt>
                <c:pt idx="20">
                  <c:v>Q1 - 2024</c:v>
                </c:pt>
                <c:pt idx="21">
                  <c:v>Q2-2024</c:v>
                </c:pt>
                <c:pt idx="22">
                  <c:v>Q3-2024</c:v>
                </c:pt>
                <c:pt idx="23">
                  <c:v>Q4-2024</c:v>
                </c:pt>
                <c:pt idx="24">
                  <c:v>Q1-2025</c:v>
                </c:pt>
                <c:pt idx="25">
                  <c:v>Q2-2025</c:v>
                </c:pt>
                <c:pt idx="26">
                  <c:v>Q3-2025</c:v>
                </c:pt>
                <c:pt idx="27">
                  <c:v>Q4-2025</c:v>
                </c:pt>
                <c:pt idx="28">
                  <c:v>Q1-2026</c:v>
                </c:pt>
              </c:strCache>
            </c:strRef>
          </c:cat>
          <c:val>
            <c:numRef>
              <c:f>'Bally''s'!$D$28:$D$56</c:f>
              <c:numCache>
                <c:formatCode>"$"#,##0</c:formatCode>
                <c:ptCount val="29"/>
                <c:pt idx="0">
                  <c:v>28978820</c:v>
                </c:pt>
                <c:pt idx="1">
                  <c:v>27371807</c:v>
                </c:pt>
                <c:pt idx="2">
                  <c:v>26877075</c:v>
                </c:pt>
                <c:pt idx="3">
                  <c:v>25270798</c:v>
                </c:pt>
                <c:pt idx="4">
                  <c:v>20898480</c:v>
                </c:pt>
                <c:pt idx="5">
                  <c:v>7631012</c:v>
                </c:pt>
                <c:pt idx="6">
                  <c:v>18306794</c:v>
                </c:pt>
                <c:pt idx="7">
                  <c:v>18080502</c:v>
                </c:pt>
                <c:pt idx="8">
                  <c:v>23573321</c:v>
                </c:pt>
                <c:pt idx="9">
                  <c:v>37473788</c:v>
                </c:pt>
                <c:pt idx="10">
                  <c:v>26494246</c:v>
                </c:pt>
                <c:pt idx="11">
                  <c:v>27040275</c:v>
                </c:pt>
                <c:pt idx="12">
                  <c:v>28060757</c:v>
                </c:pt>
                <c:pt idx="13">
                  <c:v>25459622</c:v>
                </c:pt>
                <c:pt idx="14">
                  <c:v>23381934</c:v>
                </c:pt>
                <c:pt idx="15">
                  <c:v>25892664</c:v>
                </c:pt>
                <c:pt idx="16">
                  <c:v>29149405</c:v>
                </c:pt>
                <c:pt idx="17">
                  <c:v>26624423</c:v>
                </c:pt>
                <c:pt idx="18">
                  <c:v>24292392</c:v>
                </c:pt>
                <c:pt idx="19">
                  <c:v>27386502</c:v>
                </c:pt>
                <c:pt idx="20">
                  <c:v>26053692</c:v>
                </c:pt>
                <c:pt idx="21">
                  <c:v>27495153</c:v>
                </c:pt>
                <c:pt idx="22">
                  <c:v>23691323</c:v>
                </c:pt>
                <c:pt idx="23">
                  <c:v>26828824</c:v>
                </c:pt>
                <c:pt idx="24">
                  <c:v>26810420.57</c:v>
                </c:pt>
                <c:pt idx="25">
                  <c:v>24209027.34</c:v>
                </c:pt>
                <c:pt idx="26">
                  <c:v>18919983.309999999</c:v>
                </c:pt>
                <c:pt idx="27">
                  <c:v>21730548.509999998</c:v>
                </c:pt>
                <c:pt idx="28">
                  <c:v>23539169.599999998</c:v>
                </c:pt>
              </c:numCache>
            </c:numRef>
          </c:val>
          <c:extLst>
            <c:ext xmlns:c16="http://schemas.microsoft.com/office/drawing/2014/chart" uri="{C3380CC4-5D6E-409C-BE32-E72D297353CC}">
              <c16:uniqueId val="{00000000-EE6A-4A53-A865-32000EC87D3E}"/>
            </c:ext>
          </c:extLst>
        </c:ser>
        <c:dLbls>
          <c:showLegendKey val="0"/>
          <c:showVal val="0"/>
          <c:showCatName val="0"/>
          <c:showSerName val="0"/>
          <c:showPercent val="0"/>
          <c:showBubbleSize val="0"/>
        </c:dLbls>
        <c:gapWidth val="150"/>
        <c:axId val="-1942448304"/>
        <c:axId val="-1942442864"/>
      </c:barChart>
      <c:lineChart>
        <c:grouping val="standard"/>
        <c:varyColors val="0"/>
        <c:ser>
          <c:idx val="1"/>
          <c:order val="1"/>
          <c:tx>
            <c:strRef>
              <c:f>'Bally''s'!$E$3</c:f>
              <c:strCache>
                <c:ptCount val="1"/>
                <c:pt idx="0">
                  <c:v> Admision (# People) </c:v>
                </c:pt>
              </c:strCache>
            </c:strRef>
          </c:tx>
          <c:spPr>
            <a:ln w="28575" cap="rnd">
              <a:solidFill>
                <a:sysClr val="windowText" lastClr="000000"/>
              </a:solidFill>
              <a:round/>
            </a:ln>
            <a:effectLst/>
          </c:spPr>
          <c:marker>
            <c:symbol val="none"/>
          </c:marker>
          <c:cat>
            <c:strRef>
              <c:f>'Bally''s'!$A$28:$A$56</c:f>
              <c:strCache>
                <c:ptCount val="29"/>
                <c:pt idx="0">
                  <c:v>Q1 - 2019</c:v>
                </c:pt>
                <c:pt idx="1">
                  <c:v>Q2 - 2019</c:v>
                </c:pt>
                <c:pt idx="2">
                  <c:v>Q3 - 2019</c:v>
                </c:pt>
                <c:pt idx="3">
                  <c:v>Q4 - 2019</c:v>
                </c:pt>
                <c:pt idx="4">
                  <c:v>Q1 - 2020</c:v>
                </c:pt>
                <c:pt idx="5">
                  <c:v>Q2 - 2020</c:v>
                </c:pt>
                <c:pt idx="6">
                  <c:v>Q3 - 2020</c:v>
                </c:pt>
                <c:pt idx="7">
                  <c:v>Q4 - 2020</c:v>
                </c:pt>
                <c:pt idx="8">
                  <c:v>Q1 - 2021</c:v>
                </c:pt>
                <c:pt idx="9">
                  <c:v>Q2 - 2021</c:v>
                </c:pt>
                <c:pt idx="10">
                  <c:v>Q3 - 2021</c:v>
                </c:pt>
                <c:pt idx="11">
                  <c:v>Q4 - 2021</c:v>
                </c:pt>
                <c:pt idx="12">
                  <c:v>Q1 - 2022</c:v>
                </c:pt>
                <c:pt idx="13">
                  <c:v>Q2 - 2022</c:v>
                </c:pt>
                <c:pt idx="14">
                  <c:v>Q3 - 2022</c:v>
                </c:pt>
                <c:pt idx="15">
                  <c:v>Q4 - 2022</c:v>
                </c:pt>
                <c:pt idx="16">
                  <c:v>Q1 - 2023</c:v>
                </c:pt>
                <c:pt idx="17">
                  <c:v>Q2 - 2023</c:v>
                </c:pt>
                <c:pt idx="18">
                  <c:v>Q3 - 2023</c:v>
                </c:pt>
                <c:pt idx="19">
                  <c:v>Q4 - 2023</c:v>
                </c:pt>
                <c:pt idx="20">
                  <c:v>Q1 - 2024</c:v>
                </c:pt>
                <c:pt idx="21">
                  <c:v>Q2-2024</c:v>
                </c:pt>
                <c:pt idx="22">
                  <c:v>Q3-2024</c:v>
                </c:pt>
                <c:pt idx="23">
                  <c:v>Q4-2024</c:v>
                </c:pt>
                <c:pt idx="24">
                  <c:v>Q1-2025</c:v>
                </c:pt>
                <c:pt idx="25">
                  <c:v>Q2-2025</c:v>
                </c:pt>
                <c:pt idx="26">
                  <c:v>Q3-2025</c:v>
                </c:pt>
                <c:pt idx="27">
                  <c:v>Q4-2025</c:v>
                </c:pt>
                <c:pt idx="28">
                  <c:v>Q1-2026</c:v>
                </c:pt>
              </c:strCache>
            </c:strRef>
          </c:cat>
          <c:val>
            <c:numRef>
              <c:f>'Bally''s'!$E$28:$E$56</c:f>
              <c:numCache>
                <c:formatCode>#,##0</c:formatCode>
                <c:ptCount val="29"/>
                <c:pt idx="0">
                  <c:v>459067</c:v>
                </c:pt>
                <c:pt idx="1">
                  <c:v>424861</c:v>
                </c:pt>
                <c:pt idx="2">
                  <c:v>450555</c:v>
                </c:pt>
                <c:pt idx="3">
                  <c:v>414247</c:v>
                </c:pt>
                <c:pt idx="4">
                  <c:v>349575</c:v>
                </c:pt>
                <c:pt idx="5">
                  <c:v>94110</c:v>
                </c:pt>
                <c:pt idx="6">
                  <c:v>247688</c:v>
                </c:pt>
                <c:pt idx="7">
                  <c:v>231195</c:v>
                </c:pt>
                <c:pt idx="8">
                  <c:v>304331</c:v>
                </c:pt>
                <c:pt idx="9">
                  <c:v>482985</c:v>
                </c:pt>
                <c:pt idx="10">
                  <c:v>374214</c:v>
                </c:pt>
                <c:pt idx="11">
                  <c:v>350615</c:v>
                </c:pt>
                <c:pt idx="12">
                  <c:v>338941</c:v>
                </c:pt>
                <c:pt idx="13">
                  <c:v>312501</c:v>
                </c:pt>
                <c:pt idx="14">
                  <c:v>325422</c:v>
                </c:pt>
                <c:pt idx="15">
                  <c:v>290880</c:v>
                </c:pt>
                <c:pt idx="16">
                  <c:v>307305</c:v>
                </c:pt>
                <c:pt idx="17">
                  <c:v>302302</c:v>
                </c:pt>
                <c:pt idx="18">
                  <c:v>306424</c:v>
                </c:pt>
                <c:pt idx="19">
                  <c:v>290554</c:v>
                </c:pt>
                <c:pt idx="20">
                  <c:v>303813</c:v>
                </c:pt>
                <c:pt idx="21">
                  <c:v>305838</c:v>
                </c:pt>
                <c:pt idx="22">
                  <c:v>334524</c:v>
                </c:pt>
                <c:pt idx="23">
                  <c:v>294872</c:v>
                </c:pt>
                <c:pt idx="24">
                  <c:v>294645</c:v>
                </c:pt>
                <c:pt idx="25">
                  <c:v>254437</c:v>
                </c:pt>
                <c:pt idx="26">
                  <c:v>268083</c:v>
                </c:pt>
                <c:pt idx="27">
                  <c:v>268491</c:v>
                </c:pt>
                <c:pt idx="28">
                  <c:v>290311</c:v>
                </c:pt>
              </c:numCache>
            </c:numRef>
          </c:val>
          <c:smooth val="0"/>
          <c:extLst>
            <c:ext xmlns:c16="http://schemas.microsoft.com/office/drawing/2014/chart" uri="{C3380CC4-5D6E-409C-BE32-E72D297353CC}">
              <c16:uniqueId val="{00000001-EE6A-4A53-A865-32000EC87D3E}"/>
            </c:ext>
          </c:extLst>
        </c:ser>
        <c:dLbls>
          <c:showLegendKey val="0"/>
          <c:showVal val="0"/>
          <c:showCatName val="0"/>
          <c:showSerName val="0"/>
          <c:showPercent val="0"/>
          <c:showBubbleSize val="0"/>
        </c:dLbls>
        <c:marker val="1"/>
        <c:smooth val="0"/>
        <c:axId val="-1942446672"/>
        <c:axId val="-1942447216"/>
      </c:lineChart>
      <c:catAx>
        <c:axId val="-194244830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42442864"/>
        <c:crosses val="autoZero"/>
        <c:auto val="1"/>
        <c:lblAlgn val="ctr"/>
        <c:lblOffset val="100"/>
        <c:noMultiLvlLbl val="0"/>
      </c:catAx>
      <c:valAx>
        <c:axId val="-1942442864"/>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42448304"/>
        <c:crosses val="autoZero"/>
        <c:crossBetween val="between"/>
      </c:valAx>
      <c:valAx>
        <c:axId val="-1942447216"/>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42446672"/>
        <c:crosses val="max"/>
        <c:crossBetween val="between"/>
      </c:valAx>
      <c:catAx>
        <c:axId val="-1942446672"/>
        <c:scaling>
          <c:orientation val="minMax"/>
        </c:scaling>
        <c:delete val="1"/>
        <c:axPos val="b"/>
        <c:numFmt formatCode="General" sourceLinked="1"/>
        <c:majorTickMark val="out"/>
        <c:minorTickMark val="none"/>
        <c:tickLblPos val="nextTo"/>
        <c:crossAx val="-194244721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2"/>
            </a:solidFill>
            <a:ln>
              <a:noFill/>
            </a:ln>
            <a:effectLst/>
          </c:spPr>
          <c:invertIfNegative val="0"/>
          <c:cat>
            <c:strRef>
              <c:f>'Bally''s'!$A$28:$A$56</c:f>
              <c:strCache>
                <c:ptCount val="29"/>
                <c:pt idx="0">
                  <c:v>Q1 - 2019</c:v>
                </c:pt>
                <c:pt idx="1">
                  <c:v>Q2 - 2019</c:v>
                </c:pt>
                <c:pt idx="2">
                  <c:v>Q3 - 2019</c:v>
                </c:pt>
                <c:pt idx="3">
                  <c:v>Q4 - 2019</c:v>
                </c:pt>
                <c:pt idx="4">
                  <c:v>Q1 - 2020</c:v>
                </c:pt>
                <c:pt idx="5">
                  <c:v>Q2 - 2020</c:v>
                </c:pt>
                <c:pt idx="6">
                  <c:v>Q3 - 2020</c:v>
                </c:pt>
                <c:pt idx="7">
                  <c:v>Q4 - 2020</c:v>
                </c:pt>
                <c:pt idx="8">
                  <c:v>Q1 - 2021</c:v>
                </c:pt>
                <c:pt idx="9">
                  <c:v>Q2 - 2021</c:v>
                </c:pt>
                <c:pt idx="10">
                  <c:v>Q3 - 2021</c:v>
                </c:pt>
                <c:pt idx="11">
                  <c:v>Q4 - 2021</c:v>
                </c:pt>
                <c:pt idx="12">
                  <c:v>Q1 - 2022</c:v>
                </c:pt>
                <c:pt idx="13">
                  <c:v>Q2 - 2022</c:v>
                </c:pt>
                <c:pt idx="14">
                  <c:v>Q3 - 2022</c:v>
                </c:pt>
                <c:pt idx="15">
                  <c:v>Q4 - 2022</c:v>
                </c:pt>
                <c:pt idx="16">
                  <c:v>Q1 - 2023</c:v>
                </c:pt>
                <c:pt idx="17">
                  <c:v>Q2 - 2023</c:v>
                </c:pt>
                <c:pt idx="18">
                  <c:v>Q3 - 2023</c:v>
                </c:pt>
                <c:pt idx="19">
                  <c:v>Q4 - 2023</c:v>
                </c:pt>
                <c:pt idx="20">
                  <c:v>Q1 - 2024</c:v>
                </c:pt>
                <c:pt idx="21">
                  <c:v>Q2-2024</c:v>
                </c:pt>
                <c:pt idx="22">
                  <c:v>Q3-2024</c:v>
                </c:pt>
                <c:pt idx="23">
                  <c:v>Q4-2024</c:v>
                </c:pt>
                <c:pt idx="24">
                  <c:v>Q1-2025</c:v>
                </c:pt>
                <c:pt idx="25">
                  <c:v>Q2-2025</c:v>
                </c:pt>
                <c:pt idx="26">
                  <c:v>Q3-2025</c:v>
                </c:pt>
                <c:pt idx="27">
                  <c:v>Q4-2025</c:v>
                </c:pt>
                <c:pt idx="28">
                  <c:v>Q1-2026</c:v>
                </c:pt>
              </c:strCache>
            </c:strRef>
          </c:cat>
          <c:val>
            <c:numRef>
              <c:f>'Bally''s'!$F$28:$F$56</c:f>
              <c:numCache>
                <c:formatCode>0.0%</c:formatCode>
                <c:ptCount val="29"/>
                <c:pt idx="0">
                  <c:v>-6.2695481878882381E-2</c:v>
                </c:pt>
                <c:pt idx="1">
                  <c:v>-9.6124973392428828E-2</c:v>
                </c:pt>
                <c:pt idx="2">
                  <c:v>-0.11071537829778355</c:v>
                </c:pt>
                <c:pt idx="3">
                  <c:v>-0.11878018200258639</c:v>
                </c:pt>
                <c:pt idx="4">
                  <c:v>-0.27883606026746433</c:v>
                </c:pt>
                <c:pt idx="5">
                  <c:v>-0.72120905280385761</c:v>
                </c:pt>
                <c:pt idx="6">
                  <c:v>-0.31886955704815351</c:v>
                </c:pt>
                <c:pt idx="7">
                  <c:v>-0.28452983558334805</c:v>
                </c:pt>
                <c:pt idx="8">
                  <c:v>0.12799213148516064</c:v>
                </c:pt>
                <c:pt idx="9">
                  <c:v>3.9107232435226154</c:v>
                </c:pt>
                <c:pt idx="10">
                  <c:v>0.44723570932190532</c:v>
                </c:pt>
                <c:pt idx="11">
                  <c:v>0.49554890677261065</c:v>
                </c:pt>
                <c:pt idx="12">
                  <c:v>0.19036078964011902</c:v>
                </c:pt>
                <c:pt idx="13">
                  <c:v>-0.32060185642294819</c:v>
                </c:pt>
                <c:pt idx="14">
                  <c:v>-0.11747124262377574</c:v>
                </c:pt>
                <c:pt idx="15">
                  <c:v>-4.244080357910561E-2</c:v>
                </c:pt>
                <c:pt idx="16">
                  <c:v>3.8796102328957124E-2</c:v>
                </c:pt>
                <c:pt idx="17">
                  <c:v>4.5750914919318125E-2</c:v>
                </c:pt>
                <c:pt idx="18">
                  <c:v>3.8938524075895521E-2</c:v>
                </c:pt>
                <c:pt idx="19">
                  <c:v>5.7693484146706574E-2</c:v>
                </c:pt>
                <c:pt idx="20">
                  <c:v>-0.10620158456064541</c:v>
                </c:pt>
                <c:pt idx="21">
                  <c:v>3.2704182922574508E-2</c:v>
                </c:pt>
                <c:pt idx="22">
                  <c:v>-2.474309652174228E-2</c:v>
                </c:pt>
                <c:pt idx="23">
                  <c:v>-2.036324317724111E-2</c:v>
                </c:pt>
                <c:pt idx="24">
                  <c:v>2.904496491322613E-2</c:v>
                </c:pt>
                <c:pt idx="25">
                  <c:v>-0.11951654387957034</c:v>
                </c:pt>
                <c:pt idx="26">
                  <c:v>-0.201396084549605</c:v>
                </c:pt>
                <c:pt idx="27">
                  <c:v>-0.1900297787931369</c:v>
                </c:pt>
                <c:pt idx="28">
                  <c:v>-0.12201416092891983</c:v>
                </c:pt>
              </c:numCache>
            </c:numRef>
          </c:val>
          <c:extLst>
            <c:ext xmlns:c16="http://schemas.microsoft.com/office/drawing/2014/chart" uri="{C3380CC4-5D6E-409C-BE32-E72D297353CC}">
              <c16:uniqueId val="{00000000-9CF5-4CE9-A3F5-621A9D769304}"/>
            </c:ext>
          </c:extLst>
        </c:ser>
        <c:dLbls>
          <c:showLegendKey val="0"/>
          <c:showVal val="0"/>
          <c:showCatName val="0"/>
          <c:showSerName val="0"/>
          <c:showPercent val="0"/>
          <c:showBubbleSize val="0"/>
        </c:dLbls>
        <c:gapWidth val="219"/>
        <c:overlap val="-27"/>
        <c:axId val="-232344496"/>
        <c:axId val="-1942449392"/>
      </c:barChart>
      <c:catAx>
        <c:axId val="-232344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42449392"/>
        <c:crosses val="autoZero"/>
        <c:auto val="1"/>
        <c:lblAlgn val="ctr"/>
        <c:lblOffset val="100"/>
        <c:noMultiLvlLbl val="0"/>
      </c:catAx>
      <c:valAx>
        <c:axId val="-194244939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23444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BoomTown!$D$3</c:f>
              <c:strCache>
                <c:ptCount val="1"/>
                <c:pt idx="0">
                  <c:v>Revenue</c:v>
                </c:pt>
              </c:strCache>
            </c:strRef>
          </c:tx>
          <c:spPr>
            <a:solidFill>
              <a:schemeClr val="accent2"/>
            </a:solidFill>
            <a:ln>
              <a:noFill/>
            </a:ln>
            <a:effectLst/>
          </c:spPr>
          <c:invertIfNegative val="0"/>
          <c:cat>
            <c:strRef>
              <c:f>BoomTown!$A$28:$A$56</c:f>
              <c:strCache>
                <c:ptCount val="29"/>
                <c:pt idx="0">
                  <c:v>Q1 - 2019</c:v>
                </c:pt>
                <c:pt idx="1">
                  <c:v>Q2 - 2019</c:v>
                </c:pt>
                <c:pt idx="2">
                  <c:v>Q3 - 2019</c:v>
                </c:pt>
                <c:pt idx="3">
                  <c:v>Q4 - 2019</c:v>
                </c:pt>
                <c:pt idx="4">
                  <c:v>Q1 - 2020</c:v>
                </c:pt>
                <c:pt idx="5">
                  <c:v>Q2 - 2020</c:v>
                </c:pt>
                <c:pt idx="6">
                  <c:v>Q3 - 2020</c:v>
                </c:pt>
                <c:pt idx="7">
                  <c:v>Q4 - 2020</c:v>
                </c:pt>
                <c:pt idx="8">
                  <c:v>Q1 - 2021</c:v>
                </c:pt>
                <c:pt idx="9">
                  <c:v>Q2 - 2021</c:v>
                </c:pt>
                <c:pt idx="10">
                  <c:v>Q3 - 2021</c:v>
                </c:pt>
                <c:pt idx="11">
                  <c:v>Q4 - 2021</c:v>
                </c:pt>
                <c:pt idx="12">
                  <c:v>Q1 - 2022</c:v>
                </c:pt>
                <c:pt idx="13">
                  <c:v>Q2 - 2022</c:v>
                </c:pt>
                <c:pt idx="14">
                  <c:v>Q3 - 2022</c:v>
                </c:pt>
                <c:pt idx="15">
                  <c:v>Q4 - 2022</c:v>
                </c:pt>
                <c:pt idx="16">
                  <c:v>Q1 - 2023</c:v>
                </c:pt>
                <c:pt idx="17">
                  <c:v>Q2 - 2023</c:v>
                </c:pt>
                <c:pt idx="18">
                  <c:v>Q3 - 2023</c:v>
                </c:pt>
                <c:pt idx="19">
                  <c:v>Q4 - 2023</c:v>
                </c:pt>
                <c:pt idx="20">
                  <c:v>Q1 - 2024</c:v>
                </c:pt>
                <c:pt idx="21">
                  <c:v>Q2-2024</c:v>
                </c:pt>
                <c:pt idx="22">
                  <c:v>Q3-2024</c:v>
                </c:pt>
                <c:pt idx="23">
                  <c:v>Q4-2024</c:v>
                </c:pt>
                <c:pt idx="24">
                  <c:v>Q1-2025</c:v>
                </c:pt>
                <c:pt idx="25">
                  <c:v>Q2-2025</c:v>
                </c:pt>
                <c:pt idx="26">
                  <c:v>Q3-2025</c:v>
                </c:pt>
                <c:pt idx="27">
                  <c:v>Q4-2025</c:v>
                </c:pt>
                <c:pt idx="28">
                  <c:v>Q1-2026</c:v>
                </c:pt>
              </c:strCache>
            </c:strRef>
          </c:cat>
          <c:val>
            <c:numRef>
              <c:f>BoomTown!$D$28:$D$56</c:f>
              <c:numCache>
                <c:formatCode>"$"#,##0</c:formatCode>
                <c:ptCount val="29"/>
                <c:pt idx="0">
                  <c:v>14536299</c:v>
                </c:pt>
                <c:pt idx="1">
                  <c:v>13314641</c:v>
                </c:pt>
                <c:pt idx="2">
                  <c:v>12863123</c:v>
                </c:pt>
                <c:pt idx="3">
                  <c:v>12069653</c:v>
                </c:pt>
                <c:pt idx="4">
                  <c:v>10537170</c:v>
                </c:pt>
                <c:pt idx="5">
                  <c:v>4991360</c:v>
                </c:pt>
                <c:pt idx="6">
                  <c:v>11651215</c:v>
                </c:pt>
                <c:pt idx="7">
                  <c:v>10596607</c:v>
                </c:pt>
                <c:pt idx="8">
                  <c:v>12873194</c:v>
                </c:pt>
                <c:pt idx="9">
                  <c:v>15486440</c:v>
                </c:pt>
                <c:pt idx="10">
                  <c:v>12644897</c:v>
                </c:pt>
                <c:pt idx="11">
                  <c:v>12580590</c:v>
                </c:pt>
                <c:pt idx="12">
                  <c:v>13256241</c:v>
                </c:pt>
                <c:pt idx="13">
                  <c:v>15082360</c:v>
                </c:pt>
                <c:pt idx="14">
                  <c:v>12647169</c:v>
                </c:pt>
                <c:pt idx="15">
                  <c:v>11680327</c:v>
                </c:pt>
                <c:pt idx="16">
                  <c:v>13244607</c:v>
                </c:pt>
                <c:pt idx="17">
                  <c:v>13476623</c:v>
                </c:pt>
                <c:pt idx="18">
                  <c:v>11775703</c:v>
                </c:pt>
                <c:pt idx="19">
                  <c:v>10861782</c:v>
                </c:pt>
                <c:pt idx="20">
                  <c:v>12468228</c:v>
                </c:pt>
                <c:pt idx="21">
                  <c:v>13300589</c:v>
                </c:pt>
                <c:pt idx="22">
                  <c:v>10858297</c:v>
                </c:pt>
                <c:pt idx="23">
                  <c:v>10805709</c:v>
                </c:pt>
                <c:pt idx="24">
                  <c:v>11535615.060000001</c:v>
                </c:pt>
                <c:pt idx="25">
                  <c:v>11665545.280000001</c:v>
                </c:pt>
                <c:pt idx="26">
                  <c:v>9246519.0700000003</c:v>
                </c:pt>
                <c:pt idx="27">
                  <c:v>8921740.8100000005</c:v>
                </c:pt>
                <c:pt idx="28">
                  <c:v>10144348.32</c:v>
                </c:pt>
              </c:numCache>
            </c:numRef>
          </c:val>
          <c:extLst>
            <c:ext xmlns:c16="http://schemas.microsoft.com/office/drawing/2014/chart" uri="{C3380CC4-5D6E-409C-BE32-E72D297353CC}">
              <c16:uniqueId val="{00000000-BC03-4846-83A0-795E294F103E}"/>
            </c:ext>
          </c:extLst>
        </c:ser>
        <c:dLbls>
          <c:showLegendKey val="0"/>
          <c:showVal val="0"/>
          <c:showCatName val="0"/>
          <c:showSerName val="0"/>
          <c:showPercent val="0"/>
          <c:showBubbleSize val="0"/>
        </c:dLbls>
        <c:gapWidth val="150"/>
        <c:axId val="-232340688"/>
        <c:axId val="-232337968"/>
      </c:barChart>
      <c:lineChart>
        <c:grouping val="standard"/>
        <c:varyColors val="0"/>
        <c:ser>
          <c:idx val="1"/>
          <c:order val="1"/>
          <c:tx>
            <c:strRef>
              <c:f>BoomTown!$E$3</c:f>
              <c:strCache>
                <c:ptCount val="1"/>
                <c:pt idx="0">
                  <c:v> Admision (# People) </c:v>
                </c:pt>
              </c:strCache>
            </c:strRef>
          </c:tx>
          <c:spPr>
            <a:ln w="28575" cap="rnd">
              <a:solidFill>
                <a:sysClr val="windowText" lastClr="000000"/>
              </a:solidFill>
              <a:round/>
            </a:ln>
            <a:effectLst/>
          </c:spPr>
          <c:marker>
            <c:symbol val="none"/>
          </c:marker>
          <c:cat>
            <c:strRef>
              <c:f>BoomTown!$A$28:$A$56</c:f>
              <c:strCache>
                <c:ptCount val="29"/>
                <c:pt idx="0">
                  <c:v>Q1 - 2019</c:v>
                </c:pt>
                <c:pt idx="1">
                  <c:v>Q2 - 2019</c:v>
                </c:pt>
                <c:pt idx="2">
                  <c:v>Q3 - 2019</c:v>
                </c:pt>
                <c:pt idx="3">
                  <c:v>Q4 - 2019</c:v>
                </c:pt>
                <c:pt idx="4">
                  <c:v>Q1 - 2020</c:v>
                </c:pt>
                <c:pt idx="5">
                  <c:v>Q2 - 2020</c:v>
                </c:pt>
                <c:pt idx="6">
                  <c:v>Q3 - 2020</c:v>
                </c:pt>
                <c:pt idx="7">
                  <c:v>Q4 - 2020</c:v>
                </c:pt>
                <c:pt idx="8">
                  <c:v>Q1 - 2021</c:v>
                </c:pt>
                <c:pt idx="9">
                  <c:v>Q2 - 2021</c:v>
                </c:pt>
                <c:pt idx="10">
                  <c:v>Q3 - 2021</c:v>
                </c:pt>
                <c:pt idx="11">
                  <c:v>Q4 - 2021</c:v>
                </c:pt>
                <c:pt idx="12">
                  <c:v>Q1 - 2022</c:v>
                </c:pt>
                <c:pt idx="13">
                  <c:v>Q2 - 2022</c:v>
                </c:pt>
                <c:pt idx="14">
                  <c:v>Q3 - 2022</c:v>
                </c:pt>
                <c:pt idx="15">
                  <c:v>Q4 - 2022</c:v>
                </c:pt>
                <c:pt idx="16">
                  <c:v>Q1 - 2023</c:v>
                </c:pt>
                <c:pt idx="17">
                  <c:v>Q2 - 2023</c:v>
                </c:pt>
                <c:pt idx="18">
                  <c:v>Q3 - 2023</c:v>
                </c:pt>
                <c:pt idx="19">
                  <c:v>Q4 - 2023</c:v>
                </c:pt>
                <c:pt idx="20">
                  <c:v>Q1 - 2024</c:v>
                </c:pt>
                <c:pt idx="21">
                  <c:v>Q2-2024</c:v>
                </c:pt>
                <c:pt idx="22">
                  <c:v>Q3-2024</c:v>
                </c:pt>
                <c:pt idx="23">
                  <c:v>Q4-2024</c:v>
                </c:pt>
                <c:pt idx="24">
                  <c:v>Q1-2025</c:v>
                </c:pt>
                <c:pt idx="25">
                  <c:v>Q2-2025</c:v>
                </c:pt>
                <c:pt idx="26">
                  <c:v>Q3-2025</c:v>
                </c:pt>
                <c:pt idx="27">
                  <c:v>Q4-2025</c:v>
                </c:pt>
                <c:pt idx="28">
                  <c:v>Q1-2026</c:v>
                </c:pt>
              </c:strCache>
            </c:strRef>
          </c:cat>
          <c:val>
            <c:numRef>
              <c:f>BoomTown!$E$28:$E$56</c:f>
              <c:numCache>
                <c:formatCode>#,##0</c:formatCode>
                <c:ptCount val="29"/>
                <c:pt idx="0">
                  <c:v>190640</c:v>
                </c:pt>
                <c:pt idx="1">
                  <c:v>189651</c:v>
                </c:pt>
                <c:pt idx="2">
                  <c:v>191101</c:v>
                </c:pt>
                <c:pt idx="3">
                  <c:v>170089</c:v>
                </c:pt>
                <c:pt idx="4">
                  <c:v>141309</c:v>
                </c:pt>
                <c:pt idx="5">
                  <c:v>53141</c:v>
                </c:pt>
                <c:pt idx="6">
                  <c:v>139170</c:v>
                </c:pt>
                <c:pt idx="7">
                  <c:v>141700</c:v>
                </c:pt>
                <c:pt idx="8">
                  <c:v>146690</c:v>
                </c:pt>
                <c:pt idx="9">
                  <c:v>166267</c:v>
                </c:pt>
                <c:pt idx="10">
                  <c:v>150791</c:v>
                </c:pt>
                <c:pt idx="11">
                  <c:v>146910</c:v>
                </c:pt>
                <c:pt idx="12">
                  <c:v>152294</c:v>
                </c:pt>
                <c:pt idx="13">
                  <c:v>153649</c:v>
                </c:pt>
                <c:pt idx="14">
                  <c:v>153339</c:v>
                </c:pt>
                <c:pt idx="15">
                  <c:v>150482</c:v>
                </c:pt>
                <c:pt idx="16">
                  <c:v>149755</c:v>
                </c:pt>
                <c:pt idx="17">
                  <c:v>149227</c:v>
                </c:pt>
                <c:pt idx="18">
                  <c:v>170496</c:v>
                </c:pt>
                <c:pt idx="19">
                  <c:v>139297</c:v>
                </c:pt>
                <c:pt idx="20">
                  <c:v>140086</c:v>
                </c:pt>
                <c:pt idx="21">
                  <c:v>136324</c:v>
                </c:pt>
                <c:pt idx="22">
                  <c:v>135531</c:v>
                </c:pt>
                <c:pt idx="23">
                  <c:v>127083</c:v>
                </c:pt>
                <c:pt idx="24">
                  <c:v>127994</c:v>
                </c:pt>
                <c:pt idx="25">
                  <c:v>127240</c:v>
                </c:pt>
                <c:pt idx="26">
                  <c:v>121577</c:v>
                </c:pt>
                <c:pt idx="27">
                  <c:v>115309</c:v>
                </c:pt>
                <c:pt idx="28">
                  <c:v>118610</c:v>
                </c:pt>
              </c:numCache>
            </c:numRef>
          </c:val>
          <c:smooth val="0"/>
          <c:extLst>
            <c:ext xmlns:c16="http://schemas.microsoft.com/office/drawing/2014/chart" uri="{C3380CC4-5D6E-409C-BE32-E72D297353CC}">
              <c16:uniqueId val="{00000001-BC03-4846-83A0-795E294F103E}"/>
            </c:ext>
          </c:extLst>
        </c:ser>
        <c:dLbls>
          <c:showLegendKey val="0"/>
          <c:showVal val="0"/>
          <c:showCatName val="0"/>
          <c:showSerName val="0"/>
          <c:showPercent val="0"/>
          <c:showBubbleSize val="0"/>
        </c:dLbls>
        <c:marker val="1"/>
        <c:smooth val="0"/>
        <c:axId val="-232352656"/>
        <c:axId val="-232353200"/>
      </c:lineChart>
      <c:catAx>
        <c:axId val="-23234068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2337968"/>
        <c:crosses val="autoZero"/>
        <c:auto val="1"/>
        <c:lblAlgn val="ctr"/>
        <c:lblOffset val="100"/>
        <c:noMultiLvlLbl val="0"/>
      </c:catAx>
      <c:valAx>
        <c:axId val="-23233796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2340688"/>
        <c:crosses val="autoZero"/>
        <c:crossBetween val="between"/>
      </c:valAx>
      <c:valAx>
        <c:axId val="-232353200"/>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2352656"/>
        <c:crosses val="max"/>
        <c:crossBetween val="between"/>
      </c:valAx>
      <c:catAx>
        <c:axId val="-232352656"/>
        <c:scaling>
          <c:orientation val="minMax"/>
        </c:scaling>
        <c:delete val="1"/>
        <c:axPos val="b"/>
        <c:numFmt formatCode="General" sourceLinked="1"/>
        <c:majorTickMark val="out"/>
        <c:minorTickMark val="none"/>
        <c:tickLblPos val="nextTo"/>
        <c:crossAx val="-23235320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2"/>
            </a:solidFill>
            <a:ln>
              <a:noFill/>
            </a:ln>
            <a:effectLst/>
          </c:spPr>
          <c:invertIfNegative val="0"/>
          <c:cat>
            <c:strRef>
              <c:f>BoomTown!$A$28:$A$56</c:f>
              <c:strCache>
                <c:ptCount val="29"/>
                <c:pt idx="0">
                  <c:v>Q1 - 2019</c:v>
                </c:pt>
                <c:pt idx="1">
                  <c:v>Q2 - 2019</c:v>
                </c:pt>
                <c:pt idx="2">
                  <c:v>Q3 - 2019</c:v>
                </c:pt>
                <c:pt idx="3">
                  <c:v>Q4 - 2019</c:v>
                </c:pt>
                <c:pt idx="4">
                  <c:v>Q1 - 2020</c:v>
                </c:pt>
                <c:pt idx="5">
                  <c:v>Q2 - 2020</c:v>
                </c:pt>
                <c:pt idx="6">
                  <c:v>Q3 - 2020</c:v>
                </c:pt>
                <c:pt idx="7">
                  <c:v>Q4 - 2020</c:v>
                </c:pt>
                <c:pt idx="8">
                  <c:v>Q1 - 2021</c:v>
                </c:pt>
                <c:pt idx="9">
                  <c:v>Q2 - 2021</c:v>
                </c:pt>
                <c:pt idx="10">
                  <c:v>Q3 - 2021</c:v>
                </c:pt>
                <c:pt idx="11">
                  <c:v>Q4 - 2021</c:v>
                </c:pt>
                <c:pt idx="12">
                  <c:v>Q1 - 2022</c:v>
                </c:pt>
                <c:pt idx="13">
                  <c:v>Q2 - 2022</c:v>
                </c:pt>
                <c:pt idx="14">
                  <c:v>Q3 - 2022</c:v>
                </c:pt>
                <c:pt idx="15">
                  <c:v>Q4 - 2022</c:v>
                </c:pt>
                <c:pt idx="16">
                  <c:v>Q1 - 2023</c:v>
                </c:pt>
                <c:pt idx="17">
                  <c:v>Q2 - 2023</c:v>
                </c:pt>
                <c:pt idx="18">
                  <c:v>Q3 - 2023</c:v>
                </c:pt>
                <c:pt idx="19">
                  <c:v>Q4 - 2023</c:v>
                </c:pt>
                <c:pt idx="20">
                  <c:v>Q1 - 2024</c:v>
                </c:pt>
                <c:pt idx="21">
                  <c:v>Q2-2024</c:v>
                </c:pt>
                <c:pt idx="22">
                  <c:v>Q3-2024</c:v>
                </c:pt>
                <c:pt idx="23">
                  <c:v>Q4-2024</c:v>
                </c:pt>
                <c:pt idx="24">
                  <c:v>Q1-2025</c:v>
                </c:pt>
                <c:pt idx="25">
                  <c:v>Q2-2025</c:v>
                </c:pt>
                <c:pt idx="26">
                  <c:v>Q3-2025</c:v>
                </c:pt>
                <c:pt idx="27">
                  <c:v>Q4-2025</c:v>
                </c:pt>
                <c:pt idx="28">
                  <c:v>Q1-2026</c:v>
                </c:pt>
              </c:strCache>
            </c:strRef>
          </c:cat>
          <c:val>
            <c:numRef>
              <c:f>BoomTown!$F$28:$F$56</c:f>
              <c:numCache>
                <c:formatCode>0.0%</c:formatCode>
                <c:ptCount val="29"/>
                <c:pt idx="0">
                  <c:v>3.1583138845069351E-2</c:v>
                </c:pt>
                <c:pt idx="1">
                  <c:v>-5.7315155510022892E-2</c:v>
                </c:pt>
                <c:pt idx="2">
                  <c:v>-5.575839097424351E-2</c:v>
                </c:pt>
                <c:pt idx="3">
                  <c:v>-6.7934039957974743E-2</c:v>
                </c:pt>
                <c:pt idx="4">
                  <c:v>-0.27511328708910021</c:v>
                </c:pt>
                <c:pt idx="5">
                  <c:v>-0.62512244979042242</c:v>
                </c:pt>
                <c:pt idx="6">
                  <c:v>-9.4215689300335539E-2</c:v>
                </c:pt>
                <c:pt idx="7">
                  <c:v>-0.12204543080070322</c:v>
                </c:pt>
                <c:pt idx="8">
                  <c:v>0.22169368056128921</c:v>
                </c:pt>
                <c:pt idx="9">
                  <c:v>2.1026493781254008</c:v>
                </c:pt>
                <c:pt idx="10">
                  <c:v>8.5285697671873703E-2</c:v>
                </c:pt>
                <c:pt idx="11">
                  <c:v>0.18722813821443032</c:v>
                </c:pt>
                <c:pt idx="12">
                  <c:v>2.975539714541706E-2</c:v>
                </c:pt>
                <c:pt idx="13">
                  <c:v>-2.6092504152019445E-2</c:v>
                </c:pt>
                <c:pt idx="14">
                  <c:v>1.7967722473342408E-4</c:v>
                </c:pt>
                <c:pt idx="15">
                  <c:v>-7.155968042834239E-2</c:v>
                </c:pt>
                <c:pt idx="16">
                  <c:v>-8.7762435821738601E-4</c:v>
                </c:pt>
                <c:pt idx="17">
                  <c:v>-0.10646457185745467</c:v>
                </c:pt>
                <c:pt idx="18">
                  <c:v>-6.8906013669936733E-2</c:v>
                </c:pt>
                <c:pt idx="19">
                  <c:v>-7.0078945563767175E-2</c:v>
                </c:pt>
                <c:pt idx="20">
                  <c:v>-5.8618500345083854E-2</c:v>
                </c:pt>
                <c:pt idx="21">
                  <c:v>-1.3062174403780531E-2</c:v>
                </c:pt>
                <c:pt idx="22">
                  <c:v>-7.7906686335414546E-2</c:v>
                </c:pt>
                <c:pt idx="23">
                  <c:v>-5.1624125764998781E-3</c:v>
                </c:pt>
                <c:pt idx="24">
                  <c:v>-7.4799156704545303E-2</c:v>
                </c:pt>
                <c:pt idx="25">
                  <c:v>-0.12293017399455007</c:v>
                </c:pt>
                <c:pt idx="26">
                  <c:v>-0.1484374511030597</c:v>
                </c:pt>
                <c:pt idx="27">
                  <c:v>-0.17434933607780845</c:v>
                </c:pt>
                <c:pt idx="28">
                  <c:v>-0.1206062037233063</c:v>
                </c:pt>
              </c:numCache>
            </c:numRef>
          </c:val>
          <c:extLst>
            <c:ext xmlns:c16="http://schemas.microsoft.com/office/drawing/2014/chart" uri="{C3380CC4-5D6E-409C-BE32-E72D297353CC}">
              <c16:uniqueId val="{00000000-39D3-40BD-99E1-F6D4FB1BE1B7}"/>
            </c:ext>
          </c:extLst>
        </c:ser>
        <c:dLbls>
          <c:showLegendKey val="0"/>
          <c:showVal val="0"/>
          <c:showCatName val="0"/>
          <c:showSerName val="0"/>
          <c:showPercent val="0"/>
          <c:showBubbleSize val="0"/>
        </c:dLbls>
        <c:gapWidth val="219"/>
        <c:overlap val="-27"/>
        <c:axId val="-232341776"/>
        <c:axId val="-232350480"/>
      </c:barChart>
      <c:catAx>
        <c:axId val="-232341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2350480"/>
        <c:crosses val="autoZero"/>
        <c:auto val="1"/>
        <c:lblAlgn val="ctr"/>
        <c:lblOffset val="100"/>
        <c:noMultiLvlLbl val="0"/>
      </c:catAx>
      <c:valAx>
        <c:axId val="-23235048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23417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44284382821591"/>
          <c:y val="4.988008838836256E-2"/>
          <c:w val="0.81692490090532099"/>
          <c:h val="0.73886459504679547"/>
        </c:manualLayout>
      </c:layout>
      <c:barChart>
        <c:barDir val="col"/>
        <c:grouping val="clustered"/>
        <c:varyColors val="0"/>
        <c:ser>
          <c:idx val="0"/>
          <c:order val="0"/>
          <c:tx>
            <c:strRef>
              <c:f>'Harrah''s LA Downs'!$D$3</c:f>
              <c:strCache>
                <c:ptCount val="1"/>
                <c:pt idx="0">
                  <c:v>Revenue</c:v>
                </c:pt>
              </c:strCache>
            </c:strRef>
          </c:tx>
          <c:spPr>
            <a:solidFill>
              <a:schemeClr val="accent2"/>
            </a:solidFill>
            <a:ln>
              <a:noFill/>
            </a:ln>
            <a:effectLst/>
          </c:spPr>
          <c:invertIfNegative val="0"/>
          <c:cat>
            <c:strRef>
              <c:f>'Harrah''s LA Downs'!$A$28:$A$56</c:f>
              <c:strCache>
                <c:ptCount val="29"/>
                <c:pt idx="0">
                  <c:v>Q1 - 2019</c:v>
                </c:pt>
                <c:pt idx="1">
                  <c:v>Q2 - 2019</c:v>
                </c:pt>
                <c:pt idx="2">
                  <c:v>Q3 - 2019</c:v>
                </c:pt>
                <c:pt idx="3">
                  <c:v>Q4 - 2019</c:v>
                </c:pt>
                <c:pt idx="4">
                  <c:v>Q1 - 2020</c:v>
                </c:pt>
                <c:pt idx="5">
                  <c:v>Q2 - 2020</c:v>
                </c:pt>
                <c:pt idx="6">
                  <c:v>Q3 - 2020</c:v>
                </c:pt>
                <c:pt idx="7">
                  <c:v>Q4 - 2020</c:v>
                </c:pt>
                <c:pt idx="8">
                  <c:v>Q1 - 2021</c:v>
                </c:pt>
                <c:pt idx="9">
                  <c:v>Q2 - 2021</c:v>
                </c:pt>
                <c:pt idx="10">
                  <c:v>Q3 - 2021</c:v>
                </c:pt>
                <c:pt idx="11">
                  <c:v>Q4 - 2021</c:v>
                </c:pt>
                <c:pt idx="12">
                  <c:v>Q1 - 2022</c:v>
                </c:pt>
                <c:pt idx="13">
                  <c:v>Q2 - 2022</c:v>
                </c:pt>
                <c:pt idx="14">
                  <c:v>Q3 - 2022</c:v>
                </c:pt>
                <c:pt idx="15">
                  <c:v>Q4 - 2022</c:v>
                </c:pt>
                <c:pt idx="16">
                  <c:v>Q1 - 2023</c:v>
                </c:pt>
                <c:pt idx="17">
                  <c:v>Q2 - 2023</c:v>
                </c:pt>
                <c:pt idx="18">
                  <c:v>Q3 - 2023</c:v>
                </c:pt>
                <c:pt idx="19">
                  <c:v>Q4 - 2023</c:v>
                </c:pt>
                <c:pt idx="20">
                  <c:v>Q1 - 2024</c:v>
                </c:pt>
                <c:pt idx="21">
                  <c:v>Q2-2024</c:v>
                </c:pt>
                <c:pt idx="22">
                  <c:v>Q3-2024</c:v>
                </c:pt>
                <c:pt idx="23">
                  <c:v>Q4-2024</c:v>
                </c:pt>
                <c:pt idx="24">
                  <c:v>Q1-2025</c:v>
                </c:pt>
                <c:pt idx="25">
                  <c:v>Q2-2025</c:v>
                </c:pt>
                <c:pt idx="26">
                  <c:v>Q3-2025</c:v>
                </c:pt>
                <c:pt idx="27">
                  <c:v>Q4-2025</c:v>
                </c:pt>
                <c:pt idx="28">
                  <c:v>Q1-2026</c:v>
                </c:pt>
              </c:strCache>
            </c:strRef>
          </c:cat>
          <c:val>
            <c:numRef>
              <c:f>'Harrah''s LA Downs'!$D$28:$D$56</c:f>
              <c:numCache>
                <c:formatCode>"$"#,##0</c:formatCode>
                <c:ptCount val="29"/>
                <c:pt idx="0">
                  <c:v>11301617</c:v>
                </c:pt>
                <c:pt idx="1">
                  <c:v>11308125</c:v>
                </c:pt>
                <c:pt idx="2">
                  <c:v>11257503</c:v>
                </c:pt>
                <c:pt idx="3">
                  <c:v>10425701</c:v>
                </c:pt>
                <c:pt idx="4">
                  <c:v>9956365</c:v>
                </c:pt>
                <c:pt idx="5">
                  <c:v>5950187</c:v>
                </c:pt>
                <c:pt idx="6">
                  <c:v>10400400</c:v>
                </c:pt>
                <c:pt idx="7">
                  <c:v>9062549</c:v>
                </c:pt>
                <c:pt idx="8">
                  <c:v>11558960</c:v>
                </c:pt>
                <c:pt idx="9">
                  <c:v>14460923</c:v>
                </c:pt>
                <c:pt idx="10">
                  <c:v>11886956</c:v>
                </c:pt>
                <c:pt idx="11">
                  <c:v>11021056</c:v>
                </c:pt>
                <c:pt idx="12">
                  <c:v>8616817</c:v>
                </c:pt>
                <c:pt idx="13">
                  <c:v>10905053</c:v>
                </c:pt>
                <c:pt idx="14">
                  <c:v>9079974</c:v>
                </c:pt>
                <c:pt idx="15">
                  <c:v>8296601</c:v>
                </c:pt>
                <c:pt idx="16">
                  <c:v>10488440</c:v>
                </c:pt>
                <c:pt idx="17">
                  <c:v>10628193</c:v>
                </c:pt>
                <c:pt idx="18">
                  <c:v>9807067</c:v>
                </c:pt>
                <c:pt idx="19">
                  <c:v>9083848</c:v>
                </c:pt>
                <c:pt idx="20">
                  <c:v>11398535</c:v>
                </c:pt>
                <c:pt idx="21">
                  <c:v>11905388</c:v>
                </c:pt>
                <c:pt idx="22">
                  <c:v>9556363</c:v>
                </c:pt>
                <c:pt idx="23">
                  <c:v>9097421</c:v>
                </c:pt>
                <c:pt idx="24">
                  <c:v>9266374</c:v>
                </c:pt>
                <c:pt idx="25">
                  <c:v>12907405</c:v>
                </c:pt>
                <c:pt idx="26">
                  <c:v>8407629.0600000005</c:v>
                </c:pt>
                <c:pt idx="27">
                  <c:v>8115482.4700000007</c:v>
                </c:pt>
                <c:pt idx="28">
                  <c:v>8812074.379999999</c:v>
                </c:pt>
              </c:numCache>
            </c:numRef>
          </c:val>
          <c:extLst>
            <c:ext xmlns:c16="http://schemas.microsoft.com/office/drawing/2014/chart" uri="{C3380CC4-5D6E-409C-BE32-E72D297353CC}">
              <c16:uniqueId val="{00000000-40B2-4F77-A7AA-9DE95CF8E24D}"/>
            </c:ext>
          </c:extLst>
        </c:ser>
        <c:dLbls>
          <c:showLegendKey val="0"/>
          <c:showVal val="0"/>
          <c:showCatName val="0"/>
          <c:showSerName val="0"/>
          <c:showPercent val="0"/>
          <c:showBubbleSize val="0"/>
        </c:dLbls>
        <c:gapWidth val="150"/>
        <c:axId val="-232348304"/>
        <c:axId val="-232351568"/>
      </c:barChart>
      <c:lineChart>
        <c:grouping val="standard"/>
        <c:varyColors val="0"/>
        <c:ser>
          <c:idx val="1"/>
          <c:order val="1"/>
          <c:tx>
            <c:strRef>
              <c:f>'Harrah''s LA Downs'!$E$3</c:f>
              <c:strCache>
                <c:ptCount val="1"/>
                <c:pt idx="0">
                  <c:v> Admision (# People) </c:v>
                </c:pt>
              </c:strCache>
            </c:strRef>
          </c:tx>
          <c:spPr>
            <a:ln w="28575" cap="rnd">
              <a:solidFill>
                <a:sysClr val="windowText" lastClr="000000"/>
              </a:solidFill>
              <a:round/>
            </a:ln>
            <a:effectLst/>
          </c:spPr>
          <c:marker>
            <c:symbol val="none"/>
          </c:marker>
          <c:cat>
            <c:strRef>
              <c:f>'Harrah''s LA Downs'!$A$28:$A$56</c:f>
              <c:strCache>
                <c:ptCount val="29"/>
                <c:pt idx="0">
                  <c:v>Q1 - 2019</c:v>
                </c:pt>
                <c:pt idx="1">
                  <c:v>Q2 - 2019</c:v>
                </c:pt>
                <c:pt idx="2">
                  <c:v>Q3 - 2019</c:v>
                </c:pt>
                <c:pt idx="3">
                  <c:v>Q4 - 2019</c:v>
                </c:pt>
                <c:pt idx="4">
                  <c:v>Q1 - 2020</c:v>
                </c:pt>
                <c:pt idx="5">
                  <c:v>Q2 - 2020</c:v>
                </c:pt>
                <c:pt idx="6">
                  <c:v>Q3 - 2020</c:v>
                </c:pt>
                <c:pt idx="7">
                  <c:v>Q4 - 2020</c:v>
                </c:pt>
                <c:pt idx="8">
                  <c:v>Q1 - 2021</c:v>
                </c:pt>
                <c:pt idx="9">
                  <c:v>Q2 - 2021</c:v>
                </c:pt>
                <c:pt idx="10">
                  <c:v>Q3 - 2021</c:v>
                </c:pt>
                <c:pt idx="11">
                  <c:v>Q4 - 2021</c:v>
                </c:pt>
                <c:pt idx="12">
                  <c:v>Q1 - 2022</c:v>
                </c:pt>
                <c:pt idx="13">
                  <c:v>Q2 - 2022</c:v>
                </c:pt>
                <c:pt idx="14">
                  <c:v>Q3 - 2022</c:v>
                </c:pt>
                <c:pt idx="15">
                  <c:v>Q4 - 2022</c:v>
                </c:pt>
                <c:pt idx="16">
                  <c:v>Q1 - 2023</c:v>
                </c:pt>
                <c:pt idx="17">
                  <c:v>Q2 - 2023</c:v>
                </c:pt>
                <c:pt idx="18">
                  <c:v>Q3 - 2023</c:v>
                </c:pt>
                <c:pt idx="19">
                  <c:v>Q4 - 2023</c:v>
                </c:pt>
                <c:pt idx="20">
                  <c:v>Q1 - 2024</c:v>
                </c:pt>
                <c:pt idx="21">
                  <c:v>Q2-2024</c:v>
                </c:pt>
                <c:pt idx="22">
                  <c:v>Q3-2024</c:v>
                </c:pt>
                <c:pt idx="23">
                  <c:v>Q4-2024</c:v>
                </c:pt>
                <c:pt idx="24">
                  <c:v>Q1-2025</c:v>
                </c:pt>
                <c:pt idx="25">
                  <c:v>Q2-2025</c:v>
                </c:pt>
                <c:pt idx="26">
                  <c:v>Q3-2025</c:v>
                </c:pt>
                <c:pt idx="27">
                  <c:v>Q4-2025</c:v>
                </c:pt>
                <c:pt idx="28">
                  <c:v>Q1-2026</c:v>
                </c:pt>
              </c:strCache>
            </c:strRef>
          </c:cat>
          <c:val>
            <c:numRef>
              <c:f>'Harrah''s LA Downs'!$E$28:$E$56</c:f>
              <c:numCache>
                <c:formatCode>#,##0</c:formatCode>
                <c:ptCount val="29"/>
                <c:pt idx="0">
                  <c:v>156565</c:v>
                </c:pt>
                <c:pt idx="1">
                  <c:v>172631</c:v>
                </c:pt>
                <c:pt idx="2">
                  <c:v>189484</c:v>
                </c:pt>
                <c:pt idx="3">
                  <c:v>150364</c:v>
                </c:pt>
                <c:pt idx="4">
                  <c:v>130643</c:v>
                </c:pt>
                <c:pt idx="5">
                  <c:v>58768</c:v>
                </c:pt>
                <c:pt idx="6">
                  <c:v>171979</c:v>
                </c:pt>
                <c:pt idx="7">
                  <c:v>142181</c:v>
                </c:pt>
                <c:pt idx="8">
                  <c:v>148575</c:v>
                </c:pt>
                <c:pt idx="9">
                  <c:v>191580</c:v>
                </c:pt>
                <c:pt idx="10">
                  <c:v>186473</c:v>
                </c:pt>
                <c:pt idx="11">
                  <c:v>156319</c:v>
                </c:pt>
                <c:pt idx="12">
                  <c:v>124956</c:v>
                </c:pt>
                <c:pt idx="13">
                  <c:v>156182</c:v>
                </c:pt>
                <c:pt idx="14">
                  <c:v>154345</c:v>
                </c:pt>
                <c:pt idx="15">
                  <c:v>142005</c:v>
                </c:pt>
                <c:pt idx="16">
                  <c:v>158770</c:v>
                </c:pt>
                <c:pt idx="17">
                  <c:v>193550</c:v>
                </c:pt>
                <c:pt idx="18">
                  <c:v>201248</c:v>
                </c:pt>
                <c:pt idx="19">
                  <c:v>156453</c:v>
                </c:pt>
                <c:pt idx="20">
                  <c:v>157520</c:v>
                </c:pt>
                <c:pt idx="21">
                  <c:v>162958</c:v>
                </c:pt>
                <c:pt idx="22">
                  <c:v>183959</c:v>
                </c:pt>
                <c:pt idx="23">
                  <c:v>171846</c:v>
                </c:pt>
                <c:pt idx="24">
                  <c:v>157051</c:v>
                </c:pt>
                <c:pt idx="25">
                  <c:v>177792</c:v>
                </c:pt>
                <c:pt idx="26">
                  <c:v>169509</c:v>
                </c:pt>
                <c:pt idx="27">
                  <c:v>141850</c:v>
                </c:pt>
                <c:pt idx="28">
                  <c:v>127180</c:v>
                </c:pt>
              </c:numCache>
            </c:numRef>
          </c:val>
          <c:smooth val="0"/>
          <c:extLst>
            <c:ext xmlns:c16="http://schemas.microsoft.com/office/drawing/2014/chart" uri="{C3380CC4-5D6E-409C-BE32-E72D297353CC}">
              <c16:uniqueId val="{00000001-40B2-4F77-A7AA-9DE95CF8E24D}"/>
            </c:ext>
          </c:extLst>
        </c:ser>
        <c:dLbls>
          <c:showLegendKey val="0"/>
          <c:showVal val="0"/>
          <c:showCatName val="0"/>
          <c:showSerName val="0"/>
          <c:showPercent val="0"/>
          <c:showBubbleSize val="0"/>
        </c:dLbls>
        <c:marker val="1"/>
        <c:smooth val="0"/>
        <c:axId val="-232351024"/>
        <c:axId val="-232346672"/>
      </c:lineChart>
      <c:catAx>
        <c:axId val="-23234830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2351568"/>
        <c:crosses val="autoZero"/>
        <c:auto val="1"/>
        <c:lblAlgn val="ctr"/>
        <c:lblOffset val="100"/>
        <c:noMultiLvlLbl val="0"/>
      </c:catAx>
      <c:valAx>
        <c:axId val="-23235156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2348304"/>
        <c:crosses val="autoZero"/>
        <c:crossBetween val="between"/>
      </c:valAx>
      <c:valAx>
        <c:axId val="-23234667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2351024"/>
        <c:crosses val="max"/>
        <c:crossBetween val="between"/>
      </c:valAx>
      <c:catAx>
        <c:axId val="-232351024"/>
        <c:scaling>
          <c:orientation val="minMax"/>
        </c:scaling>
        <c:delete val="1"/>
        <c:axPos val="b"/>
        <c:numFmt formatCode="General" sourceLinked="1"/>
        <c:majorTickMark val="out"/>
        <c:minorTickMark val="none"/>
        <c:tickLblPos val="nextTo"/>
        <c:crossAx val="-232346672"/>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2"/>
            </a:solidFill>
            <a:ln>
              <a:noFill/>
            </a:ln>
            <a:effectLst/>
          </c:spPr>
          <c:invertIfNegative val="0"/>
          <c:cat>
            <c:strRef>
              <c:f>'Harrah''s LA Downs'!$A$28:$A$56</c:f>
              <c:strCache>
                <c:ptCount val="29"/>
                <c:pt idx="0">
                  <c:v>Q1 - 2019</c:v>
                </c:pt>
                <c:pt idx="1">
                  <c:v>Q2 - 2019</c:v>
                </c:pt>
                <c:pt idx="2">
                  <c:v>Q3 - 2019</c:v>
                </c:pt>
                <c:pt idx="3">
                  <c:v>Q4 - 2019</c:v>
                </c:pt>
                <c:pt idx="4">
                  <c:v>Q1 - 2020</c:v>
                </c:pt>
                <c:pt idx="5">
                  <c:v>Q2 - 2020</c:v>
                </c:pt>
                <c:pt idx="6">
                  <c:v>Q3 - 2020</c:v>
                </c:pt>
                <c:pt idx="7">
                  <c:v>Q4 - 2020</c:v>
                </c:pt>
                <c:pt idx="8">
                  <c:v>Q1 - 2021</c:v>
                </c:pt>
                <c:pt idx="9">
                  <c:v>Q2 - 2021</c:v>
                </c:pt>
                <c:pt idx="10">
                  <c:v>Q3 - 2021</c:v>
                </c:pt>
                <c:pt idx="11">
                  <c:v>Q4 - 2021</c:v>
                </c:pt>
                <c:pt idx="12">
                  <c:v>Q1 - 2022</c:v>
                </c:pt>
                <c:pt idx="13">
                  <c:v>Q2 - 2022</c:v>
                </c:pt>
                <c:pt idx="14">
                  <c:v>Q3 - 2022</c:v>
                </c:pt>
                <c:pt idx="15">
                  <c:v>Q4 - 2022</c:v>
                </c:pt>
                <c:pt idx="16">
                  <c:v>Q1 - 2023</c:v>
                </c:pt>
                <c:pt idx="17">
                  <c:v>Q2 - 2023</c:v>
                </c:pt>
                <c:pt idx="18">
                  <c:v>Q3 - 2023</c:v>
                </c:pt>
                <c:pt idx="19">
                  <c:v>Q4 - 2023</c:v>
                </c:pt>
                <c:pt idx="20">
                  <c:v>Q1 - 2024</c:v>
                </c:pt>
                <c:pt idx="21">
                  <c:v>Q2-2024</c:v>
                </c:pt>
                <c:pt idx="22">
                  <c:v>Q3-2024</c:v>
                </c:pt>
                <c:pt idx="23">
                  <c:v>Q4-2024</c:v>
                </c:pt>
                <c:pt idx="24">
                  <c:v>Q1-2025</c:v>
                </c:pt>
                <c:pt idx="25">
                  <c:v>Q2-2025</c:v>
                </c:pt>
                <c:pt idx="26">
                  <c:v>Q3-2025</c:v>
                </c:pt>
                <c:pt idx="27">
                  <c:v>Q4-2025</c:v>
                </c:pt>
                <c:pt idx="28">
                  <c:v>Q1-2026</c:v>
                </c:pt>
              </c:strCache>
            </c:strRef>
          </c:cat>
          <c:val>
            <c:numRef>
              <c:f>'Harrah''s LA Downs'!$F$28:$F$56</c:f>
              <c:numCache>
                <c:formatCode>0.0%</c:formatCode>
                <c:ptCount val="29"/>
                <c:pt idx="0">
                  <c:v>4.417561333999416E-2</c:v>
                </c:pt>
                <c:pt idx="1">
                  <c:v>-3.2003039894593244E-2</c:v>
                </c:pt>
                <c:pt idx="2">
                  <c:v>1.4339965578676403E-2</c:v>
                </c:pt>
                <c:pt idx="3">
                  <c:v>3.3003233633639184E-3</c:v>
                </c:pt>
                <c:pt idx="4">
                  <c:v>-0.11903181642060601</c:v>
                </c:pt>
                <c:pt idx="5">
                  <c:v>-0.47381312109655666</c:v>
                </c:pt>
                <c:pt idx="6">
                  <c:v>-7.6136155593296312E-2</c:v>
                </c:pt>
                <c:pt idx="7">
                  <c:v>-0.13074919374725977</c:v>
                </c:pt>
                <c:pt idx="8">
                  <c:v>0.16096185706329569</c:v>
                </c:pt>
                <c:pt idx="9">
                  <c:v>1.4303308450641972</c:v>
                </c:pt>
                <c:pt idx="10">
                  <c:v>0.14293257951617244</c:v>
                </c:pt>
                <c:pt idx="11">
                  <c:v>0.21610994875724257</c:v>
                </c:pt>
                <c:pt idx="12">
                  <c:v>-0.25453353934956086</c:v>
                </c:pt>
                <c:pt idx="13">
                  <c:v>-0.2458950925884883</c:v>
                </c:pt>
                <c:pt idx="14">
                  <c:v>-0.23613968117657708</c:v>
                </c:pt>
                <c:pt idx="15">
                  <c:v>-0.24720453285057259</c:v>
                </c:pt>
                <c:pt idx="16">
                  <c:v>0.21720584294641512</c:v>
                </c:pt>
                <c:pt idx="17">
                  <c:v>-2.5388230575312198E-2</c:v>
                </c:pt>
                <c:pt idx="18">
                  <c:v>8.0076550879991507E-2</c:v>
                </c:pt>
                <c:pt idx="19">
                  <c:v>9.488789445219796E-2</c:v>
                </c:pt>
                <c:pt idx="20">
                  <c:v>8.6771245294819818E-2</c:v>
                </c:pt>
                <c:pt idx="21">
                  <c:v>0.12017047488693515</c:v>
                </c:pt>
                <c:pt idx="22">
                  <c:v>-2.5563606325928027E-2</c:v>
                </c:pt>
                <c:pt idx="23">
                  <c:v>1.4941905676977422E-3</c:v>
                </c:pt>
                <c:pt idx="24">
                  <c:v>-0.18705570496559426</c:v>
                </c:pt>
                <c:pt idx="25">
                  <c:v>8.416500159423615E-2</c:v>
                </c:pt>
                <c:pt idx="26">
                  <c:v>-0.12020618513549552</c:v>
                </c:pt>
                <c:pt idx="27">
                  <c:v>-0.10793592271919694</c:v>
                </c:pt>
                <c:pt idx="28">
                  <c:v>-4.9026687245733988E-2</c:v>
                </c:pt>
              </c:numCache>
            </c:numRef>
          </c:val>
          <c:extLst>
            <c:ext xmlns:c16="http://schemas.microsoft.com/office/drawing/2014/chart" uri="{C3380CC4-5D6E-409C-BE32-E72D297353CC}">
              <c16:uniqueId val="{00000000-633C-4863-A433-D2507EFB78E9}"/>
            </c:ext>
          </c:extLst>
        </c:ser>
        <c:dLbls>
          <c:showLegendKey val="0"/>
          <c:showVal val="0"/>
          <c:showCatName val="0"/>
          <c:showSerName val="0"/>
          <c:showPercent val="0"/>
          <c:showBubbleSize val="0"/>
        </c:dLbls>
        <c:gapWidth val="219"/>
        <c:overlap val="-27"/>
        <c:axId val="-232345584"/>
        <c:axId val="-232345040"/>
      </c:barChart>
      <c:catAx>
        <c:axId val="-232345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2345040"/>
        <c:crosses val="autoZero"/>
        <c:auto val="1"/>
        <c:lblAlgn val="ctr"/>
        <c:lblOffset val="100"/>
        <c:noMultiLvlLbl val="0"/>
      </c:catAx>
      <c:valAx>
        <c:axId val="-23234504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234558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Horseshoe!$D$3</c:f>
              <c:strCache>
                <c:ptCount val="1"/>
                <c:pt idx="0">
                  <c:v>Revenue</c:v>
                </c:pt>
              </c:strCache>
            </c:strRef>
          </c:tx>
          <c:spPr>
            <a:solidFill>
              <a:schemeClr val="accent2"/>
            </a:solidFill>
            <a:ln>
              <a:noFill/>
            </a:ln>
            <a:effectLst/>
          </c:spPr>
          <c:invertIfNegative val="0"/>
          <c:cat>
            <c:strRef>
              <c:f>Horseshoe!$A$28:$A$56</c:f>
              <c:strCache>
                <c:ptCount val="29"/>
                <c:pt idx="0">
                  <c:v>Q1 - 2019</c:v>
                </c:pt>
                <c:pt idx="1">
                  <c:v>Q2 - 2019</c:v>
                </c:pt>
                <c:pt idx="2">
                  <c:v>Q3 - 2019</c:v>
                </c:pt>
                <c:pt idx="3">
                  <c:v>Q4 - 2019</c:v>
                </c:pt>
                <c:pt idx="4">
                  <c:v>Q1 - 2020</c:v>
                </c:pt>
                <c:pt idx="5">
                  <c:v>Q2 - 2020</c:v>
                </c:pt>
                <c:pt idx="6">
                  <c:v>Q3 - 2020</c:v>
                </c:pt>
                <c:pt idx="7">
                  <c:v>Q4 - 2020</c:v>
                </c:pt>
                <c:pt idx="8">
                  <c:v>Q1 - 2021</c:v>
                </c:pt>
                <c:pt idx="9">
                  <c:v>Q2 - 2021</c:v>
                </c:pt>
                <c:pt idx="10">
                  <c:v>Q3 - 2021</c:v>
                </c:pt>
                <c:pt idx="11">
                  <c:v>Q4 - 2021</c:v>
                </c:pt>
                <c:pt idx="12">
                  <c:v>Q1 - 2022</c:v>
                </c:pt>
                <c:pt idx="13">
                  <c:v>Q2 - 2022</c:v>
                </c:pt>
                <c:pt idx="14">
                  <c:v>Q3 - 2022</c:v>
                </c:pt>
                <c:pt idx="15">
                  <c:v>Q4 - 2022</c:v>
                </c:pt>
                <c:pt idx="16">
                  <c:v>Q1 - 2023</c:v>
                </c:pt>
                <c:pt idx="17">
                  <c:v>Q2 - 2023</c:v>
                </c:pt>
                <c:pt idx="18">
                  <c:v>Q3 - 2023</c:v>
                </c:pt>
                <c:pt idx="19">
                  <c:v>Q4 - 2023</c:v>
                </c:pt>
                <c:pt idx="20">
                  <c:v>Q1 - 2024</c:v>
                </c:pt>
                <c:pt idx="21">
                  <c:v>Q2-2024</c:v>
                </c:pt>
                <c:pt idx="22">
                  <c:v>Q3-2024</c:v>
                </c:pt>
                <c:pt idx="23">
                  <c:v>Q4-2024</c:v>
                </c:pt>
                <c:pt idx="24">
                  <c:v>Q1-2025</c:v>
                </c:pt>
                <c:pt idx="25">
                  <c:v>Q2-2025</c:v>
                </c:pt>
                <c:pt idx="26">
                  <c:v>Q3-2025</c:v>
                </c:pt>
                <c:pt idx="27">
                  <c:v>Q4-2025</c:v>
                </c:pt>
                <c:pt idx="28">
                  <c:v>Q1-2026</c:v>
                </c:pt>
              </c:strCache>
            </c:strRef>
          </c:cat>
          <c:val>
            <c:numRef>
              <c:f>Horseshoe!$D$28:$D$56</c:f>
              <c:numCache>
                <c:formatCode>"$"#,##0</c:formatCode>
                <c:ptCount val="29"/>
                <c:pt idx="0">
                  <c:v>45404544</c:v>
                </c:pt>
                <c:pt idx="1">
                  <c:v>43934061</c:v>
                </c:pt>
                <c:pt idx="2">
                  <c:v>44739046</c:v>
                </c:pt>
                <c:pt idx="3">
                  <c:v>47881231</c:v>
                </c:pt>
                <c:pt idx="4">
                  <c:v>36716947</c:v>
                </c:pt>
                <c:pt idx="5">
                  <c:v>19272965</c:v>
                </c:pt>
                <c:pt idx="6">
                  <c:v>34577227</c:v>
                </c:pt>
                <c:pt idx="7">
                  <c:v>39950382</c:v>
                </c:pt>
                <c:pt idx="8">
                  <c:v>38978832</c:v>
                </c:pt>
                <c:pt idx="9">
                  <c:v>47441781</c:v>
                </c:pt>
                <c:pt idx="10">
                  <c:v>38244961</c:v>
                </c:pt>
                <c:pt idx="11">
                  <c:v>40914422</c:v>
                </c:pt>
                <c:pt idx="12">
                  <c:v>43296894</c:v>
                </c:pt>
                <c:pt idx="13">
                  <c:v>43384046</c:v>
                </c:pt>
                <c:pt idx="14">
                  <c:v>34791571</c:v>
                </c:pt>
                <c:pt idx="15">
                  <c:v>34507094</c:v>
                </c:pt>
                <c:pt idx="16">
                  <c:v>36650853</c:v>
                </c:pt>
                <c:pt idx="17">
                  <c:v>34937470</c:v>
                </c:pt>
                <c:pt idx="18">
                  <c:v>36250737</c:v>
                </c:pt>
                <c:pt idx="19">
                  <c:v>38459427</c:v>
                </c:pt>
                <c:pt idx="20">
                  <c:v>31196749</c:v>
                </c:pt>
                <c:pt idx="21">
                  <c:v>25775508</c:v>
                </c:pt>
                <c:pt idx="22">
                  <c:v>32341637</c:v>
                </c:pt>
                <c:pt idx="23">
                  <c:v>30176827</c:v>
                </c:pt>
                <c:pt idx="24">
                  <c:v>30021609.530000001</c:v>
                </c:pt>
                <c:pt idx="25">
                  <c:v>27496306.699999999</c:v>
                </c:pt>
                <c:pt idx="26">
                  <c:v>34809648.640000001</c:v>
                </c:pt>
                <c:pt idx="27">
                  <c:v>35850848.140000001</c:v>
                </c:pt>
                <c:pt idx="28">
                  <c:v>32432249.340000004</c:v>
                </c:pt>
              </c:numCache>
            </c:numRef>
          </c:val>
          <c:extLst>
            <c:ext xmlns:c16="http://schemas.microsoft.com/office/drawing/2014/chart" uri="{C3380CC4-5D6E-409C-BE32-E72D297353CC}">
              <c16:uniqueId val="{00000000-A6F5-409C-BCF5-455F3D61BC7D}"/>
            </c:ext>
          </c:extLst>
        </c:ser>
        <c:dLbls>
          <c:showLegendKey val="0"/>
          <c:showVal val="0"/>
          <c:showCatName val="0"/>
          <c:showSerName val="0"/>
          <c:showPercent val="0"/>
          <c:showBubbleSize val="0"/>
        </c:dLbls>
        <c:gapWidth val="150"/>
        <c:axId val="-2130990256"/>
        <c:axId val="-2130981008"/>
      </c:barChart>
      <c:lineChart>
        <c:grouping val="standard"/>
        <c:varyColors val="0"/>
        <c:ser>
          <c:idx val="1"/>
          <c:order val="1"/>
          <c:tx>
            <c:strRef>
              <c:f>Horseshoe!$E$3</c:f>
              <c:strCache>
                <c:ptCount val="1"/>
                <c:pt idx="0">
                  <c:v> Admision (# People) </c:v>
                </c:pt>
              </c:strCache>
            </c:strRef>
          </c:tx>
          <c:spPr>
            <a:ln w="28575" cap="rnd">
              <a:solidFill>
                <a:sysClr val="windowText" lastClr="000000"/>
              </a:solidFill>
              <a:round/>
            </a:ln>
            <a:effectLst/>
          </c:spPr>
          <c:marker>
            <c:symbol val="none"/>
          </c:marker>
          <c:cat>
            <c:strRef>
              <c:f>Horseshoe!$A$28:$A$56</c:f>
              <c:strCache>
                <c:ptCount val="29"/>
                <c:pt idx="0">
                  <c:v>Q1 - 2019</c:v>
                </c:pt>
                <c:pt idx="1">
                  <c:v>Q2 - 2019</c:v>
                </c:pt>
                <c:pt idx="2">
                  <c:v>Q3 - 2019</c:v>
                </c:pt>
                <c:pt idx="3">
                  <c:v>Q4 - 2019</c:v>
                </c:pt>
                <c:pt idx="4">
                  <c:v>Q1 - 2020</c:v>
                </c:pt>
                <c:pt idx="5">
                  <c:v>Q2 - 2020</c:v>
                </c:pt>
                <c:pt idx="6">
                  <c:v>Q3 - 2020</c:v>
                </c:pt>
                <c:pt idx="7">
                  <c:v>Q4 - 2020</c:v>
                </c:pt>
                <c:pt idx="8">
                  <c:v>Q1 - 2021</c:v>
                </c:pt>
                <c:pt idx="9">
                  <c:v>Q2 - 2021</c:v>
                </c:pt>
                <c:pt idx="10">
                  <c:v>Q3 - 2021</c:v>
                </c:pt>
                <c:pt idx="11">
                  <c:v>Q4 - 2021</c:v>
                </c:pt>
                <c:pt idx="12">
                  <c:v>Q1 - 2022</c:v>
                </c:pt>
                <c:pt idx="13">
                  <c:v>Q2 - 2022</c:v>
                </c:pt>
                <c:pt idx="14">
                  <c:v>Q3 - 2022</c:v>
                </c:pt>
                <c:pt idx="15">
                  <c:v>Q4 - 2022</c:v>
                </c:pt>
                <c:pt idx="16">
                  <c:v>Q1 - 2023</c:v>
                </c:pt>
                <c:pt idx="17">
                  <c:v>Q2 - 2023</c:v>
                </c:pt>
                <c:pt idx="18">
                  <c:v>Q3 - 2023</c:v>
                </c:pt>
                <c:pt idx="19">
                  <c:v>Q4 - 2023</c:v>
                </c:pt>
                <c:pt idx="20">
                  <c:v>Q1 - 2024</c:v>
                </c:pt>
                <c:pt idx="21">
                  <c:v>Q2-2024</c:v>
                </c:pt>
                <c:pt idx="22">
                  <c:v>Q3-2024</c:v>
                </c:pt>
                <c:pt idx="23">
                  <c:v>Q4-2024</c:v>
                </c:pt>
                <c:pt idx="24">
                  <c:v>Q1-2025</c:v>
                </c:pt>
                <c:pt idx="25">
                  <c:v>Q2-2025</c:v>
                </c:pt>
                <c:pt idx="26">
                  <c:v>Q3-2025</c:v>
                </c:pt>
                <c:pt idx="27">
                  <c:v>Q4-2025</c:v>
                </c:pt>
                <c:pt idx="28">
                  <c:v>Q1-2026</c:v>
                </c:pt>
              </c:strCache>
            </c:strRef>
          </c:cat>
          <c:val>
            <c:numRef>
              <c:f>Horseshoe!$E$28:$E$56</c:f>
              <c:numCache>
                <c:formatCode>#,##0</c:formatCode>
                <c:ptCount val="29"/>
                <c:pt idx="0">
                  <c:v>359162</c:v>
                </c:pt>
                <c:pt idx="1">
                  <c:v>339131</c:v>
                </c:pt>
                <c:pt idx="2">
                  <c:v>358852</c:v>
                </c:pt>
                <c:pt idx="3">
                  <c:v>328597</c:v>
                </c:pt>
                <c:pt idx="4">
                  <c:v>270031</c:v>
                </c:pt>
                <c:pt idx="5">
                  <c:v>105019</c:v>
                </c:pt>
                <c:pt idx="6">
                  <c:v>245172</c:v>
                </c:pt>
                <c:pt idx="7">
                  <c:v>216312</c:v>
                </c:pt>
                <c:pt idx="8">
                  <c:v>240330</c:v>
                </c:pt>
                <c:pt idx="9">
                  <c:v>273297</c:v>
                </c:pt>
                <c:pt idx="10">
                  <c:v>238678</c:v>
                </c:pt>
                <c:pt idx="11">
                  <c:v>257213</c:v>
                </c:pt>
                <c:pt idx="12">
                  <c:v>266030</c:v>
                </c:pt>
                <c:pt idx="13">
                  <c:v>243899</c:v>
                </c:pt>
                <c:pt idx="14">
                  <c:v>257640</c:v>
                </c:pt>
                <c:pt idx="15">
                  <c:v>231807</c:v>
                </c:pt>
                <c:pt idx="16">
                  <c:v>241189</c:v>
                </c:pt>
                <c:pt idx="17">
                  <c:v>223062</c:v>
                </c:pt>
                <c:pt idx="18">
                  <c:v>228489</c:v>
                </c:pt>
                <c:pt idx="19">
                  <c:v>201828</c:v>
                </c:pt>
                <c:pt idx="20">
                  <c:v>196147</c:v>
                </c:pt>
                <c:pt idx="21">
                  <c:v>184026</c:v>
                </c:pt>
                <c:pt idx="22">
                  <c:v>189049</c:v>
                </c:pt>
                <c:pt idx="23">
                  <c:v>190126</c:v>
                </c:pt>
                <c:pt idx="24">
                  <c:v>182962</c:v>
                </c:pt>
                <c:pt idx="25">
                  <c:v>184799</c:v>
                </c:pt>
                <c:pt idx="26">
                  <c:v>188573</c:v>
                </c:pt>
                <c:pt idx="27">
                  <c:v>195843</c:v>
                </c:pt>
                <c:pt idx="28">
                  <c:v>195286</c:v>
                </c:pt>
              </c:numCache>
            </c:numRef>
          </c:val>
          <c:smooth val="0"/>
          <c:extLst>
            <c:ext xmlns:c16="http://schemas.microsoft.com/office/drawing/2014/chart" uri="{C3380CC4-5D6E-409C-BE32-E72D297353CC}">
              <c16:uniqueId val="{00000001-A6F5-409C-BCF5-455F3D61BC7D}"/>
            </c:ext>
          </c:extLst>
        </c:ser>
        <c:dLbls>
          <c:showLegendKey val="0"/>
          <c:showVal val="0"/>
          <c:showCatName val="0"/>
          <c:showSerName val="0"/>
          <c:showPercent val="0"/>
          <c:showBubbleSize val="0"/>
        </c:dLbls>
        <c:marker val="1"/>
        <c:smooth val="0"/>
        <c:axId val="-2130981552"/>
        <c:axId val="-2130979920"/>
      </c:lineChart>
      <c:catAx>
        <c:axId val="-213099025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0981008"/>
        <c:crosses val="autoZero"/>
        <c:auto val="1"/>
        <c:lblAlgn val="ctr"/>
        <c:lblOffset val="100"/>
        <c:noMultiLvlLbl val="0"/>
      </c:catAx>
      <c:valAx>
        <c:axId val="-2130981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0990256"/>
        <c:crosses val="autoZero"/>
        <c:crossBetween val="between"/>
      </c:valAx>
      <c:valAx>
        <c:axId val="-2130979920"/>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0981552"/>
        <c:crosses val="max"/>
        <c:crossBetween val="between"/>
      </c:valAx>
      <c:catAx>
        <c:axId val="-2130981552"/>
        <c:scaling>
          <c:orientation val="minMax"/>
        </c:scaling>
        <c:delete val="1"/>
        <c:axPos val="b"/>
        <c:numFmt formatCode="General" sourceLinked="1"/>
        <c:majorTickMark val="out"/>
        <c:minorTickMark val="none"/>
        <c:tickLblPos val="nextTo"/>
        <c:crossAx val="-213097992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2"/>
            </a:solidFill>
            <a:ln>
              <a:noFill/>
            </a:ln>
            <a:effectLst/>
          </c:spPr>
          <c:invertIfNegative val="0"/>
          <c:cat>
            <c:strRef>
              <c:f>Horseshoe!$A$28:$A$56</c:f>
              <c:strCache>
                <c:ptCount val="29"/>
                <c:pt idx="0">
                  <c:v>Q1 - 2019</c:v>
                </c:pt>
                <c:pt idx="1">
                  <c:v>Q2 - 2019</c:v>
                </c:pt>
                <c:pt idx="2">
                  <c:v>Q3 - 2019</c:v>
                </c:pt>
                <c:pt idx="3">
                  <c:v>Q4 - 2019</c:v>
                </c:pt>
                <c:pt idx="4">
                  <c:v>Q1 - 2020</c:v>
                </c:pt>
                <c:pt idx="5">
                  <c:v>Q2 - 2020</c:v>
                </c:pt>
                <c:pt idx="6">
                  <c:v>Q3 - 2020</c:v>
                </c:pt>
                <c:pt idx="7">
                  <c:v>Q4 - 2020</c:v>
                </c:pt>
                <c:pt idx="8">
                  <c:v>Q1 - 2021</c:v>
                </c:pt>
                <c:pt idx="9">
                  <c:v>Q2 - 2021</c:v>
                </c:pt>
                <c:pt idx="10">
                  <c:v>Q3 - 2021</c:v>
                </c:pt>
                <c:pt idx="11">
                  <c:v>Q4 - 2021</c:v>
                </c:pt>
                <c:pt idx="12">
                  <c:v>Q1 - 2022</c:v>
                </c:pt>
                <c:pt idx="13">
                  <c:v>Q2 - 2022</c:v>
                </c:pt>
                <c:pt idx="14">
                  <c:v>Q3 - 2022</c:v>
                </c:pt>
                <c:pt idx="15">
                  <c:v>Q4 - 2022</c:v>
                </c:pt>
                <c:pt idx="16">
                  <c:v>Q1 - 2023</c:v>
                </c:pt>
                <c:pt idx="17">
                  <c:v>Q2 - 2023</c:v>
                </c:pt>
                <c:pt idx="18">
                  <c:v>Q3 - 2023</c:v>
                </c:pt>
                <c:pt idx="19">
                  <c:v>Q4 - 2023</c:v>
                </c:pt>
                <c:pt idx="20">
                  <c:v>Q1 - 2024</c:v>
                </c:pt>
                <c:pt idx="21">
                  <c:v>Q2-2024</c:v>
                </c:pt>
                <c:pt idx="22">
                  <c:v>Q3-2024</c:v>
                </c:pt>
                <c:pt idx="23">
                  <c:v>Q4-2024</c:v>
                </c:pt>
                <c:pt idx="24">
                  <c:v>Q1-2025</c:v>
                </c:pt>
                <c:pt idx="25">
                  <c:v>Q2-2025</c:v>
                </c:pt>
                <c:pt idx="26">
                  <c:v>Q3-2025</c:v>
                </c:pt>
                <c:pt idx="27">
                  <c:v>Q4-2025</c:v>
                </c:pt>
                <c:pt idx="28">
                  <c:v>Q1-2026</c:v>
                </c:pt>
              </c:strCache>
            </c:strRef>
          </c:cat>
          <c:val>
            <c:numRef>
              <c:f>Horseshoe!$F$28:$F$56</c:f>
              <c:numCache>
                <c:formatCode>0.0%</c:formatCode>
                <c:ptCount val="29"/>
                <c:pt idx="0">
                  <c:v>4.8003859776621638E-2</c:v>
                </c:pt>
                <c:pt idx="1">
                  <c:v>-9.1386939637084302E-2</c:v>
                </c:pt>
                <c:pt idx="2">
                  <c:v>-8.0419596589932404E-2</c:v>
                </c:pt>
                <c:pt idx="3">
                  <c:v>1.4987533653454602E-2</c:v>
                </c:pt>
                <c:pt idx="4">
                  <c:v>-0.19133761149544856</c:v>
                </c:pt>
                <c:pt idx="5">
                  <c:v>-0.56132065733691228</c:v>
                </c:pt>
                <c:pt idx="6">
                  <c:v>-0.22713535286380493</c:v>
                </c:pt>
                <c:pt idx="7">
                  <c:v>-0.16563586262015695</c:v>
                </c:pt>
                <c:pt idx="8">
                  <c:v>6.1603297245819484E-2</c:v>
                </c:pt>
                <c:pt idx="9">
                  <c:v>1.4615714810876272</c:v>
                </c:pt>
                <c:pt idx="10">
                  <c:v>0.10607368832671284</c:v>
                </c:pt>
                <c:pt idx="11">
                  <c:v>2.413093321610792E-2</c:v>
                </c:pt>
                <c:pt idx="12">
                  <c:v>0.11077966625577698</c:v>
                </c:pt>
                <c:pt idx="13">
                  <c:v>-8.5530831989633779E-2</c:v>
                </c:pt>
                <c:pt idx="14">
                  <c:v>-9.0296601426786652E-2</c:v>
                </c:pt>
                <c:pt idx="15">
                  <c:v>-0.15660316550481881</c:v>
                </c:pt>
                <c:pt idx="16">
                  <c:v>-0.15349925562789793</c:v>
                </c:pt>
                <c:pt idx="17">
                  <c:v>-0.19469313673510305</c:v>
                </c:pt>
                <c:pt idx="18">
                  <c:v>4.1940215921839233E-2</c:v>
                </c:pt>
                <c:pt idx="19">
                  <c:v>0.1145368253843688</c:v>
                </c:pt>
                <c:pt idx="20">
                  <c:v>-0.14881247102216147</c:v>
                </c:pt>
                <c:pt idx="21">
                  <c:v>-0.26223885129633029</c:v>
                </c:pt>
                <c:pt idx="22">
                  <c:v>-0.10783504898121106</c:v>
                </c:pt>
                <c:pt idx="23">
                  <c:v>-0.21535942280159295</c:v>
                </c:pt>
                <c:pt idx="24">
                  <c:v>-3.7668651627770534E-2</c:v>
                </c:pt>
                <c:pt idx="25">
                  <c:v>6.6761000403949333E-2</c:v>
                </c:pt>
                <c:pt idx="26">
                  <c:v>7.6310659228535666E-2</c:v>
                </c:pt>
                <c:pt idx="27">
                  <c:v>0.18802577023754025</c:v>
                </c:pt>
                <c:pt idx="28">
                  <c:v>8.0296821114507463E-2</c:v>
                </c:pt>
              </c:numCache>
            </c:numRef>
          </c:val>
          <c:extLst>
            <c:ext xmlns:c16="http://schemas.microsoft.com/office/drawing/2014/chart" uri="{C3380CC4-5D6E-409C-BE32-E72D297353CC}">
              <c16:uniqueId val="{00000000-E193-42E6-B8CD-78254D4BA992}"/>
            </c:ext>
          </c:extLst>
        </c:ser>
        <c:dLbls>
          <c:showLegendKey val="0"/>
          <c:showVal val="0"/>
          <c:showCatName val="0"/>
          <c:showSerName val="0"/>
          <c:showPercent val="0"/>
          <c:showBubbleSize val="0"/>
        </c:dLbls>
        <c:gapWidth val="219"/>
        <c:overlap val="-27"/>
        <c:axId val="-2130979376"/>
        <c:axId val="-2130976656"/>
      </c:barChart>
      <c:catAx>
        <c:axId val="-2130979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0976656"/>
        <c:crosses val="autoZero"/>
        <c:auto val="1"/>
        <c:lblAlgn val="ctr"/>
        <c:lblOffset val="100"/>
        <c:noMultiLvlLbl val="0"/>
      </c:catAx>
      <c:valAx>
        <c:axId val="-213097665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09793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5193520539684339E-2"/>
          <c:y val="8.5008477899732732E-2"/>
          <c:w val="0.90552455751079319"/>
          <c:h val="0.82922351598587429"/>
        </c:manualLayout>
      </c:layout>
      <c:lineChart>
        <c:grouping val="standard"/>
        <c:varyColors val="0"/>
        <c:ser>
          <c:idx val="0"/>
          <c:order val="0"/>
          <c:tx>
            <c:strRef>
              <c:f>Sheet4!$I$1</c:f>
              <c:strCache>
                <c:ptCount val="1"/>
                <c:pt idx="0">
                  <c:v>Town of Mooringsport</c:v>
                </c:pt>
              </c:strCache>
            </c:strRef>
          </c:tx>
          <c:spPr>
            <a:ln w="28575" cap="rnd">
              <a:solidFill>
                <a:schemeClr val="accent1"/>
              </a:solidFill>
              <a:round/>
            </a:ln>
            <a:effectLst/>
          </c:spPr>
          <c:marker>
            <c:symbol val="none"/>
          </c:marker>
          <c:trendline>
            <c:spPr>
              <a:ln w="19050" cap="rnd">
                <a:solidFill>
                  <a:schemeClr val="accent1"/>
                </a:solidFill>
                <a:prstDash val="sysDot"/>
              </a:ln>
              <a:effectLst/>
            </c:spPr>
            <c:trendlineType val="linear"/>
            <c:dispRSqr val="0"/>
            <c:dispEq val="0"/>
          </c:trendline>
          <c:cat>
            <c:numRef>
              <c:f>Sheet4!$A$2:$A$88</c:f>
              <c:numCache>
                <c:formatCode>m/d/yyyy</c:formatCode>
                <c:ptCount val="87"/>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pt idx="63">
                  <c:v>45383</c:v>
                </c:pt>
                <c:pt idx="64">
                  <c:v>45413</c:v>
                </c:pt>
                <c:pt idx="65">
                  <c:v>45444</c:v>
                </c:pt>
                <c:pt idx="66">
                  <c:v>45474</c:v>
                </c:pt>
                <c:pt idx="67">
                  <c:v>45505</c:v>
                </c:pt>
                <c:pt idx="68">
                  <c:v>45536</c:v>
                </c:pt>
                <c:pt idx="69">
                  <c:v>45566</c:v>
                </c:pt>
                <c:pt idx="70">
                  <c:v>45597</c:v>
                </c:pt>
                <c:pt idx="71">
                  <c:v>45627</c:v>
                </c:pt>
                <c:pt idx="72">
                  <c:v>45658</c:v>
                </c:pt>
                <c:pt idx="73">
                  <c:v>45689</c:v>
                </c:pt>
                <c:pt idx="74">
                  <c:v>45717</c:v>
                </c:pt>
                <c:pt idx="75">
                  <c:v>45748</c:v>
                </c:pt>
                <c:pt idx="76">
                  <c:v>45778</c:v>
                </c:pt>
                <c:pt idx="77">
                  <c:v>45809</c:v>
                </c:pt>
                <c:pt idx="78">
                  <c:v>45839</c:v>
                </c:pt>
                <c:pt idx="79">
                  <c:v>45870</c:v>
                </c:pt>
                <c:pt idx="80">
                  <c:v>45901</c:v>
                </c:pt>
                <c:pt idx="81">
                  <c:v>45931</c:v>
                </c:pt>
                <c:pt idx="82">
                  <c:v>45962</c:v>
                </c:pt>
                <c:pt idx="83">
                  <c:v>45992</c:v>
                </c:pt>
                <c:pt idx="84">
                  <c:v>46023</c:v>
                </c:pt>
                <c:pt idx="85">
                  <c:v>46054</c:v>
                </c:pt>
                <c:pt idx="86">
                  <c:v>46082</c:v>
                </c:pt>
              </c:numCache>
            </c:numRef>
          </c:cat>
          <c:val>
            <c:numRef>
              <c:f>Sheet4!$I$2:$I$88</c:f>
              <c:numCache>
                <c:formatCode>"$"#,##0.00</c:formatCode>
                <c:ptCount val="87"/>
                <c:pt idx="0">
                  <c:v>4024.38</c:v>
                </c:pt>
                <c:pt idx="1">
                  <c:v>4027.45</c:v>
                </c:pt>
                <c:pt idx="2">
                  <c:v>2352.0300000000002</c:v>
                </c:pt>
                <c:pt idx="3">
                  <c:v>4403.83</c:v>
                </c:pt>
                <c:pt idx="4">
                  <c:v>3669.62</c:v>
                </c:pt>
                <c:pt idx="5">
                  <c:v>3526.83</c:v>
                </c:pt>
                <c:pt idx="6">
                  <c:v>3122.49</c:v>
                </c:pt>
                <c:pt idx="7">
                  <c:v>2782.88</c:v>
                </c:pt>
                <c:pt idx="8">
                  <c:v>3339.55</c:v>
                </c:pt>
                <c:pt idx="9">
                  <c:v>3581.97</c:v>
                </c:pt>
                <c:pt idx="10">
                  <c:v>2712.96</c:v>
                </c:pt>
                <c:pt idx="11">
                  <c:v>4232.21</c:v>
                </c:pt>
                <c:pt idx="12">
                  <c:v>5393.56</c:v>
                </c:pt>
                <c:pt idx="13">
                  <c:v>2586.08</c:v>
                </c:pt>
                <c:pt idx="14">
                  <c:v>3307.38</c:v>
                </c:pt>
                <c:pt idx="15">
                  <c:v>5514.7</c:v>
                </c:pt>
                <c:pt idx="16">
                  <c:v>4551.76</c:v>
                </c:pt>
                <c:pt idx="17">
                  <c:v>4960.2700000000004</c:v>
                </c:pt>
                <c:pt idx="18">
                  <c:v>5535.6</c:v>
                </c:pt>
                <c:pt idx="19">
                  <c:v>3415.6</c:v>
                </c:pt>
                <c:pt idx="20">
                  <c:v>6394.76</c:v>
                </c:pt>
                <c:pt idx="21">
                  <c:v>5168.2</c:v>
                </c:pt>
                <c:pt idx="22">
                  <c:v>3919.52</c:v>
                </c:pt>
                <c:pt idx="23">
                  <c:v>4973.8100000000004</c:v>
                </c:pt>
                <c:pt idx="24">
                  <c:v>6097.35</c:v>
                </c:pt>
                <c:pt idx="25">
                  <c:v>3708.19</c:v>
                </c:pt>
                <c:pt idx="26">
                  <c:v>4437.74</c:v>
                </c:pt>
                <c:pt idx="27">
                  <c:v>8097.27</c:v>
                </c:pt>
                <c:pt idx="28">
                  <c:v>6588.59</c:v>
                </c:pt>
                <c:pt idx="29">
                  <c:v>6367.43</c:v>
                </c:pt>
                <c:pt idx="30">
                  <c:v>5759.97</c:v>
                </c:pt>
                <c:pt idx="31">
                  <c:v>5495.48</c:v>
                </c:pt>
                <c:pt idx="32">
                  <c:v>4096.53</c:v>
                </c:pt>
                <c:pt idx="33">
                  <c:v>5495.96</c:v>
                </c:pt>
                <c:pt idx="34">
                  <c:v>6636.91</c:v>
                </c:pt>
                <c:pt idx="35">
                  <c:v>8870.82</c:v>
                </c:pt>
                <c:pt idx="36">
                  <c:v>6542.22</c:v>
                </c:pt>
                <c:pt idx="37">
                  <c:v>5509.86</c:v>
                </c:pt>
                <c:pt idx="38">
                  <c:v>5846.59</c:v>
                </c:pt>
                <c:pt idx="39">
                  <c:v>7108.51</c:v>
                </c:pt>
                <c:pt idx="40">
                  <c:v>5991.89</c:v>
                </c:pt>
                <c:pt idx="41">
                  <c:v>5403.59</c:v>
                </c:pt>
                <c:pt idx="42">
                  <c:v>6888.28</c:v>
                </c:pt>
                <c:pt idx="43">
                  <c:v>8459.18</c:v>
                </c:pt>
                <c:pt idx="44">
                  <c:v>5923.27</c:v>
                </c:pt>
                <c:pt idx="45">
                  <c:v>5019.05</c:v>
                </c:pt>
                <c:pt idx="46">
                  <c:v>8541.4500000000007</c:v>
                </c:pt>
                <c:pt idx="47">
                  <c:v>5003.3</c:v>
                </c:pt>
                <c:pt idx="48">
                  <c:v>7939.83</c:v>
                </c:pt>
                <c:pt idx="49">
                  <c:v>6671.6</c:v>
                </c:pt>
                <c:pt idx="50">
                  <c:v>7635.06</c:v>
                </c:pt>
                <c:pt idx="51">
                  <c:v>11916.94</c:v>
                </c:pt>
                <c:pt idx="52">
                  <c:v>7048.03</c:v>
                </c:pt>
                <c:pt idx="53">
                  <c:v>8636.76</c:v>
                </c:pt>
                <c:pt idx="54">
                  <c:v>6253.74</c:v>
                </c:pt>
                <c:pt idx="55">
                  <c:v>15030.86</c:v>
                </c:pt>
                <c:pt idx="56">
                  <c:v>8579.34</c:v>
                </c:pt>
                <c:pt idx="57">
                  <c:v>5801.02</c:v>
                </c:pt>
                <c:pt idx="58">
                  <c:v>7464.11</c:v>
                </c:pt>
                <c:pt idx="59">
                  <c:v>5774.65</c:v>
                </c:pt>
                <c:pt idx="60" formatCode="&quot;$&quot;#,##0.00_);\(&quot;$&quot;#,##0.00\)">
                  <c:v>7225.07</c:v>
                </c:pt>
                <c:pt idx="61" formatCode="&quot;$&quot;#,##0.00_);\(&quot;$&quot;#,##0.00\)">
                  <c:v>5067.26</c:v>
                </c:pt>
                <c:pt idx="62" formatCode="&quot;$&quot;#,##0.00_);\(&quot;$&quot;#,##0.00\)">
                  <c:v>7759.06</c:v>
                </c:pt>
                <c:pt idx="63" formatCode="&quot;$&quot;#,##0.00_);\(&quot;$&quot;#,##0.00\)">
                  <c:v>6220.74</c:v>
                </c:pt>
                <c:pt idx="64" formatCode="&quot;$&quot;#,##0.00_);\(&quot;$&quot;#,##0.00\)">
                  <c:v>8648.7000000000007</c:v>
                </c:pt>
                <c:pt idx="65" formatCode="&quot;$&quot;#,##0.00_);\(&quot;$&quot;#,##0.00\)">
                  <c:v>7061.17</c:v>
                </c:pt>
                <c:pt idx="66" formatCode="&quot;$&quot;#,##0.00_);\(&quot;$&quot;#,##0.00\)">
                  <c:v>7652.5</c:v>
                </c:pt>
                <c:pt idx="67" formatCode="&quot;$&quot;#,##0.00_);\(&quot;$&quot;#,##0.00\)">
                  <c:v>7631.3</c:v>
                </c:pt>
                <c:pt idx="68" formatCode="&quot;$&quot;#,##0.00_);\(&quot;$&quot;#,##0.00\)">
                  <c:v>7082.63</c:v>
                </c:pt>
                <c:pt idx="69" formatCode="&quot;$&quot;#,##0.00_);[Red]\(&quot;$&quot;#,##0.00\)">
                  <c:v>9332.9599999999991</c:v>
                </c:pt>
                <c:pt idx="70" formatCode="&quot;$&quot;#,##0.00_);[Red]\(&quot;$&quot;#,##0.00\)">
                  <c:v>7800.21</c:v>
                </c:pt>
                <c:pt idx="71" formatCode="&quot;$&quot;#,##0.00_);[Red]\(&quot;$&quot;#,##0.00\)">
                  <c:v>6523.7</c:v>
                </c:pt>
                <c:pt idx="72">
                  <c:v>9608.0300000000007</c:v>
                </c:pt>
                <c:pt idx="73">
                  <c:v>9670.65</c:v>
                </c:pt>
                <c:pt idx="74">
                  <c:v>6697.8</c:v>
                </c:pt>
                <c:pt idx="75">
                  <c:v>8714.2099999999991</c:v>
                </c:pt>
                <c:pt idx="76">
                  <c:v>8654.61</c:v>
                </c:pt>
                <c:pt idx="77">
                  <c:v>6101.22</c:v>
                </c:pt>
                <c:pt idx="78">
                  <c:v>6884.53</c:v>
                </c:pt>
                <c:pt idx="79">
                  <c:v>12352.84</c:v>
                </c:pt>
                <c:pt idx="80">
                  <c:v>9813.91</c:v>
                </c:pt>
                <c:pt idx="81">
                  <c:v>9081.99</c:v>
                </c:pt>
                <c:pt idx="82">
                  <c:v>10442.09</c:v>
                </c:pt>
                <c:pt idx="83">
                  <c:v>8401.35</c:v>
                </c:pt>
                <c:pt idx="84">
                  <c:v>10866.41</c:v>
                </c:pt>
                <c:pt idx="85">
                  <c:v>9856.6</c:v>
                </c:pt>
                <c:pt idx="86">
                  <c:v>7862.08</c:v>
                </c:pt>
              </c:numCache>
            </c:numRef>
          </c:val>
          <c:smooth val="0"/>
          <c:extLst>
            <c:ext xmlns:c16="http://schemas.microsoft.com/office/drawing/2014/chart" uri="{C3380CC4-5D6E-409C-BE32-E72D297353CC}">
              <c16:uniqueId val="{00000001-58AA-453E-B7C1-74152599D52E}"/>
            </c:ext>
          </c:extLst>
        </c:ser>
        <c:dLbls>
          <c:showLegendKey val="0"/>
          <c:showVal val="0"/>
          <c:showCatName val="0"/>
          <c:showSerName val="0"/>
          <c:showPercent val="0"/>
          <c:showBubbleSize val="0"/>
        </c:dLbls>
        <c:smooth val="0"/>
        <c:axId val="1084364944"/>
        <c:axId val="1084366032"/>
      </c:lineChart>
      <c:dateAx>
        <c:axId val="1084364944"/>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84366032"/>
        <c:crosses val="autoZero"/>
        <c:auto val="1"/>
        <c:lblOffset val="100"/>
        <c:baseTimeUnit val="months"/>
      </c:dateAx>
      <c:valAx>
        <c:axId val="1084366032"/>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8436494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'Live!'!$D$3</c:f>
              <c:strCache>
                <c:ptCount val="1"/>
                <c:pt idx="0">
                  <c:v>Revenue</c:v>
                </c:pt>
              </c:strCache>
            </c:strRef>
          </c:tx>
          <c:spPr>
            <a:solidFill>
              <a:schemeClr val="accent2"/>
            </a:solidFill>
            <a:ln>
              <a:noFill/>
            </a:ln>
            <a:effectLst/>
          </c:spPr>
          <c:invertIfNegative val="0"/>
          <c:cat>
            <c:strRef>
              <c:f>'Live!'!$A$52:$A$56</c:f>
              <c:strCache>
                <c:ptCount val="5"/>
                <c:pt idx="0">
                  <c:v>Q1-2025</c:v>
                </c:pt>
                <c:pt idx="1">
                  <c:v>Q2-2025</c:v>
                </c:pt>
                <c:pt idx="2">
                  <c:v>Q3-2025</c:v>
                </c:pt>
                <c:pt idx="3">
                  <c:v>Q4-2025</c:v>
                </c:pt>
                <c:pt idx="4">
                  <c:v>Q1-2026</c:v>
                </c:pt>
              </c:strCache>
            </c:strRef>
          </c:cat>
          <c:val>
            <c:numRef>
              <c:f>'Live!'!$D$52:$D$56</c:f>
              <c:numCache>
                <c:formatCode>_("$"* #,##0.00_);_("$"* \(#,##0.00\);_("$"* "-"??_);_(@_)</c:formatCode>
                <c:ptCount val="5"/>
                <c:pt idx="0">
                  <c:v>19749561.579999998</c:v>
                </c:pt>
                <c:pt idx="1">
                  <c:v>31908422.91</c:v>
                </c:pt>
                <c:pt idx="2">
                  <c:v>28129877.359999999</c:v>
                </c:pt>
                <c:pt idx="3">
                  <c:v>33168956.09</c:v>
                </c:pt>
                <c:pt idx="4">
                  <c:v>32483276.050000004</c:v>
                </c:pt>
              </c:numCache>
            </c:numRef>
          </c:val>
          <c:extLst>
            <c:ext xmlns:c16="http://schemas.microsoft.com/office/drawing/2014/chart" uri="{C3380CC4-5D6E-409C-BE32-E72D297353CC}">
              <c16:uniqueId val="{00000000-A660-426B-99FF-306158A00CE3}"/>
            </c:ext>
          </c:extLst>
        </c:ser>
        <c:dLbls>
          <c:showLegendKey val="0"/>
          <c:showVal val="0"/>
          <c:showCatName val="0"/>
          <c:showSerName val="0"/>
          <c:showPercent val="0"/>
          <c:showBubbleSize val="0"/>
        </c:dLbls>
        <c:gapWidth val="150"/>
        <c:axId val="-2130987536"/>
        <c:axId val="-2130984272"/>
      </c:barChart>
      <c:lineChart>
        <c:grouping val="standard"/>
        <c:varyColors val="0"/>
        <c:ser>
          <c:idx val="1"/>
          <c:order val="1"/>
          <c:tx>
            <c:strRef>
              <c:f>'Live!'!$E$3</c:f>
              <c:strCache>
                <c:ptCount val="1"/>
                <c:pt idx="0">
                  <c:v> Admision (# People) </c:v>
                </c:pt>
              </c:strCache>
            </c:strRef>
          </c:tx>
          <c:spPr>
            <a:ln w="28575" cap="rnd">
              <a:solidFill>
                <a:sysClr val="windowText" lastClr="000000"/>
              </a:solidFill>
              <a:round/>
            </a:ln>
            <a:effectLst/>
          </c:spPr>
          <c:marker>
            <c:symbol val="none"/>
          </c:marker>
          <c:cat>
            <c:strRef>
              <c:f>'Live!'!$A$52:$A$56</c:f>
              <c:strCache>
                <c:ptCount val="5"/>
                <c:pt idx="0">
                  <c:v>Q1-2025</c:v>
                </c:pt>
                <c:pt idx="1">
                  <c:v>Q2-2025</c:v>
                </c:pt>
                <c:pt idx="2">
                  <c:v>Q3-2025</c:v>
                </c:pt>
                <c:pt idx="3">
                  <c:v>Q4-2025</c:v>
                </c:pt>
                <c:pt idx="4">
                  <c:v>Q1-2026</c:v>
                </c:pt>
              </c:strCache>
            </c:strRef>
          </c:cat>
          <c:val>
            <c:numRef>
              <c:f>'Live!'!$E$52:$E$56</c:f>
              <c:numCache>
                <c:formatCode>#,##0</c:formatCode>
                <c:ptCount val="5"/>
                <c:pt idx="0">
                  <c:v>242682</c:v>
                </c:pt>
                <c:pt idx="1">
                  <c:v>354510</c:v>
                </c:pt>
                <c:pt idx="2">
                  <c:v>337109</c:v>
                </c:pt>
                <c:pt idx="3">
                  <c:v>321094</c:v>
                </c:pt>
                <c:pt idx="4">
                  <c:v>324670</c:v>
                </c:pt>
              </c:numCache>
            </c:numRef>
          </c:val>
          <c:smooth val="0"/>
          <c:extLst>
            <c:ext xmlns:c16="http://schemas.microsoft.com/office/drawing/2014/chart" uri="{C3380CC4-5D6E-409C-BE32-E72D297353CC}">
              <c16:uniqueId val="{00000001-A660-426B-99FF-306158A00CE3}"/>
            </c:ext>
          </c:extLst>
        </c:ser>
        <c:dLbls>
          <c:showLegendKey val="0"/>
          <c:showVal val="0"/>
          <c:showCatName val="0"/>
          <c:showSerName val="0"/>
          <c:showPercent val="0"/>
          <c:showBubbleSize val="0"/>
        </c:dLbls>
        <c:marker val="1"/>
        <c:smooth val="0"/>
        <c:axId val="-2130983184"/>
        <c:axId val="-2130978288"/>
      </c:lineChart>
      <c:catAx>
        <c:axId val="-213098753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0984272"/>
        <c:crosses val="autoZero"/>
        <c:auto val="1"/>
        <c:lblAlgn val="ctr"/>
        <c:lblOffset val="100"/>
        <c:noMultiLvlLbl val="0"/>
      </c:catAx>
      <c:valAx>
        <c:axId val="-2130984272"/>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0987536"/>
        <c:crosses val="autoZero"/>
        <c:crossBetween val="between"/>
      </c:valAx>
      <c:valAx>
        <c:axId val="-2130978288"/>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0983184"/>
        <c:crosses val="max"/>
        <c:crossBetween val="between"/>
      </c:valAx>
      <c:catAx>
        <c:axId val="-2130983184"/>
        <c:scaling>
          <c:orientation val="minMax"/>
        </c:scaling>
        <c:delete val="1"/>
        <c:axPos val="b"/>
        <c:numFmt formatCode="General" sourceLinked="1"/>
        <c:majorTickMark val="out"/>
        <c:minorTickMark val="none"/>
        <c:tickLblPos val="nextTo"/>
        <c:crossAx val="-2130978288"/>
        <c:crosses val="autoZero"/>
        <c:auto val="1"/>
        <c:lblAlgn val="ctr"/>
        <c:lblOffset val="100"/>
        <c:noMultiLvlLbl val="1"/>
      </c:catAx>
      <c:spPr>
        <a:noFill/>
        <a:ln>
          <a:noFill/>
        </a:ln>
        <a:effectLst/>
      </c:spPr>
    </c:plotArea>
    <c:legend>
      <c:legendPos val="b"/>
      <c:overlay val="0"/>
      <c:spPr>
        <a:noFill/>
        <a:ln>
          <a:solidFill>
            <a:schemeClr val="tx1"/>
          </a:solid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70E9-4D28-81A9-3486FC026E87}"/>
              </c:ext>
            </c:extLst>
          </c:dPt>
          <c:cat>
            <c:strRef>
              <c:f>'Live!'!$A$56</c:f>
              <c:strCache>
                <c:ptCount val="1"/>
                <c:pt idx="0">
                  <c:v>Q1-2026</c:v>
                </c:pt>
              </c:strCache>
            </c:strRef>
          </c:cat>
          <c:val>
            <c:numRef>
              <c:f>'Live!'!$F$56</c:f>
              <c:numCache>
                <c:formatCode>0.0%</c:formatCode>
                <c:ptCount val="1"/>
                <c:pt idx="0">
                  <c:v>0.64475934913386601</c:v>
                </c:pt>
              </c:numCache>
            </c:numRef>
          </c:val>
          <c:extLst>
            <c:ext xmlns:c16="http://schemas.microsoft.com/office/drawing/2014/chart" uri="{C3380CC4-5D6E-409C-BE32-E72D297353CC}">
              <c16:uniqueId val="{00000002-70E9-4D28-81A9-3486FC026E87}"/>
            </c:ext>
          </c:extLst>
        </c:ser>
        <c:dLbls>
          <c:showLegendKey val="0"/>
          <c:showVal val="0"/>
          <c:showCatName val="0"/>
          <c:showSerName val="0"/>
          <c:showPercent val="0"/>
          <c:showBubbleSize val="0"/>
        </c:dLbls>
        <c:gapWidth val="219"/>
        <c:overlap val="-27"/>
        <c:axId val="-2130985904"/>
        <c:axId val="-2130985360"/>
      </c:barChart>
      <c:catAx>
        <c:axId val="-2130985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0985360"/>
        <c:crosses val="autoZero"/>
        <c:auto val="1"/>
        <c:lblAlgn val="ctr"/>
        <c:lblOffset val="100"/>
        <c:noMultiLvlLbl val="0"/>
      </c:catAx>
      <c:valAx>
        <c:axId val="-213098536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09859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Margaritaville!$D$3</c:f>
              <c:strCache>
                <c:ptCount val="1"/>
                <c:pt idx="0">
                  <c:v>Revenue</c:v>
                </c:pt>
              </c:strCache>
            </c:strRef>
          </c:tx>
          <c:spPr>
            <a:solidFill>
              <a:schemeClr val="accent2"/>
            </a:solidFill>
            <a:ln>
              <a:noFill/>
            </a:ln>
            <a:effectLst/>
          </c:spPr>
          <c:invertIfNegative val="0"/>
          <c:cat>
            <c:strRef>
              <c:f>Margaritaville!$A$28:$A$56</c:f>
              <c:strCache>
                <c:ptCount val="29"/>
                <c:pt idx="0">
                  <c:v>Q1 - 2019</c:v>
                </c:pt>
                <c:pt idx="1">
                  <c:v>Q2 - 2019</c:v>
                </c:pt>
                <c:pt idx="2">
                  <c:v>Q3 - 2019</c:v>
                </c:pt>
                <c:pt idx="3">
                  <c:v>Q4 - 2019</c:v>
                </c:pt>
                <c:pt idx="4">
                  <c:v>Q1 - 2020</c:v>
                </c:pt>
                <c:pt idx="5">
                  <c:v>Q2 - 2020</c:v>
                </c:pt>
                <c:pt idx="6">
                  <c:v>Q3 - 2020</c:v>
                </c:pt>
                <c:pt idx="7">
                  <c:v>Q4 - 2020</c:v>
                </c:pt>
                <c:pt idx="8">
                  <c:v>Q1 - 2021</c:v>
                </c:pt>
                <c:pt idx="9">
                  <c:v>Q2 - 2021</c:v>
                </c:pt>
                <c:pt idx="10">
                  <c:v>Q3 - 2021</c:v>
                </c:pt>
                <c:pt idx="11">
                  <c:v>Q4 - 2021</c:v>
                </c:pt>
                <c:pt idx="12">
                  <c:v>Q1 - 2022</c:v>
                </c:pt>
                <c:pt idx="13">
                  <c:v>Q2 - 2022</c:v>
                </c:pt>
                <c:pt idx="14">
                  <c:v>Q3 - 2022</c:v>
                </c:pt>
                <c:pt idx="15">
                  <c:v>Q4 - 2022</c:v>
                </c:pt>
                <c:pt idx="16">
                  <c:v>Q1 - 2023</c:v>
                </c:pt>
                <c:pt idx="17">
                  <c:v>Q2 - 2023</c:v>
                </c:pt>
                <c:pt idx="18">
                  <c:v>Q3 - 2023</c:v>
                </c:pt>
                <c:pt idx="19">
                  <c:v>Q4 - 2023</c:v>
                </c:pt>
                <c:pt idx="20">
                  <c:v>Q1 - 2024</c:v>
                </c:pt>
                <c:pt idx="21">
                  <c:v>Q2-2024</c:v>
                </c:pt>
                <c:pt idx="22">
                  <c:v>Q3-2024</c:v>
                </c:pt>
                <c:pt idx="23">
                  <c:v>Q4-2024</c:v>
                </c:pt>
                <c:pt idx="24">
                  <c:v>Q1-2025</c:v>
                </c:pt>
                <c:pt idx="25">
                  <c:v>Q2-2025</c:v>
                </c:pt>
                <c:pt idx="26">
                  <c:v>Q3-2025</c:v>
                </c:pt>
                <c:pt idx="27">
                  <c:v>Q4-2025</c:v>
                </c:pt>
                <c:pt idx="28">
                  <c:v>Q1-2026</c:v>
                </c:pt>
              </c:strCache>
            </c:strRef>
          </c:cat>
          <c:val>
            <c:numRef>
              <c:f>Margaritaville!$D$28:$D$56</c:f>
              <c:numCache>
                <c:formatCode>"$"#,##0</c:formatCode>
                <c:ptCount val="29"/>
                <c:pt idx="0">
                  <c:v>23622077</c:v>
                </c:pt>
                <c:pt idx="1">
                  <c:v>40454188</c:v>
                </c:pt>
                <c:pt idx="2">
                  <c:v>41161312</c:v>
                </c:pt>
                <c:pt idx="3">
                  <c:v>38259011</c:v>
                </c:pt>
                <c:pt idx="4">
                  <c:v>31993836</c:v>
                </c:pt>
                <c:pt idx="5">
                  <c:v>22643299</c:v>
                </c:pt>
                <c:pt idx="6">
                  <c:v>43355127</c:v>
                </c:pt>
                <c:pt idx="7">
                  <c:v>42001673</c:v>
                </c:pt>
                <c:pt idx="8">
                  <c:v>48515323</c:v>
                </c:pt>
                <c:pt idx="9">
                  <c:v>58498760</c:v>
                </c:pt>
                <c:pt idx="10">
                  <c:v>47731702</c:v>
                </c:pt>
                <c:pt idx="11">
                  <c:v>55103088</c:v>
                </c:pt>
                <c:pt idx="12">
                  <c:v>53965557</c:v>
                </c:pt>
                <c:pt idx="13">
                  <c:v>57149803</c:v>
                </c:pt>
                <c:pt idx="14">
                  <c:v>50004028</c:v>
                </c:pt>
                <c:pt idx="15">
                  <c:v>50181834</c:v>
                </c:pt>
                <c:pt idx="16">
                  <c:v>53714676</c:v>
                </c:pt>
                <c:pt idx="17">
                  <c:v>49495367</c:v>
                </c:pt>
                <c:pt idx="18">
                  <c:v>46335095</c:v>
                </c:pt>
                <c:pt idx="19">
                  <c:v>47906341</c:v>
                </c:pt>
                <c:pt idx="20">
                  <c:v>47751680</c:v>
                </c:pt>
                <c:pt idx="21">
                  <c:v>49053283</c:v>
                </c:pt>
                <c:pt idx="22">
                  <c:v>42875083</c:v>
                </c:pt>
                <c:pt idx="23">
                  <c:v>48064792</c:v>
                </c:pt>
                <c:pt idx="24">
                  <c:v>44577454.230000004</c:v>
                </c:pt>
                <c:pt idx="25">
                  <c:v>41677426.43</c:v>
                </c:pt>
                <c:pt idx="26">
                  <c:v>33633887.160000004</c:v>
                </c:pt>
                <c:pt idx="27">
                  <c:v>39837785.5</c:v>
                </c:pt>
                <c:pt idx="28">
                  <c:v>41246000.890000001</c:v>
                </c:pt>
              </c:numCache>
            </c:numRef>
          </c:val>
          <c:extLst>
            <c:ext xmlns:c16="http://schemas.microsoft.com/office/drawing/2014/chart" uri="{C3380CC4-5D6E-409C-BE32-E72D297353CC}">
              <c16:uniqueId val="{00000000-CF4B-44F7-B1B0-A0A15ABADF5A}"/>
            </c:ext>
          </c:extLst>
        </c:ser>
        <c:dLbls>
          <c:showLegendKey val="0"/>
          <c:showVal val="0"/>
          <c:showCatName val="0"/>
          <c:showSerName val="0"/>
          <c:showPercent val="0"/>
          <c:showBubbleSize val="0"/>
        </c:dLbls>
        <c:gapWidth val="150"/>
        <c:axId val="-2130987536"/>
        <c:axId val="-2130984272"/>
      </c:barChart>
      <c:lineChart>
        <c:grouping val="standard"/>
        <c:varyColors val="0"/>
        <c:ser>
          <c:idx val="1"/>
          <c:order val="1"/>
          <c:tx>
            <c:strRef>
              <c:f>Margaritaville!$E$3</c:f>
              <c:strCache>
                <c:ptCount val="1"/>
                <c:pt idx="0">
                  <c:v> Admision (# People) </c:v>
                </c:pt>
              </c:strCache>
            </c:strRef>
          </c:tx>
          <c:spPr>
            <a:ln w="28575" cap="rnd">
              <a:solidFill>
                <a:sysClr val="windowText" lastClr="000000"/>
              </a:solidFill>
              <a:round/>
            </a:ln>
            <a:effectLst/>
          </c:spPr>
          <c:marker>
            <c:symbol val="none"/>
          </c:marker>
          <c:cat>
            <c:strRef>
              <c:f>Margaritaville!$A$28:$A$56</c:f>
              <c:strCache>
                <c:ptCount val="29"/>
                <c:pt idx="0">
                  <c:v>Q1 - 2019</c:v>
                </c:pt>
                <c:pt idx="1">
                  <c:v>Q2 - 2019</c:v>
                </c:pt>
                <c:pt idx="2">
                  <c:v>Q3 - 2019</c:v>
                </c:pt>
                <c:pt idx="3">
                  <c:v>Q4 - 2019</c:v>
                </c:pt>
                <c:pt idx="4">
                  <c:v>Q1 - 2020</c:v>
                </c:pt>
                <c:pt idx="5">
                  <c:v>Q2 - 2020</c:v>
                </c:pt>
                <c:pt idx="6">
                  <c:v>Q3 - 2020</c:v>
                </c:pt>
                <c:pt idx="7">
                  <c:v>Q4 - 2020</c:v>
                </c:pt>
                <c:pt idx="8">
                  <c:v>Q1 - 2021</c:v>
                </c:pt>
                <c:pt idx="9">
                  <c:v>Q2 - 2021</c:v>
                </c:pt>
                <c:pt idx="10">
                  <c:v>Q3 - 2021</c:v>
                </c:pt>
                <c:pt idx="11">
                  <c:v>Q4 - 2021</c:v>
                </c:pt>
                <c:pt idx="12">
                  <c:v>Q1 - 2022</c:v>
                </c:pt>
                <c:pt idx="13">
                  <c:v>Q2 - 2022</c:v>
                </c:pt>
                <c:pt idx="14">
                  <c:v>Q3 - 2022</c:v>
                </c:pt>
                <c:pt idx="15">
                  <c:v>Q4 - 2022</c:v>
                </c:pt>
                <c:pt idx="16">
                  <c:v>Q1 - 2023</c:v>
                </c:pt>
                <c:pt idx="17">
                  <c:v>Q2 - 2023</c:v>
                </c:pt>
                <c:pt idx="18">
                  <c:v>Q3 - 2023</c:v>
                </c:pt>
                <c:pt idx="19">
                  <c:v>Q4 - 2023</c:v>
                </c:pt>
                <c:pt idx="20">
                  <c:v>Q1 - 2024</c:v>
                </c:pt>
                <c:pt idx="21">
                  <c:v>Q2-2024</c:v>
                </c:pt>
                <c:pt idx="22">
                  <c:v>Q3-2024</c:v>
                </c:pt>
                <c:pt idx="23">
                  <c:v>Q4-2024</c:v>
                </c:pt>
                <c:pt idx="24">
                  <c:v>Q1-2025</c:v>
                </c:pt>
                <c:pt idx="25">
                  <c:v>Q2-2025</c:v>
                </c:pt>
                <c:pt idx="26">
                  <c:v>Q3-2025</c:v>
                </c:pt>
                <c:pt idx="27">
                  <c:v>Q4-2025</c:v>
                </c:pt>
                <c:pt idx="28">
                  <c:v>Q1-2026</c:v>
                </c:pt>
              </c:strCache>
            </c:strRef>
          </c:cat>
          <c:val>
            <c:numRef>
              <c:f>Margaritaville!$E$28:$E$56</c:f>
              <c:numCache>
                <c:formatCode>#,##0</c:formatCode>
                <c:ptCount val="29"/>
                <c:pt idx="0">
                  <c:v>553631</c:v>
                </c:pt>
                <c:pt idx="1">
                  <c:v>504587</c:v>
                </c:pt>
                <c:pt idx="2">
                  <c:v>510015</c:v>
                </c:pt>
                <c:pt idx="3">
                  <c:v>454274</c:v>
                </c:pt>
                <c:pt idx="4">
                  <c:v>399162</c:v>
                </c:pt>
                <c:pt idx="5">
                  <c:v>318021</c:v>
                </c:pt>
                <c:pt idx="6">
                  <c:v>476718</c:v>
                </c:pt>
                <c:pt idx="7">
                  <c:v>338260</c:v>
                </c:pt>
                <c:pt idx="8">
                  <c:v>330140</c:v>
                </c:pt>
                <c:pt idx="9">
                  <c:v>404511</c:v>
                </c:pt>
                <c:pt idx="10">
                  <c:v>338004</c:v>
                </c:pt>
                <c:pt idx="11">
                  <c:v>348949</c:v>
                </c:pt>
                <c:pt idx="12">
                  <c:v>376457</c:v>
                </c:pt>
                <c:pt idx="13">
                  <c:v>369924</c:v>
                </c:pt>
                <c:pt idx="14">
                  <c:v>369370</c:v>
                </c:pt>
                <c:pt idx="15">
                  <c:v>317696</c:v>
                </c:pt>
                <c:pt idx="16">
                  <c:v>332145</c:v>
                </c:pt>
                <c:pt idx="17">
                  <c:v>311417</c:v>
                </c:pt>
                <c:pt idx="18">
                  <c:v>345514</c:v>
                </c:pt>
                <c:pt idx="19">
                  <c:v>320551</c:v>
                </c:pt>
                <c:pt idx="20">
                  <c:v>300699</c:v>
                </c:pt>
                <c:pt idx="21">
                  <c:v>298413</c:v>
                </c:pt>
                <c:pt idx="22">
                  <c:v>296812</c:v>
                </c:pt>
                <c:pt idx="23">
                  <c:v>279926</c:v>
                </c:pt>
                <c:pt idx="24">
                  <c:v>270610</c:v>
                </c:pt>
                <c:pt idx="25">
                  <c:v>278505</c:v>
                </c:pt>
                <c:pt idx="26">
                  <c:v>282887</c:v>
                </c:pt>
                <c:pt idx="27">
                  <c:v>268696</c:v>
                </c:pt>
                <c:pt idx="28">
                  <c:v>257861</c:v>
                </c:pt>
              </c:numCache>
            </c:numRef>
          </c:val>
          <c:smooth val="0"/>
          <c:extLst>
            <c:ext xmlns:c16="http://schemas.microsoft.com/office/drawing/2014/chart" uri="{C3380CC4-5D6E-409C-BE32-E72D297353CC}">
              <c16:uniqueId val="{00000001-CF4B-44F7-B1B0-A0A15ABADF5A}"/>
            </c:ext>
          </c:extLst>
        </c:ser>
        <c:dLbls>
          <c:showLegendKey val="0"/>
          <c:showVal val="0"/>
          <c:showCatName val="0"/>
          <c:showSerName val="0"/>
          <c:showPercent val="0"/>
          <c:showBubbleSize val="0"/>
        </c:dLbls>
        <c:marker val="1"/>
        <c:smooth val="0"/>
        <c:axId val="-2130983184"/>
        <c:axId val="-2130978288"/>
      </c:lineChart>
      <c:catAx>
        <c:axId val="-213098753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0984272"/>
        <c:crosses val="autoZero"/>
        <c:auto val="1"/>
        <c:lblAlgn val="ctr"/>
        <c:lblOffset val="100"/>
        <c:noMultiLvlLbl val="0"/>
      </c:catAx>
      <c:valAx>
        <c:axId val="-2130984272"/>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0987536"/>
        <c:crosses val="autoZero"/>
        <c:crossBetween val="between"/>
      </c:valAx>
      <c:valAx>
        <c:axId val="-2130978288"/>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0983184"/>
        <c:crosses val="max"/>
        <c:crossBetween val="between"/>
      </c:valAx>
      <c:catAx>
        <c:axId val="-2130983184"/>
        <c:scaling>
          <c:orientation val="minMax"/>
        </c:scaling>
        <c:delete val="1"/>
        <c:axPos val="b"/>
        <c:numFmt formatCode="General" sourceLinked="1"/>
        <c:majorTickMark val="out"/>
        <c:minorTickMark val="none"/>
        <c:tickLblPos val="nextTo"/>
        <c:crossAx val="-213097828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2"/>
            </a:solidFill>
            <a:ln>
              <a:noFill/>
            </a:ln>
            <a:effectLst/>
          </c:spPr>
          <c:invertIfNegative val="0"/>
          <c:cat>
            <c:strRef>
              <c:f>Margaritaville!$A$28:$A$56</c:f>
              <c:strCache>
                <c:ptCount val="29"/>
                <c:pt idx="0">
                  <c:v>Q1 - 2019</c:v>
                </c:pt>
                <c:pt idx="1">
                  <c:v>Q2 - 2019</c:v>
                </c:pt>
                <c:pt idx="2">
                  <c:v>Q3 - 2019</c:v>
                </c:pt>
                <c:pt idx="3">
                  <c:v>Q4 - 2019</c:v>
                </c:pt>
                <c:pt idx="4">
                  <c:v>Q1 - 2020</c:v>
                </c:pt>
                <c:pt idx="5">
                  <c:v>Q2 - 2020</c:v>
                </c:pt>
                <c:pt idx="6">
                  <c:v>Q3 - 2020</c:v>
                </c:pt>
                <c:pt idx="7">
                  <c:v>Q4 - 2020</c:v>
                </c:pt>
                <c:pt idx="8">
                  <c:v>Q1 - 2021</c:v>
                </c:pt>
                <c:pt idx="9">
                  <c:v>Q2 - 2021</c:v>
                </c:pt>
                <c:pt idx="10">
                  <c:v>Q3 - 2021</c:v>
                </c:pt>
                <c:pt idx="11">
                  <c:v>Q4 - 2021</c:v>
                </c:pt>
                <c:pt idx="12">
                  <c:v>Q1 - 2022</c:v>
                </c:pt>
                <c:pt idx="13">
                  <c:v>Q2 - 2022</c:v>
                </c:pt>
                <c:pt idx="14">
                  <c:v>Q3 - 2022</c:v>
                </c:pt>
                <c:pt idx="15">
                  <c:v>Q4 - 2022</c:v>
                </c:pt>
                <c:pt idx="16">
                  <c:v>Q1 - 2023</c:v>
                </c:pt>
                <c:pt idx="17">
                  <c:v>Q2 - 2023</c:v>
                </c:pt>
                <c:pt idx="18">
                  <c:v>Q3 - 2023</c:v>
                </c:pt>
                <c:pt idx="19">
                  <c:v>Q4 - 2023</c:v>
                </c:pt>
                <c:pt idx="20">
                  <c:v>Q1 - 2024</c:v>
                </c:pt>
                <c:pt idx="21">
                  <c:v>Q2-2024</c:v>
                </c:pt>
                <c:pt idx="22">
                  <c:v>Q3-2024</c:v>
                </c:pt>
                <c:pt idx="23">
                  <c:v>Q4-2024</c:v>
                </c:pt>
                <c:pt idx="24">
                  <c:v>Q1-2025</c:v>
                </c:pt>
                <c:pt idx="25">
                  <c:v>Q2-2025</c:v>
                </c:pt>
                <c:pt idx="26">
                  <c:v>Q3-2025</c:v>
                </c:pt>
                <c:pt idx="27">
                  <c:v>Q4-2025</c:v>
                </c:pt>
                <c:pt idx="28">
                  <c:v>Q1-2026</c:v>
                </c:pt>
              </c:strCache>
            </c:strRef>
          </c:cat>
          <c:val>
            <c:numRef>
              <c:f>Margaritaville!$F$28:$F$56</c:f>
              <c:numCache>
                <c:formatCode>0.0%</c:formatCode>
                <c:ptCount val="29"/>
                <c:pt idx="0">
                  <c:v>-0.41967561048406077</c:v>
                </c:pt>
                <c:pt idx="1">
                  <c:v>-6.5850331903766057E-3</c:v>
                </c:pt>
                <c:pt idx="2">
                  <c:v>0.27833484367279981</c:v>
                </c:pt>
                <c:pt idx="3">
                  <c:v>3.1612208618304695E-2</c:v>
                </c:pt>
                <c:pt idx="4">
                  <c:v>0.35440401790240544</c:v>
                </c:pt>
                <c:pt idx="5">
                  <c:v>-0.44027305652507476</c:v>
                </c:pt>
                <c:pt idx="6">
                  <c:v>5.3297985253725637E-2</c:v>
                </c:pt>
                <c:pt idx="7">
                  <c:v>9.7824326927844527E-2</c:v>
                </c:pt>
                <c:pt idx="8">
                  <c:v>0.51639593951784968</c:v>
                </c:pt>
                <c:pt idx="9">
                  <c:v>1.583491036354729</c:v>
                </c:pt>
                <c:pt idx="10">
                  <c:v>0.1009471152050829</c:v>
                </c:pt>
                <c:pt idx="11">
                  <c:v>0.3119260273275305</c:v>
                </c:pt>
                <c:pt idx="12">
                  <c:v>0.11234046612448607</c:v>
                </c:pt>
                <c:pt idx="13">
                  <c:v>-2.3059582801413226E-2</c:v>
                </c:pt>
                <c:pt idx="14">
                  <c:v>4.7606221961244963E-2</c:v>
                </c:pt>
                <c:pt idx="15">
                  <c:v>-8.9309949380695322E-2</c:v>
                </c:pt>
                <c:pt idx="16">
                  <c:v>-4.6489096739981764E-3</c:v>
                </c:pt>
                <c:pt idx="17">
                  <c:v>-0.13393634970185286</c:v>
                </c:pt>
                <c:pt idx="18">
                  <c:v>-7.3372749091333206E-2</c:v>
                </c:pt>
                <c:pt idx="19">
                  <c:v>-4.5344954909380154E-2</c:v>
                </c:pt>
                <c:pt idx="20">
                  <c:v>-0.11101241679275883</c:v>
                </c:pt>
                <c:pt idx="21">
                  <c:v>-8.9318258818042503E-3</c:v>
                </c:pt>
                <c:pt idx="22">
                  <c:v>-7.4673678774155955E-2</c:v>
                </c:pt>
                <c:pt idx="23">
                  <c:v>3.3075162221218274E-3</c:v>
                </c:pt>
                <c:pt idx="24">
                  <c:v>-6.647359359921988E-2</c:v>
                </c:pt>
                <c:pt idx="25">
                  <c:v>-0.15036417786756495</c:v>
                </c:pt>
                <c:pt idx="26">
                  <c:v>-0.21553767814280375</c:v>
                </c:pt>
                <c:pt idx="27">
                  <c:v>-0.17116492462923796</c:v>
                </c:pt>
                <c:pt idx="28">
                  <c:v>-7.4734042074524346E-2</c:v>
                </c:pt>
              </c:numCache>
            </c:numRef>
          </c:val>
          <c:extLst>
            <c:ext xmlns:c16="http://schemas.microsoft.com/office/drawing/2014/chart" uri="{C3380CC4-5D6E-409C-BE32-E72D297353CC}">
              <c16:uniqueId val="{00000000-797A-4F08-BED0-5873CB8B870D}"/>
            </c:ext>
          </c:extLst>
        </c:ser>
        <c:dLbls>
          <c:showLegendKey val="0"/>
          <c:showVal val="0"/>
          <c:showCatName val="0"/>
          <c:showSerName val="0"/>
          <c:showPercent val="0"/>
          <c:showBubbleSize val="0"/>
        </c:dLbls>
        <c:gapWidth val="219"/>
        <c:overlap val="-27"/>
        <c:axId val="-2130985904"/>
        <c:axId val="-2130985360"/>
      </c:barChart>
      <c:catAx>
        <c:axId val="-2130985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0985360"/>
        <c:crosses val="autoZero"/>
        <c:auto val="1"/>
        <c:lblAlgn val="ctr"/>
        <c:lblOffset val="100"/>
        <c:noMultiLvlLbl val="0"/>
      </c:catAx>
      <c:valAx>
        <c:axId val="-213098536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09859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'Sam''s Town'!$D$3</c:f>
              <c:strCache>
                <c:ptCount val="1"/>
                <c:pt idx="0">
                  <c:v>Revenue</c:v>
                </c:pt>
              </c:strCache>
            </c:strRef>
          </c:tx>
          <c:spPr>
            <a:solidFill>
              <a:schemeClr val="accent2"/>
            </a:solidFill>
            <a:ln>
              <a:noFill/>
            </a:ln>
            <a:effectLst/>
          </c:spPr>
          <c:invertIfNegative val="0"/>
          <c:cat>
            <c:strRef>
              <c:f>'Sam''s Town'!$A$28:$A$56</c:f>
              <c:strCache>
                <c:ptCount val="29"/>
                <c:pt idx="0">
                  <c:v>Q01 - 2019</c:v>
                </c:pt>
                <c:pt idx="1">
                  <c:v>Q02 - 2019</c:v>
                </c:pt>
                <c:pt idx="2">
                  <c:v>Q03 - 2019</c:v>
                </c:pt>
                <c:pt idx="3">
                  <c:v>Q04 - 2019</c:v>
                </c:pt>
                <c:pt idx="4">
                  <c:v>Q01 - 2020</c:v>
                </c:pt>
                <c:pt idx="5">
                  <c:v>Q02 - 2020</c:v>
                </c:pt>
                <c:pt idx="6">
                  <c:v>Q03 - 2020</c:v>
                </c:pt>
                <c:pt idx="7">
                  <c:v>Q04 - 2020</c:v>
                </c:pt>
                <c:pt idx="8">
                  <c:v>Q01 - 2021</c:v>
                </c:pt>
                <c:pt idx="9">
                  <c:v>Q02 - 2021</c:v>
                </c:pt>
                <c:pt idx="10">
                  <c:v>Q03 - 2021</c:v>
                </c:pt>
                <c:pt idx="11">
                  <c:v>Q04 - 2021</c:v>
                </c:pt>
                <c:pt idx="12">
                  <c:v>Q01 - 2022</c:v>
                </c:pt>
                <c:pt idx="13">
                  <c:v>Q02 - 2022</c:v>
                </c:pt>
                <c:pt idx="14">
                  <c:v>Q03 - 2022</c:v>
                </c:pt>
                <c:pt idx="15">
                  <c:v>Q04 - 2022</c:v>
                </c:pt>
                <c:pt idx="16">
                  <c:v>Q01 - 2023</c:v>
                </c:pt>
                <c:pt idx="17">
                  <c:v>Q02 - 2023</c:v>
                </c:pt>
                <c:pt idx="18">
                  <c:v>Q03 - 2023</c:v>
                </c:pt>
                <c:pt idx="19">
                  <c:v>Q04 - 2023</c:v>
                </c:pt>
                <c:pt idx="20">
                  <c:v>Q01 - 2024</c:v>
                </c:pt>
                <c:pt idx="21">
                  <c:v>Q02-2024</c:v>
                </c:pt>
                <c:pt idx="22">
                  <c:v>Q03-2024</c:v>
                </c:pt>
                <c:pt idx="23">
                  <c:v>Q04-2024</c:v>
                </c:pt>
                <c:pt idx="24">
                  <c:v>Q01-2025</c:v>
                </c:pt>
                <c:pt idx="25">
                  <c:v>Q02-2025</c:v>
                </c:pt>
                <c:pt idx="26">
                  <c:v>Q3-2025</c:v>
                </c:pt>
                <c:pt idx="27">
                  <c:v>Q4-2025</c:v>
                </c:pt>
                <c:pt idx="28">
                  <c:v>Q1-2026</c:v>
                </c:pt>
              </c:strCache>
            </c:strRef>
          </c:cat>
          <c:val>
            <c:numRef>
              <c:f>'Sam''s Town'!$D$28:$D$56</c:f>
              <c:numCache>
                <c:formatCode>"$"#,##0</c:formatCode>
                <c:ptCount val="29"/>
                <c:pt idx="0">
                  <c:v>19518425</c:v>
                </c:pt>
                <c:pt idx="1">
                  <c:v>18147403</c:v>
                </c:pt>
                <c:pt idx="2">
                  <c:v>18464090</c:v>
                </c:pt>
                <c:pt idx="3">
                  <c:v>18265916</c:v>
                </c:pt>
                <c:pt idx="4">
                  <c:v>15705268</c:v>
                </c:pt>
                <c:pt idx="5">
                  <c:v>4514939</c:v>
                </c:pt>
                <c:pt idx="6">
                  <c:v>13006686</c:v>
                </c:pt>
                <c:pt idx="7">
                  <c:v>11499045</c:v>
                </c:pt>
                <c:pt idx="8">
                  <c:v>14285804</c:v>
                </c:pt>
                <c:pt idx="9">
                  <c:v>17199118</c:v>
                </c:pt>
                <c:pt idx="10">
                  <c:v>12305922</c:v>
                </c:pt>
                <c:pt idx="11">
                  <c:v>10142371</c:v>
                </c:pt>
                <c:pt idx="12">
                  <c:v>10560863</c:v>
                </c:pt>
                <c:pt idx="13">
                  <c:v>10335901</c:v>
                </c:pt>
                <c:pt idx="14">
                  <c:v>10149810</c:v>
                </c:pt>
                <c:pt idx="15">
                  <c:v>9693538</c:v>
                </c:pt>
                <c:pt idx="16">
                  <c:v>9763870</c:v>
                </c:pt>
                <c:pt idx="17">
                  <c:v>9778557</c:v>
                </c:pt>
                <c:pt idx="18">
                  <c:v>10653548</c:v>
                </c:pt>
                <c:pt idx="19">
                  <c:v>9631153</c:v>
                </c:pt>
                <c:pt idx="20">
                  <c:v>10284810</c:v>
                </c:pt>
                <c:pt idx="21">
                  <c:v>10794153</c:v>
                </c:pt>
                <c:pt idx="22">
                  <c:v>10218444</c:v>
                </c:pt>
                <c:pt idx="23">
                  <c:v>9594464</c:v>
                </c:pt>
                <c:pt idx="24">
                  <c:v>9273153.0099999998</c:v>
                </c:pt>
                <c:pt idx="25">
                  <c:v>8746275.9499999993</c:v>
                </c:pt>
                <c:pt idx="26">
                  <c:v>8486183.5700000003</c:v>
                </c:pt>
                <c:pt idx="27">
                  <c:v>8212341.870000001</c:v>
                </c:pt>
                <c:pt idx="28">
                  <c:v>8192586.4900000002</c:v>
                </c:pt>
              </c:numCache>
            </c:numRef>
          </c:val>
          <c:extLst>
            <c:ext xmlns:c16="http://schemas.microsoft.com/office/drawing/2014/chart" uri="{C3380CC4-5D6E-409C-BE32-E72D297353CC}">
              <c16:uniqueId val="{00000000-21B1-4F9C-99FF-B652706C22E0}"/>
            </c:ext>
          </c:extLst>
        </c:ser>
        <c:dLbls>
          <c:showLegendKey val="0"/>
          <c:showVal val="0"/>
          <c:showCatName val="0"/>
          <c:showSerName val="0"/>
          <c:showPercent val="0"/>
          <c:showBubbleSize val="0"/>
        </c:dLbls>
        <c:gapWidth val="150"/>
        <c:axId val="-2130982096"/>
        <c:axId val="-2130989168"/>
      </c:barChart>
      <c:lineChart>
        <c:grouping val="standard"/>
        <c:varyColors val="0"/>
        <c:ser>
          <c:idx val="1"/>
          <c:order val="1"/>
          <c:tx>
            <c:strRef>
              <c:f>'Sam''s Town'!$E$3</c:f>
              <c:strCache>
                <c:ptCount val="1"/>
                <c:pt idx="0">
                  <c:v> Admision (# People) </c:v>
                </c:pt>
              </c:strCache>
            </c:strRef>
          </c:tx>
          <c:spPr>
            <a:ln w="28575" cap="rnd">
              <a:solidFill>
                <a:sysClr val="windowText" lastClr="000000"/>
              </a:solidFill>
              <a:round/>
            </a:ln>
            <a:effectLst/>
          </c:spPr>
          <c:marker>
            <c:symbol val="none"/>
          </c:marker>
          <c:cat>
            <c:strRef>
              <c:f>'Sam''s Town'!$A$28:$A$56</c:f>
              <c:strCache>
                <c:ptCount val="29"/>
                <c:pt idx="0">
                  <c:v>Q01 - 2019</c:v>
                </c:pt>
                <c:pt idx="1">
                  <c:v>Q02 - 2019</c:v>
                </c:pt>
                <c:pt idx="2">
                  <c:v>Q03 - 2019</c:v>
                </c:pt>
                <c:pt idx="3">
                  <c:v>Q04 - 2019</c:v>
                </c:pt>
                <c:pt idx="4">
                  <c:v>Q01 - 2020</c:v>
                </c:pt>
                <c:pt idx="5">
                  <c:v>Q02 - 2020</c:v>
                </c:pt>
                <c:pt idx="6">
                  <c:v>Q03 - 2020</c:v>
                </c:pt>
                <c:pt idx="7">
                  <c:v>Q04 - 2020</c:v>
                </c:pt>
                <c:pt idx="8">
                  <c:v>Q01 - 2021</c:v>
                </c:pt>
                <c:pt idx="9">
                  <c:v>Q02 - 2021</c:v>
                </c:pt>
                <c:pt idx="10">
                  <c:v>Q03 - 2021</c:v>
                </c:pt>
                <c:pt idx="11">
                  <c:v>Q04 - 2021</c:v>
                </c:pt>
                <c:pt idx="12">
                  <c:v>Q01 - 2022</c:v>
                </c:pt>
                <c:pt idx="13">
                  <c:v>Q02 - 2022</c:v>
                </c:pt>
                <c:pt idx="14">
                  <c:v>Q03 - 2022</c:v>
                </c:pt>
                <c:pt idx="15">
                  <c:v>Q04 - 2022</c:v>
                </c:pt>
                <c:pt idx="16">
                  <c:v>Q01 - 2023</c:v>
                </c:pt>
                <c:pt idx="17">
                  <c:v>Q02 - 2023</c:v>
                </c:pt>
                <c:pt idx="18">
                  <c:v>Q03 - 2023</c:v>
                </c:pt>
                <c:pt idx="19">
                  <c:v>Q04 - 2023</c:v>
                </c:pt>
                <c:pt idx="20">
                  <c:v>Q01 - 2024</c:v>
                </c:pt>
                <c:pt idx="21">
                  <c:v>Q02-2024</c:v>
                </c:pt>
                <c:pt idx="22">
                  <c:v>Q03-2024</c:v>
                </c:pt>
                <c:pt idx="23">
                  <c:v>Q04-2024</c:v>
                </c:pt>
                <c:pt idx="24">
                  <c:v>Q01-2025</c:v>
                </c:pt>
                <c:pt idx="25">
                  <c:v>Q02-2025</c:v>
                </c:pt>
                <c:pt idx="26">
                  <c:v>Q3-2025</c:v>
                </c:pt>
                <c:pt idx="27">
                  <c:v>Q4-2025</c:v>
                </c:pt>
                <c:pt idx="28">
                  <c:v>Q1-2026</c:v>
                </c:pt>
              </c:strCache>
            </c:strRef>
          </c:cat>
          <c:val>
            <c:numRef>
              <c:f>'Sam''s Town'!$E$28:$E$56</c:f>
              <c:numCache>
                <c:formatCode>#,##0</c:formatCode>
                <c:ptCount val="29"/>
                <c:pt idx="0">
                  <c:v>266534</c:v>
                </c:pt>
                <c:pt idx="1">
                  <c:v>256267</c:v>
                </c:pt>
                <c:pt idx="2">
                  <c:v>261596</c:v>
                </c:pt>
                <c:pt idx="3">
                  <c:v>239100</c:v>
                </c:pt>
                <c:pt idx="4">
                  <c:v>202198</c:v>
                </c:pt>
                <c:pt idx="5">
                  <c:v>52008</c:v>
                </c:pt>
                <c:pt idx="6">
                  <c:v>164833</c:v>
                </c:pt>
                <c:pt idx="7">
                  <c:v>152538</c:v>
                </c:pt>
                <c:pt idx="8">
                  <c:v>148217</c:v>
                </c:pt>
                <c:pt idx="9">
                  <c:v>173637</c:v>
                </c:pt>
                <c:pt idx="10">
                  <c:v>144763</c:v>
                </c:pt>
                <c:pt idx="11">
                  <c:v>121903</c:v>
                </c:pt>
                <c:pt idx="12">
                  <c:v>124494</c:v>
                </c:pt>
                <c:pt idx="13">
                  <c:v>128777</c:v>
                </c:pt>
                <c:pt idx="14">
                  <c:v>132628</c:v>
                </c:pt>
                <c:pt idx="15">
                  <c:v>118200</c:v>
                </c:pt>
                <c:pt idx="16">
                  <c:v>119548</c:v>
                </c:pt>
                <c:pt idx="17">
                  <c:v>125211</c:v>
                </c:pt>
                <c:pt idx="18">
                  <c:v>130334</c:v>
                </c:pt>
                <c:pt idx="19">
                  <c:v>117598</c:v>
                </c:pt>
                <c:pt idx="20">
                  <c:v>121599</c:v>
                </c:pt>
                <c:pt idx="21">
                  <c:v>120170</c:v>
                </c:pt>
                <c:pt idx="22">
                  <c:v>125292</c:v>
                </c:pt>
                <c:pt idx="23">
                  <c:v>108749</c:v>
                </c:pt>
                <c:pt idx="24">
                  <c:v>105779</c:v>
                </c:pt>
                <c:pt idx="25">
                  <c:v>101873</c:v>
                </c:pt>
                <c:pt idx="26">
                  <c:v>102202</c:v>
                </c:pt>
                <c:pt idx="27">
                  <c:v>95912</c:v>
                </c:pt>
                <c:pt idx="28">
                  <c:v>97249</c:v>
                </c:pt>
              </c:numCache>
            </c:numRef>
          </c:val>
          <c:smooth val="0"/>
          <c:extLst>
            <c:ext xmlns:c16="http://schemas.microsoft.com/office/drawing/2014/chart" uri="{C3380CC4-5D6E-409C-BE32-E72D297353CC}">
              <c16:uniqueId val="{00000001-21B1-4F9C-99FF-B652706C22E0}"/>
            </c:ext>
          </c:extLst>
        </c:ser>
        <c:dLbls>
          <c:showLegendKey val="0"/>
          <c:showVal val="0"/>
          <c:showCatName val="0"/>
          <c:showSerName val="0"/>
          <c:showPercent val="0"/>
          <c:showBubbleSize val="0"/>
        </c:dLbls>
        <c:marker val="1"/>
        <c:smooth val="0"/>
        <c:axId val="-232347216"/>
        <c:axId val="-2130988624"/>
      </c:lineChart>
      <c:catAx>
        <c:axId val="-213098209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0989168"/>
        <c:crosses val="autoZero"/>
        <c:auto val="1"/>
        <c:lblAlgn val="ctr"/>
        <c:lblOffset val="100"/>
        <c:noMultiLvlLbl val="0"/>
      </c:catAx>
      <c:valAx>
        <c:axId val="-213098916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0982096"/>
        <c:crosses val="autoZero"/>
        <c:crossBetween val="between"/>
      </c:valAx>
      <c:valAx>
        <c:axId val="-2130988624"/>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2347216"/>
        <c:crosses val="max"/>
        <c:crossBetween val="between"/>
      </c:valAx>
      <c:catAx>
        <c:axId val="-232347216"/>
        <c:scaling>
          <c:orientation val="minMax"/>
        </c:scaling>
        <c:delete val="1"/>
        <c:axPos val="b"/>
        <c:numFmt formatCode="General" sourceLinked="1"/>
        <c:majorTickMark val="out"/>
        <c:minorTickMark val="none"/>
        <c:tickLblPos val="nextTo"/>
        <c:crossAx val="-213098862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2"/>
            </a:solidFill>
            <a:ln>
              <a:noFill/>
            </a:ln>
            <a:effectLst/>
          </c:spPr>
          <c:invertIfNegative val="0"/>
          <c:cat>
            <c:strRef>
              <c:f>'Sam''s Town'!$A$28:$A$56</c:f>
              <c:strCache>
                <c:ptCount val="29"/>
                <c:pt idx="0">
                  <c:v>Q01 - 2019</c:v>
                </c:pt>
                <c:pt idx="1">
                  <c:v>Q02 - 2019</c:v>
                </c:pt>
                <c:pt idx="2">
                  <c:v>Q03 - 2019</c:v>
                </c:pt>
                <c:pt idx="3">
                  <c:v>Q04 - 2019</c:v>
                </c:pt>
                <c:pt idx="4">
                  <c:v>Q01 - 2020</c:v>
                </c:pt>
                <c:pt idx="5">
                  <c:v>Q02 - 2020</c:v>
                </c:pt>
                <c:pt idx="6">
                  <c:v>Q03 - 2020</c:v>
                </c:pt>
                <c:pt idx="7">
                  <c:v>Q04 - 2020</c:v>
                </c:pt>
                <c:pt idx="8">
                  <c:v>Q01 - 2021</c:v>
                </c:pt>
                <c:pt idx="9">
                  <c:v>Q02 - 2021</c:v>
                </c:pt>
                <c:pt idx="10">
                  <c:v>Q03 - 2021</c:v>
                </c:pt>
                <c:pt idx="11">
                  <c:v>Q04 - 2021</c:v>
                </c:pt>
                <c:pt idx="12">
                  <c:v>Q01 - 2022</c:v>
                </c:pt>
                <c:pt idx="13">
                  <c:v>Q02 - 2022</c:v>
                </c:pt>
                <c:pt idx="14">
                  <c:v>Q03 - 2022</c:v>
                </c:pt>
                <c:pt idx="15">
                  <c:v>Q04 - 2022</c:v>
                </c:pt>
                <c:pt idx="16">
                  <c:v>Q01 - 2023</c:v>
                </c:pt>
                <c:pt idx="17">
                  <c:v>Q02 - 2023</c:v>
                </c:pt>
                <c:pt idx="18">
                  <c:v>Q03 - 2023</c:v>
                </c:pt>
                <c:pt idx="19">
                  <c:v>Q04 - 2023</c:v>
                </c:pt>
                <c:pt idx="20">
                  <c:v>Q01 - 2024</c:v>
                </c:pt>
                <c:pt idx="21">
                  <c:v>Q02-2024</c:v>
                </c:pt>
                <c:pt idx="22">
                  <c:v>Q03-2024</c:v>
                </c:pt>
                <c:pt idx="23">
                  <c:v>Q04-2024</c:v>
                </c:pt>
                <c:pt idx="24">
                  <c:v>Q01-2025</c:v>
                </c:pt>
                <c:pt idx="25">
                  <c:v>Q02-2025</c:v>
                </c:pt>
                <c:pt idx="26">
                  <c:v>Q3-2025</c:v>
                </c:pt>
                <c:pt idx="27">
                  <c:v>Q4-2025</c:v>
                </c:pt>
                <c:pt idx="28">
                  <c:v>Q1-2026</c:v>
                </c:pt>
              </c:strCache>
            </c:strRef>
          </c:cat>
          <c:val>
            <c:numRef>
              <c:f>'Sam''s Town'!$F$28:$F$56</c:f>
              <c:numCache>
                <c:formatCode>0.0%</c:formatCode>
                <c:ptCount val="29"/>
                <c:pt idx="0">
                  <c:v>1.7726131888031706E-2</c:v>
                </c:pt>
                <c:pt idx="1">
                  <c:v>-3.9435314627571508E-2</c:v>
                </c:pt>
                <c:pt idx="2">
                  <c:v>-0.26185976771163133</c:v>
                </c:pt>
                <c:pt idx="3">
                  <c:v>2.1027985272668439E-2</c:v>
                </c:pt>
                <c:pt idx="4">
                  <c:v>-0.19536192085170806</c:v>
                </c:pt>
                <c:pt idx="5">
                  <c:v>-0.75120743171901783</c:v>
                </c:pt>
                <c:pt idx="6">
                  <c:v>-0.29556853329896032</c:v>
                </c:pt>
                <c:pt idx="7">
                  <c:v>-0.37046436652834713</c:v>
                </c:pt>
                <c:pt idx="8">
                  <c:v>-9.0381393045951205E-2</c:v>
                </c:pt>
                <c:pt idx="9">
                  <c:v>2.8093799273921531</c:v>
                </c:pt>
                <c:pt idx="10">
                  <c:v>-5.3877213611522569E-2</c:v>
                </c:pt>
                <c:pt idx="11">
                  <c:v>-0.11798144976387169</c:v>
                </c:pt>
                <c:pt idx="12">
                  <c:v>-0.26074423252621975</c:v>
                </c:pt>
                <c:pt idx="13">
                  <c:v>-0.39904470682740822</c:v>
                </c:pt>
                <c:pt idx="14">
                  <c:v>-0.17520930166792867</c:v>
                </c:pt>
                <c:pt idx="15">
                  <c:v>-4.4253261885214022E-2</c:v>
                </c:pt>
                <c:pt idx="16">
                  <c:v>-7.5466654571695518E-2</c:v>
                </c:pt>
                <c:pt idx="17">
                  <c:v>-5.3923117104159569E-2</c:v>
                </c:pt>
                <c:pt idx="18">
                  <c:v>4.9630288645797313E-2</c:v>
                </c:pt>
                <c:pt idx="19">
                  <c:v>-6.4357306898678275E-3</c:v>
                </c:pt>
                <c:pt idx="20">
                  <c:v>5.3353844326071528E-2</c:v>
                </c:pt>
                <c:pt idx="21">
                  <c:v>0.10385949583358772</c:v>
                </c:pt>
                <c:pt idx="22">
                  <c:v>-4.0841229607263232E-2</c:v>
                </c:pt>
                <c:pt idx="23">
                  <c:v>-3.8094089046243995E-3</c:v>
                </c:pt>
                <c:pt idx="24">
                  <c:v>-9.8364188546020803E-2</c:v>
                </c:pt>
                <c:pt idx="25">
                  <c:v>-0.18972095818912338</c:v>
                </c:pt>
                <c:pt idx="26">
                  <c:v>-0.16952291660060961</c:v>
                </c:pt>
                <c:pt idx="27">
                  <c:v>-0.14405412642123613</c:v>
                </c:pt>
                <c:pt idx="28">
                  <c:v>-0.11652633347414156</c:v>
                </c:pt>
              </c:numCache>
            </c:numRef>
          </c:val>
          <c:extLst>
            <c:ext xmlns:c16="http://schemas.microsoft.com/office/drawing/2014/chart" uri="{C3380CC4-5D6E-409C-BE32-E72D297353CC}">
              <c16:uniqueId val="{00000000-566A-4A90-AF3F-AEEA35111387}"/>
            </c:ext>
          </c:extLst>
        </c:ser>
        <c:dLbls>
          <c:showLegendKey val="0"/>
          <c:showVal val="0"/>
          <c:showCatName val="0"/>
          <c:showSerName val="0"/>
          <c:showPercent val="0"/>
          <c:showBubbleSize val="0"/>
        </c:dLbls>
        <c:gapWidth val="219"/>
        <c:overlap val="-27"/>
        <c:axId val="-2130989712"/>
        <c:axId val="-2130986448"/>
      </c:barChart>
      <c:catAx>
        <c:axId val="-213098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0986448"/>
        <c:crosses val="autoZero"/>
        <c:auto val="1"/>
        <c:lblAlgn val="ctr"/>
        <c:lblOffset val="100"/>
        <c:noMultiLvlLbl val="0"/>
      </c:catAx>
      <c:valAx>
        <c:axId val="-213098644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0989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'Airport Data'!$F$1</c:f>
              <c:strCache>
                <c:ptCount val="1"/>
                <c:pt idx="0">
                  <c:v>Enplaned</c:v>
                </c:pt>
              </c:strCache>
            </c:strRef>
          </c:tx>
          <c:spPr>
            <a:solidFill>
              <a:schemeClr val="accent1"/>
            </a:solidFill>
            <a:ln>
              <a:noFill/>
            </a:ln>
            <a:effectLst/>
          </c:spPr>
          <c:invertIfNegative val="0"/>
          <c:cat>
            <c:numRef>
              <c:f>'Airport Data'!$A$110:$A$196</c:f>
              <c:numCache>
                <c:formatCode>mmm\-yy</c:formatCode>
                <c:ptCount val="87"/>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pt idx="63">
                  <c:v>45383</c:v>
                </c:pt>
                <c:pt idx="64">
                  <c:v>45413</c:v>
                </c:pt>
                <c:pt idx="65">
                  <c:v>45444</c:v>
                </c:pt>
                <c:pt idx="66">
                  <c:v>45474</c:v>
                </c:pt>
                <c:pt idx="67">
                  <c:v>45505</c:v>
                </c:pt>
                <c:pt idx="68">
                  <c:v>45536</c:v>
                </c:pt>
                <c:pt idx="69">
                  <c:v>45566</c:v>
                </c:pt>
                <c:pt idx="70">
                  <c:v>45597</c:v>
                </c:pt>
                <c:pt idx="71">
                  <c:v>45627</c:v>
                </c:pt>
                <c:pt idx="72">
                  <c:v>45658</c:v>
                </c:pt>
                <c:pt idx="73">
                  <c:v>45689</c:v>
                </c:pt>
                <c:pt idx="74">
                  <c:v>45717</c:v>
                </c:pt>
                <c:pt idx="75">
                  <c:v>45748</c:v>
                </c:pt>
                <c:pt idx="76">
                  <c:v>45778</c:v>
                </c:pt>
                <c:pt idx="77">
                  <c:v>45809</c:v>
                </c:pt>
                <c:pt idx="78">
                  <c:v>45839</c:v>
                </c:pt>
                <c:pt idx="79">
                  <c:v>45870</c:v>
                </c:pt>
                <c:pt idx="80">
                  <c:v>45901</c:v>
                </c:pt>
                <c:pt idx="81">
                  <c:v>45931</c:v>
                </c:pt>
                <c:pt idx="82">
                  <c:v>45962</c:v>
                </c:pt>
                <c:pt idx="83">
                  <c:v>45992</c:v>
                </c:pt>
                <c:pt idx="84">
                  <c:v>46023</c:v>
                </c:pt>
                <c:pt idx="85">
                  <c:v>46054</c:v>
                </c:pt>
                <c:pt idx="86">
                  <c:v>46082</c:v>
                </c:pt>
              </c:numCache>
            </c:numRef>
          </c:cat>
          <c:val>
            <c:numRef>
              <c:f>'Airport Data'!$F$110:$F$196</c:f>
              <c:numCache>
                <c:formatCode>#,##0</c:formatCode>
                <c:ptCount val="87"/>
                <c:pt idx="0">
                  <c:v>22779</c:v>
                </c:pt>
                <c:pt idx="1">
                  <c:v>21592</c:v>
                </c:pt>
                <c:pt idx="2">
                  <c:v>26580</c:v>
                </c:pt>
                <c:pt idx="3">
                  <c:v>26847</c:v>
                </c:pt>
                <c:pt idx="4">
                  <c:v>32651</c:v>
                </c:pt>
                <c:pt idx="5">
                  <c:v>34482</c:v>
                </c:pt>
                <c:pt idx="6">
                  <c:v>34885</c:v>
                </c:pt>
                <c:pt idx="7">
                  <c:v>29553</c:v>
                </c:pt>
                <c:pt idx="8">
                  <c:v>27035</c:v>
                </c:pt>
                <c:pt idx="9">
                  <c:v>27890</c:v>
                </c:pt>
                <c:pt idx="10">
                  <c:v>29278</c:v>
                </c:pt>
                <c:pt idx="11">
                  <c:v>32146</c:v>
                </c:pt>
                <c:pt idx="12">
                  <c:v>25430</c:v>
                </c:pt>
                <c:pt idx="13">
                  <c:v>24506</c:v>
                </c:pt>
                <c:pt idx="14">
                  <c:v>13577</c:v>
                </c:pt>
                <c:pt idx="15">
                  <c:v>1611</c:v>
                </c:pt>
                <c:pt idx="16">
                  <c:v>4811</c:v>
                </c:pt>
                <c:pt idx="17">
                  <c:v>9253</c:v>
                </c:pt>
                <c:pt idx="18">
                  <c:v>12021</c:v>
                </c:pt>
                <c:pt idx="19">
                  <c:v>12952</c:v>
                </c:pt>
                <c:pt idx="20">
                  <c:v>13533</c:v>
                </c:pt>
                <c:pt idx="21">
                  <c:v>15164</c:v>
                </c:pt>
                <c:pt idx="22">
                  <c:v>14530</c:v>
                </c:pt>
                <c:pt idx="23">
                  <c:v>13405</c:v>
                </c:pt>
                <c:pt idx="24">
                  <c:v>10721</c:v>
                </c:pt>
                <c:pt idx="25">
                  <c:v>9219</c:v>
                </c:pt>
                <c:pt idx="26">
                  <c:v>13521</c:v>
                </c:pt>
                <c:pt idx="27">
                  <c:v>17648</c:v>
                </c:pt>
                <c:pt idx="28">
                  <c:v>23460</c:v>
                </c:pt>
                <c:pt idx="29">
                  <c:v>28081</c:v>
                </c:pt>
                <c:pt idx="30">
                  <c:v>31710</c:v>
                </c:pt>
                <c:pt idx="31">
                  <c:v>23773</c:v>
                </c:pt>
                <c:pt idx="32">
                  <c:v>22907</c:v>
                </c:pt>
                <c:pt idx="33">
                  <c:v>25641</c:v>
                </c:pt>
                <c:pt idx="34">
                  <c:v>23909</c:v>
                </c:pt>
                <c:pt idx="35">
                  <c:v>24824</c:v>
                </c:pt>
                <c:pt idx="36">
                  <c:v>17806</c:v>
                </c:pt>
                <c:pt idx="37">
                  <c:v>19353</c:v>
                </c:pt>
                <c:pt idx="38">
                  <c:v>22512</c:v>
                </c:pt>
                <c:pt idx="39">
                  <c:v>23204</c:v>
                </c:pt>
                <c:pt idx="40">
                  <c:v>24264</c:v>
                </c:pt>
                <c:pt idx="41">
                  <c:v>27884</c:v>
                </c:pt>
                <c:pt idx="42">
                  <c:v>26447</c:v>
                </c:pt>
                <c:pt idx="43">
                  <c:v>25138</c:v>
                </c:pt>
                <c:pt idx="44">
                  <c:v>23662</c:v>
                </c:pt>
                <c:pt idx="45">
                  <c:v>26228</c:v>
                </c:pt>
                <c:pt idx="46">
                  <c:v>23083</c:v>
                </c:pt>
                <c:pt idx="47">
                  <c:v>23135</c:v>
                </c:pt>
                <c:pt idx="48">
                  <c:v>20712</c:v>
                </c:pt>
                <c:pt idx="49">
                  <c:v>20524</c:v>
                </c:pt>
                <c:pt idx="50">
                  <c:v>25157</c:v>
                </c:pt>
                <c:pt idx="51">
                  <c:v>25470</c:v>
                </c:pt>
                <c:pt idx="52">
                  <c:v>27496</c:v>
                </c:pt>
                <c:pt idx="53">
                  <c:v>29407</c:v>
                </c:pt>
                <c:pt idx="54">
                  <c:v>31094</c:v>
                </c:pt>
                <c:pt idx="55">
                  <c:v>27278</c:v>
                </c:pt>
                <c:pt idx="56">
                  <c:v>26974</c:v>
                </c:pt>
                <c:pt idx="57">
                  <c:v>28726</c:v>
                </c:pt>
                <c:pt idx="58">
                  <c:v>27209</c:v>
                </c:pt>
                <c:pt idx="59">
                  <c:v>27161</c:v>
                </c:pt>
                <c:pt idx="60">
                  <c:v>22268</c:v>
                </c:pt>
                <c:pt idx="61">
                  <c:v>24339</c:v>
                </c:pt>
                <c:pt idx="62">
                  <c:v>28120</c:v>
                </c:pt>
                <c:pt idx="63">
                  <c:v>28030</c:v>
                </c:pt>
                <c:pt idx="64">
                  <c:v>31677</c:v>
                </c:pt>
                <c:pt idx="65">
                  <c:v>34894</c:v>
                </c:pt>
                <c:pt idx="66">
                  <c:v>33462</c:v>
                </c:pt>
                <c:pt idx="67">
                  <c:v>32595</c:v>
                </c:pt>
                <c:pt idx="68">
                  <c:v>29484</c:v>
                </c:pt>
                <c:pt idx="69">
                  <c:v>32732</c:v>
                </c:pt>
                <c:pt idx="70">
                  <c:v>31995</c:v>
                </c:pt>
                <c:pt idx="71">
                  <c:v>33207</c:v>
                </c:pt>
                <c:pt idx="72">
                  <c:v>27216</c:v>
                </c:pt>
                <c:pt idx="73">
                  <c:v>26748</c:v>
                </c:pt>
                <c:pt idx="74">
                  <c:v>32293</c:v>
                </c:pt>
                <c:pt idx="75">
                  <c:v>31874</c:v>
                </c:pt>
                <c:pt idx="76">
                  <c:v>39114</c:v>
                </c:pt>
                <c:pt idx="77">
                  <c:v>40378</c:v>
                </c:pt>
                <c:pt idx="78">
                  <c:v>41806</c:v>
                </c:pt>
                <c:pt idx="79">
                  <c:v>34608</c:v>
                </c:pt>
                <c:pt idx="80">
                  <c:v>33084</c:v>
                </c:pt>
                <c:pt idx="81">
                  <c:v>34891</c:v>
                </c:pt>
                <c:pt idx="82">
                  <c:v>29451</c:v>
                </c:pt>
                <c:pt idx="83">
                  <c:v>31368</c:v>
                </c:pt>
                <c:pt idx="84">
                  <c:v>23266</c:v>
                </c:pt>
                <c:pt idx="85">
                  <c:v>25846</c:v>
                </c:pt>
                <c:pt idx="86">
                  <c:v>29337</c:v>
                </c:pt>
              </c:numCache>
            </c:numRef>
          </c:val>
          <c:extLst>
            <c:ext xmlns:c16="http://schemas.microsoft.com/office/drawing/2014/chart" uri="{C3380CC4-5D6E-409C-BE32-E72D297353CC}">
              <c16:uniqueId val="{00000000-E044-4E81-B98B-C38EF3F9FECF}"/>
            </c:ext>
          </c:extLst>
        </c:ser>
        <c:ser>
          <c:idx val="1"/>
          <c:order val="1"/>
          <c:tx>
            <c:strRef>
              <c:f>'Airport Data'!$G$1</c:f>
              <c:strCache>
                <c:ptCount val="1"/>
                <c:pt idx="0">
                  <c:v>Deplaned</c:v>
                </c:pt>
              </c:strCache>
            </c:strRef>
          </c:tx>
          <c:spPr>
            <a:solidFill>
              <a:schemeClr val="accent2"/>
            </a:solidFill>
            <a:ln>
              <a:noFill/>
            </a:ln>
            <a:effectLst/>
          </c:spPr>
          <c:invertIfNegative val="0"/>
          <c:cat>
            <c:numRef>
              <c:f>'Airport Data'!$A$110:$A$196</c:f>
              <c:numCache>
                <c:formatCode>mmm\-yy</c:formatCode>
                <c:ptCount val="87"/>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pt idx="63">
                  <c:v>45383</c:v>
                </c:pt>
                <c:pt idx="64">
                  <c:v>45413</c:v>
                </c:pt>
                <c:pt idx="65">
                  <c:v>45444</c:v>
                </c:pt>
                <c:pt idx="66">
                  <c:v>45474</c:v>
                </c:pt>
                <c:pt idx="67">
                  <c:v>45505</c:v>
                </c:pt>
                <c:pt idx="68">
                  <c:v>45536</c:v>
                </c:pt>
                <c:pt idx="69">
                  <c:v>45566</c:v>
                </c:pt>
                <c:pt idx="70">
                  <c:v>45597</c:v>
                </c:pt>
                <c:pt idx="71">
                  <c:v>45627</c:v>
                </c:pt>
                <c:pt idx="72">
                  <c:v>45658</c:v>
                </c:pt>
                <c:pt idx="73">
                  <c:v>45689</c:v>
                </c:pt>
                <c:pt idx="74">
                  <c:v>45717</c:v>
                </c:pt>
                <c:pt idx="75">
                  <c:v>45748</c:v>
                </c:pt>
                <c:pt idx="76">
                  <c:v>45778</c:v>
                </c:pt>
                <c:pt idx="77">
                  <c:v>45809</c:v>
                </c:pt>
                <c:pt idx="78">
                  <c:v>45839</c:v>
                </c:pt>
                <c:pt idx="79">
                  <c:v>45870</c:v>
                </c:pt>
                <c:pt idx="80">
                  <c:v>45901</c:v>
                </c:pt>
                <c:pt idx="81">
                  <c:v>45931</c:v>
                </c:pt>
                <c:pt idx="82">
                  <c:v>45962</c:v>
                </c:pt>
                <c:pt idx="83">
                  <c:v>45992</c:v>
                </c:pt>
                <c:pt idx="84">
                  <c:v>46023</c:v>
                </c:pt>
                <c:pt idx="85">
                  <c:v>46054</c:v>
                </c:pt>
                <c:pt idx="86">
                  <c:v>46082</c:v>
                </c:pt>
              </c:numCache>
            </c:numRef>
          </c:cat>
          <c:val>
            <c:numRef>
              <c:f>'Airport Data'!$G$110:$G$196</c:f>
              <c:numCache>
                <c:formatCode>#,##0</c:formatCode>
                <c:ptCount val="87"/>
                <c:pt idx="0">
                  <c:v>22636</c:v>
                </c:pt>
                <c:pt idx="1">
                  <c:v>20438</c:v>
                </c:pt>
                <c:pt idx="2">
                  <c:v>26042</c:v>
                </c:pt>
                <c:pt idx="3">
                  <c:v>26529</c:v>
                </c:pt>
                <c:pt idx="4">
                  <c:v>30056</c:v>
                </c:pt>
                <c:pt idx="5">
                  <c:v>33753</c:v>
                </c:pt>
                <c:pt idx="6">
                  <c:v>32112</c:v>
                </c:pt>
                <c:pt idx="7">
                  <c:v>30159</c:v>
                </c:pt>
                <c:pt idx="8">
                  <c:v>26898</c:v>
                </c:pt>
                <c:pt idx="9">
                  <c:v>28392</c:v>
                </c:pt>
                <c:pt idx="10">
                  <c:v>29376</c:v>
                </c:pt>
                <c:pt idx="11">
                  <c:v>31465</c:v>
                </c:pt>
                <c:pt idx="12">
                  <c:v>25256</c:v>
                </c:pt>
                <c:pt idx="13">
                  <c:v>24510</c:v>
                </c:pt>
                <c:pt idx="14">
                  <c:v>14167</c:v>
                </c:pt>
                <c:pt idx="15">
                  <c:v>1537</c:v>
                </c:pt>
                <c:pt idx="16">
                  <c:v>4714</c:v>
                </c:pt>
                <c:pt idx="17">
                  <c:v>8724</c:v>
                </c:pt>
                <c:pt idx="18">
                  <c:v>11743</c:v>
                </c:pt>
                <c:pt idx="19">
                  <c:v>13279</c:v>
                </c:pt>
                <c:pt idx="20">
                  <c:v>13303</c:v>
                </c:pt>
                <c:pt idx="21">
                  <c:v>15119</c:v>
                </c:pt>
                <c:pt idx="22">
                  <c:v>14395</c:v>
                </c:pt>
                <c:pt idx="23">
                  <c:v>12680</c:v>
                </c:pt>
                <c:pt idx="24">
                  <c:v>10707</c:v>
                </c:pt>
                <c:pt idx="25">
                  <c:v>8272</c:v>
                </c:pt>
                <c:pt idx="26">
                  <c:v>12840</c:v>
                </c:pt>
                <c:pt idx="27">
                  <c:v>16726</c:v>
                </c:pt>
                <c:pt idx="28">
                  <c:v>22590</c:v>
                </c:pt>
                <c:pt idx="29">
                  <c:v>27185</c:v>
                </c:pt>
                <c:pt idx="30">
                  <c:v>30670</c:v>
                </c:pt>
                <c:pt idx="31">
                  <c:v>24620</c:v>
                </c:pt>
                <c:pt idx="32">
                  <c:v>22000</c:v>
                </c:pt>
                <c:pt idx="33">
                  <c:v>25492</c:v>
                </c:pt>
                <c:pt idx="34">
                  <c:v>23383</c:v>
                </c:pt>
                <c:pt idx="35">
                  <c:v>24340</c:v>
                </c:pt>
                <c:pt idx="36">
                  <c:v>17920</c:v>
                </c:pt>
                <c:pt idx="37">
                  <c:v>18239</c:v>
                </c:pt>
                <c:pt idx="38">
                  <c:v>21789</c:v>
                </c:pt>
                <c:pt idx="39">
                  <c:v>22503</c:v>
                </c:pt>
                <c:pt idx="40">
                  <c:v>23827</c:v>
                </c:pt>
                <c:pt idx="41">
                  <c:v>27260</c:v>
                </c:pt>
                <c:pt idx="42">
                  <c:v>25792</c:v>
                </c:pt>
                <c:pt idx="43">
                  <c:v>25039</c:v>
                </c:pt>
                <c:pt idx="44">
                  <c:v>23224</c:v>
                </c:pt>
                <c:pt idx="45">
                  <c:v>25970</c:v>
                </c:pt>
                <c:pt idx="46">
                  <c:v>22701</c:v>
                </c:pt>
                <c:pt idx="47">
                  <c:v>22204</c:v>
                </c:pt>
                <c:pt idx="48">
                  <c:v>20189</c:v>
                </c:pt>
                <c:pt idx="49">
                  <c:v>20288</c:v>
                </c:pt>
                <c:pt idx="50">
                  <c:v>25007</c:v>
                </c:pt>
                <c:pt idx="51">
                  <c:v>25221</c:v>
                </c:pt>
                <c:pt idx="52">
                  <c:v>25514</c:v>
                </c:pt>
                <c:pt idx="53">
                  <c:v>28416</c:v>
                </c:pt>
                <c:pt idx="54">
                  <c:v>30366</c:v>
                </c:pt>
                <c:pt idx="55">
                  <c:v>27292</c:v>
                </c:pt>
                <c:pt idx="56">
                  <c:v>26349</c:v>
                </c:pt>
                <c:pt idx="57">
                  <c:v>29122</c:v>
                </c:pt>
                <c:pt idx="58">
                  <c:v>26759</c:v>
                </c:pt>
                <c:pt idx="59">
                  <c:v>26271</c:v>
                </c:pt>
                <c:pt idx="60">
                  <c:v>21844</c:v>
                </c:pt>
                <c:pt idx="61">
                  <c:v>23729</c:v>
                </c:pt>
                <c:pt idx="62">
                  <c:v>28046</c:v>
                </c:pt>
                <c:pt idx="63">
                  <c:v>27008</c:v>
                </c:pt>
                <c:pt idx="64">
                  <c:v>28920</c:v>
                </c:pt>
                <c:pt idx="65">
                  <c:v>33633</c:v>
                </c:pt>
                <c:pt idx="66">
                  <c:v>32518</c:v>
                </c:pt>
                <c:pt idx="67">
                  <c:v>27292</c:v>
                </c:pt>
                <c:pt idx="68">
                  <c:v>28957</c:v>
                </c:pt>
                <c:pt idx="69">
                  <c:v>32020</c:v>
                </c:pt>
                <c:pt idx="70">
                  <c:v>31653</c:v>
                </c:pt>
                <c:pt idx="71">
                  <c:v>32247</c:v>
                </c:pt>
                <c:pt idx="72">
                  <c:v>26391</c:v>
                </c:pt>
                <c:pt idx="73">
                  <c:v>26675</c:v>
                </c:pt>
                <c:pt idx="74">
                  <c:v>31835</c:v>
                </c:pt>
                <c:pt idx="75">
                  <c:v>31108</c:v>
                </c:pt>
                <c:pt idx="76">
                  <c:v>36457</c:v>
                </c:pt>
                <c:pt idx="77">
                  <c:v>39847</c:v>
                </c:pt>
                <c:pt idx="78">
                  <c:v>40194</c:v>
                </c:pt>
                <c:pt idx="79">
                  <c:v>35193</c:v>
                </c:pt>
                <c:pt idx="80">
                  <c:v>32875</c:v>
                </c:pt>
                <c:pt idx="81">
                  <c:v>34882</c:v>
                </c:pt>
                <c:pt idx="82">
                  <c:v>29415</c:v>
                </c:pt>
                <c:pt idx="83">
                  <c:v>30786</c:v>
                </c:pt>
                <c:pt idx="84">
                  <c:v>22520</c:v>
                </c:pt>
                <c:pt idx="85">
                  <c:v>25665</c:v>
                </c:pt>
                <c:pt idx="86">
                  <c:v>28666</c:v>
                </c:pt>
              </c:numCache>
            </c:numRef>
          </c:val>
          <c:extLst>
            <c:ext xmlns:c16="http://schemas.microsoft.com/office/drawing/2014/chart" uri="{C3380CC4-5D6E-409C-BE32-E72D297353CC}">
              <c16:uniqueId val="{00000001-E044-4E81-B98B-C38EF3F9FECF}"/>
            </c:ext>
          </c:extLst>
        </c:ser>
        <c:dLbls>
          <c:showLegendKey val="0"/>
          <c:showVal val="0"/>
          <c:showCatName val="0"/>
          <c:showSerName val="0"/>
          <c:showPercent val="0"/>
          <c:showBubbleSize val="0"/>
        </c:dLbls>
        <c:gapWidth val="219"/>
        <c:overlap val="-27"/>
        <c:axId val="-788299600"/>
        <c:axId val="-788298512"/>
      </c:barChart>
      <c:dateAx>
        <c:axId val="-788299600"/>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8298512"/>
        <c:crosses val="autoZero"/>
        <c:auto val="1"/>
        <c:lblOffset val="100"/>
        <c:baseTimeUnit val="months"/>
      </c:dateAx>
      <c:valAx>
        <c:axId val="-7882985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82996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'Mortgage Rate'!$D$1</c:f>
              <c:strCache>
                <c:ptCount val="1"/>
                <c:pt idx="0">
                  <c:v>Mortgage Rate</c:v>
                </c:pt>
              </c:strCache>
            </c:strRef>
          </c:tx>
          <c:spPr>
            <a:ln w="28575" cap="rnd">
              <a:solidFill>
                <a:schemeClr val="accent1"/>
              </a:solidFill>
              <a:round/>
            </a:ln>
            <a:effectLst/>
          </c:spPr>
          <c:marker>
            <c:symbol val="none"/>
          </c:marker>
          <c:cat>
            <c:numRef>
              <c:f>'Mortgage Rate'!$C$2:$C$2871</c:f>
              <c:numCache>
                <c:formatCode>m/d/yy;@</c:formatCode>
                <c:ptCount val="2870"/>
                <c:pt idx="0">
                  <c:v>26025</c:v>
                </c:pt>
                <c:pt idx="1">
                  <c:v>26032</c:v>
                </c:pt>
                <c:pt idx="2">
                  <c:v>26039</c:v>
                </c:pt>
                <c:pt idx="3">
                  <c:v>26046</c:v>
                </c:pt>
                <c:pt idx="4">
                  <c:v>26053</c:v>
                </c:pt>
                <c:pt idx="5">
                  <c:v>26060</c:v>
                </c:pt>
                <c:pt idx="6">
                  <c:v>26067</c:v>
                </c:pt>
                <c:pt idx="7">
                  <c:v>26074</c:v>
                </c:pt>
                <c:pt idx="8">
                  <c:v>26081</c:v>
                </c:pt>
                <c:pt idx="9">
                  <c:v>26088</c:v>
                </c:pt>
                <c:pt idx="10">
                  <c:v>26095</c:v>
                </c:pt>
                <c:pt idx="11">
                  <c:v>26102</c:v>
                </c:pt>
                <c:pt idx="12">
                  <c:v>26109</c:v>
                </c:pt>
                <c:pt idx="13">
                  <c:v>26116</c:v>
                </c:pt>
                <c:pt idx="14">
                  <c:v>26123</c:v>
                </c:pt>
                <c:pt idx="15">
                  <c:v>26130</c:v>
                </c:pt>
                <c:pt idx="16">
                  <c:v>26137</c:v>
                </c:pt>
                <c:pt idx="17">
                  <c:v>26144</c:v>
                </c:pt>
                <c:pt idx="18">
                  <c:v>26151</c:v>
                </c:pt>
                <c:pt idx="19">
                  <c:v>26158</c:v>
                </c:pt>
                <c:pt idx="20">
                  <c:v>26165</c:v>
                </c:pt>
                <c:pt idx="21">
                  <c:v>26172</c:v>
                </c:pt>
                <c:pt idx="22">
                  <c:v>26179</c:v>
                </c:pt>
                <c:pt idx="23">
                  <c:v>26186</c:v>
                </c:pt>
                <c:pt idx="24">
                  <c:v>26193</c:v>
                </c:pt>
                <c:pt idx="25">
                  <c:v>26200</c:v>
                </c:pt>
                <c:pt idx="26">
                  <c:v>26207</c:v>
                </c:pt>
                <c:pt idx="27">
                  <c:v>26214</c:v>
                </c:pt>
                <c:pt idx="28">
                  <c:v>26221</c:v>
                </c:pt>
                <c:pt idx="29">
                  <c:v>26228</c:v>
                </c:pt>
                <c:pt idx="30">
                  <c:v>26235</c:v>
                </c:pt>
                <c:pt idx="31">
                  <c:v>26242</c:v>
                </c:pt>
                <c:pt idx="32">
                  <c:v>26249</c:v>
                </c:pt>
                <c:pt idx="33">
                  <c:v>26256</c:v>
                </c:pt>
                <c:pt idx="34">
                  <c:v>26263</c:v>
                </c:pt>
                <c:pt idx="35">
                  <c:v>26270</c:v>
                </c:pt>
                <c:pt idx="36">
                  <c:v>26277</c:v>
                </c:pt>
                <c:pt idx="37">
                  <c:v>26284</c:v>
                </c:pt>
                <c:pt idx="38">
                  <c:v>26291</c:v>
                </c:pt>
                <c:pt idx="39">
                  <c:v>26298</c:v>
                </c:pt>
                <c:pt idx="40">
                  <c:v>26305</c:v>
                </c:pt>
                <c:pt idx="41">
                  <c:v>26312</c:v>
                </c:pt>
                <c:pt idx="42">
                  <c:v>26319</c:v>
                </c:pt>
                <c:pt idx="43">
                  <c:v>26326</c:v>
                </c:pt>
                <c:pt idx="44">
                  <c:v>26333</c:v>
                </c:pt>
                <c:pt idx="45">
                  <c:v>26340</c:v>
                </c:pt>
                <c:pt idx="46">
                  <c:v>26347</c:v>
                </c:pt>
                <c:pt idx="47">
                  <c:v>26354</c:v>
                </c:pt>
                <c:pt idx="48">
                  <c:v>26361</c:v>
                </c:pt>
                <c:pt idx="49">
                  <c:v>26368</c:v>
                </c:pt>
                <c:pt idx="50">
                  <c:v>26375</c:v>
                </c:pt>
                <c:pt idx="51">
                  <c:v>26382</c:v>
                </c:pt>
                <c:pt idx="52">
                  <c:v>26389</c:v>
                </c:pt>
                <c:pt idx="53">
                  <c:v>26396</c:v>
                </c:pt>
                <c:pt idx="54">
                  <c:v>26403</c:v>
                </c:pt>
                <c:pt idx="55">
                  <c:v>26410</c:v>
                </c:pt>
                <c:pt idx="56">
                  <c:v>26417</c:v>
                </c:pt>
                <c:pt idx="57">
                  <c:v>26424</c:v>
                </c:pt>
                <c:pt idx="58">
                  <c:v>26431</c:v>
                </c:pt>
                <c:pt idx="59">
                  <c:v>26438</c:v>
                </c:pt>
                <c:pt idx="60">
                  <c:v>26445</c:v>
                </c:pt>
                <c:pt idx="61">
                  <c:v>26452</c:v>
                </c:pt>
                <c:pt idx="62">
                  <c:v>26459</c:v>
                </c:pt>
                <c:pt idx="63">
                  <c:v>26466</c:v>
                </c:pt>
                <c:pt idx="64">
                  <c:v>26473</c:v>
                </c:pt>
                <c:pt idx="65">
                  <c:v>26480</c:v>
                </c:pt>
                <c:pt idx="66">
                  <c:v>26487</c:v>
                </c:pt>
                <c:pt idx="67">
                  <c:v>26494</c:v>
                </c:pt>
                <c:pt idx="68">
                  <c:v>26501</c:v>
                </c:pt>
                <c:pt idx="69">
                  <c:v>26508</c:v>
                </c:pt>
                <c:pt idx="70">
                  <c:v>26515</c:v>
                </c:pt>
                <c:pt idx="71">
                  <c:v>26522</c:v>
                </c:pt>
                <c:pt idx="72">
                  <c:v>26529</c:v>
                </c:pt>
                <c:pt idx="73">
                  <c:v>26536</c:v>
                </c:pt>
                <c:pt idx="74">
                  <c:v>26543</c:v>
                </c:pt>
                <c:pt idx="75">
                  <c:v>26550</c:v>
                </c:pt>
                <c:pt idx="76">
                  <c:v>26557</c:v>
                </c:pt>
                <c:pt idx="77">
                  <c:v>26564</c:v>
                </c:pt>
                <c:pt idx="78">
                  <c:v>26571</c:v>
                </c:pt>
                <c:pt idx="79">
                  <c:v>26578</c:v>
                </c:pt>
                <c:pt idx="80">
                  <c:v>26585</c:v>
                </c:pt>
                <c:pt idx="81">
                  <c:v>26592</c:v>
                </c:pt>
                <c:pt idx="82">
                  <c:v>26599</c:v>
                </c:pt>
                <c:pt idx="83">
                  <c:v>26606</c:v>
                </c:pt>
                <c:pt idx="84">
                  <c:v>26613</c:v>
                </c:pt>
                <c:pt idx="85">
                  <c:v>26620</c:v>
                </c:pt>
                <c:pt idx="86">
                  <c:v>26627</c:v>
                </c:pt>
                <c:pt idx="87">
                  <c:v>26634</c:v>
                </c:pt>
                <c:pt idx="88">
                  <c:v>26641</c:v>
                </c:pt>
                <c:pt idx="89">
                  <c:v>26648</c:v>
                </c:pt>
                <c:pt idx="90">
                  <c:v>26655</c:v>
                </c:pt>
                <c:pt idx="91">
                  <c:v>26662</c:v>
                </c:pt>
                <c:pt idx="92">
                  <c:v>26669</c:v>
                </c:pt>
                <c:pt idx="93">
                  <c:v>26676</c:v>
                </c:pt>
                <c:pt idx="94">
                  <c:v>26683</c:v>
                </c:pt>
                <c:pt idx="95">
                  <c:v>26690</c:v>
                </c:pt>
                <c:pt idx="96">
                  <c:v>26697</c:v>
                </c:pt>
                <c:pt idx="97">
                  <c:v>26704</c:v>
                </c:pt>
                <c:pt idx="98">
                  <c:v>26711</c:v>
                </c:pt>
                <c:pt idx="99">
                  <c:v>26718</c:v>
                </c:pt>
                <c:pt idx="100">
                  <c:v>26725</c:v>
                </c:pt>
                <c:pt idx="101">
                  <c:v>26732</c:v>
                </c:pt>
                <c:pt idx="102">
                  <c:v>26739</c:v>
                </c:pt>
                <c:pt idx="103">
                  <c:v>26746</c:v>
                </c:pt>
                <c:pt idx="104">
                  <c:v>26753</c:v>
                </c:pt>
                <c:pt idx="105">
                  <c:v>26760</c:v>
                </c:pt>
                <c:pt idx="106">
                  <c:v>26767</c:v>
                </c:pt>
                <c:pt idx="107">
                  <c:v>26774</c:v>
                </c:pt>
                <c:pt idx="108">
                  <c:v>26781</c:v>
                </c:pt>
                <c:pt idx="109">
                  <c:v>26788</c:v>
                </c:pt>
                <c:pt idx="110">
                  <c:v>26795</c:v>
                </c:pt>
                <c:pt idx="111">
                  <c:v>26802</c:v>
                </c:pt>
                <c:pt idx="112">
                  <c:v>26808</c:v>
                </c:pt>
                <c:pt idx="113">
                  <c:v>26816</c:v>
                </c:pt>
                <c:pt idx="114">
                  <c:v>26823</c:v>
                </c:pt>
                <c:pt idx="115">
                  <c:v>26830</c:v>
                </c:pt>
                <c:pt idx="116">
                  <c:v>26837</c:v>
                </c:pt>
                <c:pt idx="117">
                  <c:v>26844</c:v>
                </c:pt>
                <c:pt idx="118">
                  <c:v>26851</c:v>
                </c:pt>
                <c:pt idx="119">
                  <c:v>26858</c:v>
                </c:pt>
                <c:pt idx="120">
                  <c:v>26865</c:v>
                </c:pt>
                <c:pt idx="121">
                  <c:v>26872</c:v>
                </c:pt>
                <c:pt idx="122">
                  <c:v>26879</c:v>
                </c:pt>
                <c:pt idx="123">
                  <c:v>26886</c:v>
                </c:pt>
                <c:pt idx="124">
                  <c:v>26893</c:v>
                </c:pt>
                <c:pt idx="125">
                  <c:v>26900</c:v>
                </c:pt>
                <c:pt idx="126">
                  <c:v>26907</c:v>
                </c:pt>
                <c:pt idx="127">
                  <c:v>26914</c:v>
                </c:pt>
                <c:pt idx="128">
                  <c:v>26921</c:v>
                </c:pt>
                <c:pt idx="129">
                  <c:v>26928</c:v>
                </c:pt>
                <c:pt idx="130">
                  <c:v>26935</c:v>
                </c:pt>
                <c:pt idx="131">
                  <c:v>26942</c:v>
                </c:pt>
                <c:pt idx="132">
                  <c:v>26949</c:v>
                </c:pt>
                <c:pt idx="133">
                  <c:v>26956</c:v>
                </c:pt>
                <c:pt idx="134">
                  <c:v>26963</c:v>
                </c:pt>
                <c:pt idx="135">
                  <c:v>26970</c:v>
                </c:pt>
                <c:pt idx="136">
                  <c:v>26977</c:v>
                </c:pt>
                <c:pt idx="137">
                  <c:v>26984</c:v>
                </c:pt>
                <c:pt idx="138">
                  <c:v>26991</c:v>
                </c:pt>
                <c:pt idx="139">
                  <c:v>26998</c:v>
                </c:pt>
                <c:pt idx="140">
                  <c:v>27005</c:v>
                </c:pt>
                <c:pt idx="141">
                  <c:v>27012</c:v>
                </c:pt>
                <c:pt idx="142">
                  <c:v>27019</c:v>
                </c:pt>
                <c:pt idx="143">
                  <c:v>27026</c:v>
                </c:pt>
                <c:pt idx="144">
                  <c:v>27033</c:v>
                </c:pt>
                <c:pt idx="145">
                  <c:v>27040</c:v>
                </c:pt>
                <c:pt idx="146">
                  <c:v>27047</c:v>
                </c:pt>
                <c:pt idx="147">
                  <c:v>27054</c:v>
                </c:pt>
                <c:pt idx="148">
                  <c:v>27061</c:v>
                </c:pt>
                <c:pt idx="149">
                  <c:v>27068</c:v>
                </c:pt>
                <c:pt idx="150">
                  <c:v>27075</c:v>
                </c:pt>
                <c:pt idx="151">
                  <c:v>27082</c:v>
                </c:pt>
                <c:pt idx="152">
                  <c:v>27089</c:v>
                </c:pt>
                <c:pt idx="153">
                  <c:v>27096</c:v>
                </c:pt>
                <c:pt idx="154">
                  <c:v>27103</c:v>
                </c:pt>
                <c:pt idx="155">
                  <c:v>27110</c:v>
                </c:pt>
                <c:pt idx="156">
                  <c:v>27117</c:v>
                </c:pt>
                <c:pt idx="157">
                  <c:v>27124</c:v>
                </c:pt>
                <c:pt idx="158">
                  <c:v>27131</c:v>
                </c:pt>
                <c:pt idx="159">
                  <c:v>27138</c:v>
                </c:pt>
                <c:pt idx="160">
                  <c:v>27145</c:v>
                </c:pt>
                <c:pt idx="161">
                  <c:v>27152</c:v>
                </c:pt>
                <c:pt idx="162">
                  <c:v>27159</c:v>
                </c:pt>
                <c:pt idx="163">
                  <c:v>27166</c:v>
                </c:pt>
                <c:pt idx="164">
                  <c:v>27173</c:v>
                </c:pt>
                <c:pt idx="165">
                  <c:v>27180</c:v>
                </c:pt>
                <c:pt idx="166">
                  <c:v>27187</c:v>
                </c:pt>
                <c:pt idx="167">
                  <c:v>27194</c:v>
                </c:pt>
                <c:pt idx="168">
                  <c:v>27201</c:v>
                </c:pt>
                <c:pt idx="169">
                  <c:v>27208</c:v>
                </c:pt>
                <c:pt idx="170">
                  <c:v>27215</c:v>
                </c:pt>
                <c:pt idx="171">
                  <c:v>27222</c:v>
                </c:pt>
                <c:pt idx="172">
                  <c:v>27229</c:v>
                </c:pt>
                <c:pt idx="173">
                  <c:v>27236</c:v>
                </c:pt>
                <c:pt idx="174">
                  <c:v>27243</c:v>
                </c:pt>
                <c:pt idx="175">
                  <c:v>27250</c:v>
                </c:pt>
                <c:pt idx="176">
                  <c:v>27257</c:v>
                </c:pt>
                <c:pt idx="177">
                  <c:v>27264</c:v>
                </c:pt>
                <c:pt idx="178">
                  <c:v>27271</c:v>
                </c:pt>
                <c:pt idx="179">
                  <c:v>27278</c:v>
                </c:pt>
                <c:pt idx="180">
                  <c:v>27285</c:v>
                </c:pt>
                <c:pt idx="181">
                  <c:v>27292</c:v>
                </c:pt>
                <c:pt idx="182">
                  <c:v>27299</c:v>
                </c:pt>
                <c:pt idx="183">
                  <c:v>27306</c:v>
                </c:pt>
                <c:pt idx="184">
                  <c:v>27313</c:v>
                </c:pt>
                <c:pt idx="185">
                  <c:v>27320</c:v>
                </c:pt>
                <c:pt idx="186">
                  <c:v>27327</c:v>
                </c:pt>
                <c:pt idx="187">
                  <c:v>27334</c:v>
                </c:pt>
                <c:pt idx="188">
                  <c:v>27341</c:v>
                </c:pt>
                <c:pt idx="189">
                  <c:v>27348</c:v>
                </c:pt>
                <c:pt idx="190">
                  <c:v>27355</c:v>
                </c:pt>
                <c:pt idx="191">
                  <c:v>27362</c:v>
                </c:pt>
                <c:pt idx="192">
                  <c:v>27369</c:v>
                </c:pt>
                <c:pt idx="193">
                  <c:v>27376</c:v>
                </c:pt>
                <c:pt idx="194">
                  <c:v>27383</c:v>
                </c:pt>
                <c:pt idx="195">
                  <c:v>27390</c:v>
                </c:pt>
                <c:pt idx="196">
                  <c:v>27397</c:v>
                </c:pt>
                <c:pt idx="197">
                  <c:v>27404</c:v>
                </c:pt>
                <c:pt idx="198">
                  <c:v>27411</c:v>
                </c:pt>
                <c:pt idx="199">
                  <c:v>27418</c:v>
                </c:pt>
                <c:pt idx="200">
                  <c:v>27425</c:v>
                </c:pt>
                <c:pt idx="201">
                  <c:v>27432</c:v>
                </c:pt>
                <c:pt idx="202">
                  <c:v>27439</c:v>
                </c:pt>
                <c:pt idx="203">
                  <c:v>27446</c:v>
                </c:pt>
                <c:pt idx="204">
                  <c:v>27453</c:v>
                </c:pt>
                <c:pt idx="205">
                  <c:v>27460</c:v>
                </c:pt>
                <c:pt idx="206">
                  <c:v>27467</c:v>
                </c:pt>
                <c:pt idx="207">
                  <c:v>27474</c:v>
                </c:pt>
                <c:pt idx="208">
                  <c:v>27481</c:v>
                </c:pt>
                <c:pt idx="209">
                  <c:v>27488</c:v>
                </c:pt>
                <c:pt idx="210">
                  <c:v>27495</c:v>
                </c:pt>
                <c:pt idx="211">
                  <c:v>27502</c:v>
                </c:pt>
                <c:pt idx="212">
                  <c:v>27509</c:v>
                </c:pt>
                <c:pt idx="213">
                  <c:v>27516</c:v>
                </c:pt>
                <c:pt idx="214">
                  <c:v>27523</c:v>
                </c:pt>
                <c:pt idx="215">
                  <c:v>27530</c:v>
                </c:pt>
                <c:pt idx="216">
                  <c:v>27537</c:v>
                </c:pt>
                <c:pt idx="217">
                  <c:v>27544</c:v>
                </c:pt>
                <c:pt idx="218">
                  <c:v>27551</c:v>
                </c:pt>
                <c:pt idx="219">
                  <c:v>27558</c:v>
                </c:pt>
                <c:pt idx="220">
                  <c:v>27565</c:v>
                </c:pt>
                <c:pt idx="221">
                  <c:v>27572</c:v>
                </c:pt>
                <c:pt idx="222">
                  <c:v>27578</c:v>
                </c:pt>
                <c:pt idx="223">
                  <c:v>27586</c:v>
                </c:pt>
                <c:pt idx="224">
                  <c:v>27593</c:v>
                </c:pt>
                <c:pt idx="225">
                  <c:v>27600</c:v>
                </c:pt>
                <c:pt idx="226">
                  <c:v>27607</c:v>
                </c:pt>
                <c:pt idx="227">
                  <c:v>27614</c:v>
                </c:pt>
                <c:pt idx="228">
                  <c:v>27621</c:v>
                </c:pt>
                <c:pt idx="229">
                  <c:v>27628</c:v>
                </c:pt>
                <c:pt idx="230">
                  <c:v>27635</c:v>
                </c:pt>
                <c:pt idx="231">
                  <c:v>27642</c:v>
                </c:pt>
                <c:pt idx="232">
                  <c:v>27649</c:v>
                </c:pt>
                <c:pt idx="233">
                  <c:v>27656</c:v>
                </c:pt>
                <c:pt idx="234">
                  <c:v>27663</c:v>
                </c:pt>
                <c:pt idx="235">
                  <c:v>27670</c:v>
                </c:pt>
                <c:pt idx="236">
                  <c:v>27677</c:v>
                </c:pt>
                <c:pt idx="237">
                  <c:v>27684</c:v>
                </c:pt>
                <c:pt idx="238">
                  <c:v>27691</c:v>
                </c:pt>
                <c:pt idx="239">
                  <c:v>27698</c:v>
                </c:pt>
                <c:pt idx="240">
                  <c:v>27705</c:v>
                </c:pt>
                <c:pt idx="241">
                  <c:v>27712</c:v>
                </c:pt>
                <c:pt idx="242">
                  <c:v>27719</c:v>
                </c:pt>
                <c:pt idx="243">
                  <c:v>27726</c:v>
                </c:pt>
                <c:pt idx="244">
                  <c:v>27733</c:v>
                </c:pt>
                <c:pt idx="245">
                  <c:v>27740</c:v>
                </c:pt>
                <c:pt idx="246">
                  <c:v>27747</c:v>
                </c:pt>
                <c:pt idx="247">
                  <c:v>27754</c:v>
                </c:pt>
                <c:pt idx="248">
                  <c:v>27761</c:v>
                </c:pt>
                <c:pt idx="249">
                  <c:v>27768</c:v>
                </c:pt>
                <c:pt idx="250">
                  <c:v>27775</c:v>
                </c:pt>
                <c:pt idx="251">
                  <c:v>27782</c:v>
                </c:pt>
                <c:pt idx="252">
                  <c:v>27789</c:v>
                </c:pt>
                <c:pt idx="253">
                  <c:v>27796</c:v>
                </c:pt>
                <c:pt idx="254">
                  <c:v>27803</c:v>
                </c:pt>
                <c:pt idx="255">
                  <c:v>27810</c:v>
                </c:pt>
                <c:pt idx="256">
                  <c:v>27817</c:v>
                </c:pt>
                <c:pt idx="257">
                  <c:v>27824</c:v>
                </c:pt>
                <c:pt idx="258">
                  <c:v>27831</c:v>
                </c:pt>
                <c:pt idx="259">
                  <c:v>27838</c:v>
                </c:pt>
                <c:pt idx="260">
                  <c:v>27845</c:v>
                </c:pt>
                <c:pt idx="261">
                  <c:v>27852</c:v>
                </c:pt>
                <c:pt idx="262">
                  <c:v>27859</c:v>
                </c:pt>
                <c:pt idx="263">
                  <c:v>27866</c:v>
                </c:pt>
                <c:pt idx="264">
                  <c:v>27873</c:v>
                </c:pt>
                <c:pt idx="265">
                  <c:v>27880</c:v>
                </c:pt>
                <c:pt idx="266">
                  <c:v>27887</c:v>
                </c:pt>
                <c:pt idx="267">
                  <c:v>27894</c:v>
                </c:pt>
                <c:pt idx="268">
                  <c:v>27901</c:v>
                </c:pt>
                <c:pt idx="269">
                  <c:v>27908</c:v>
                </c:pt>
                <c:pt idx="270">
                  <c:v>27915</c:v>
                </c:pt>
                <c:pt idx="271">
                  <c:v>27922</c:v>
                </c:pt>
                <c:pt idx="272">
                  <c:v>27929</c:v>
                </c:pt>
                <c:pt idx="273">
                  <c:v>27936</c:v>
                </c:pt>
                <c:pt idx="274">
                  <c:v>27943</c:v>
                </c:pt>
                <c:pt idx="275">
                  <c:v>27950</c:v>
                </c:pt>
                <c:pt idx="276">
                  <c:v>27957</c:v>
                </c:pt>
                <c:pt idx="277">
                  <c:v>27964</c:v>
                </c:pt>
                <c:pt idx="278">
                  <c:v>27971</c:v>
                </c:pt>
                <c:pt idx="279">
                  <c:v>27978</c:v>
                </c:pt>
                <c:pt idx="280">
                  <c:v>27985</c:v>
                </c:pt>
                <c:pt idx="281">
                  <c:v>27992</c:v>
                </c:pt>
                <c:pt idx="282">
                  <c:v>27999</c:v>
                </c:pt>
                <c:pt idx="283">
                  <c:v>28006</c:v>
                </c:pt>
                <c:pt idx="284">
                  <c:v>28013</c:v>
                </c:pt>
                <c:pt idx="285">
                  <c:v>28020</c:v>
                </c:pt>
                <c:pt idx="286">
                  <c:v>28027</c:v>
                </c:pt>
                <c:pt idx="287">
                  <c:v>28034</c:v>
                </c:pt>
                <c:pt idx="288">
                  <c:v>28041</c:v>
                </c:pt>
                <c:pt idx="289">
                  <c:v>28048</c:v>
                </c:pt>
                <c:pt idx="290">
                  <c:v>28055</c:v>
                </c:pt>
                <c:pt idx="291">
                  <c:v>28062</c:v>
                </c:pt>
                <c:pt idx="292">
                  <c:v>28069</c:v>
                </c:pt>
                <c:pt idx="293">
                  <c:v>28076</c:v>
                </c:pt>
                <c:pt idx="294">
                  <c:v>28083</c:v>
                </c:pt>
                <c:pt idx="295">
                  <c:v>28090</c:v>
                </c:pt>
                <c:pt idx="296">
                  <c:v>28097</c:v>
                </c:pt>
                <c:pt idx="297">
                  <c:v>28104</c:v>
                </c:pt>
                <c:pt idx="298">
                  <c:v>28111</c:v>
                </c:pt>
                <c:pt idx="299">
                  <c:v>28118</c:v>
                </c:pt>
                <c:pt idx="300">
                  <c:v>28125</c:v>
                </c:pt>
                <c:pt idx="301">
                  <c:v>28132</c:v>
                </c:pt>
                <c:pt idx="302">
                  <c:v>28139</c:v>
                </c:pt>
                <c:pt idx="303">
                  <c:v>28146</c:v>
                </c:pt>
                <c:pt idx="304">
                  <c:v>28153</c:v>
                </c:pt>
                <c:pt idx="305">
                  <c:v>28160</c:v>
                </c:pt>
                <c:pt idx="306">
                  <c:v>28167</c:v>
                </c:pt>
                <c:pt idx="307">
                  <c:v>28174</c:v>
                </c:pt>
                <c:pt idx="308">
                  <c:v>28181</c:v>
                </c:pt>
                <c:pt idx="309">
                  <c:v>28188</c:v>
                </c:pt>
                <c:pt idx="310">
                  <c:v>28195</c:v>
                </c:pt>
                <c:pt idx="311">
                  <c:v>28202</c:v>
                </c:pt>
                <c:pt idx="312">
                  <c:v>28209</c:v>
                </c:pt>
                <c:pt idx="313">
                  <c:v>28216</c:v>
                </c:pt>
                <c:pt idx="314">
                  <c:v>28223</c:v>
                </c:pt>
                <c:pt idx="315">
                  <c:v>28230</c:v>
                </c:pt>
                <c:pt idx="316">
                  <c:v>28237</c:v>
                </c:pt>
                <c:pt idx="317">
                  <c:v>28244</c:v>
                </c:pt>
                <c:pt idx="318">
                  <c:v>28251</c:v>
                </c:pt>
                <c:pt idx="319">
                  <c:v>28258</c:v>
                </c:pt>
                <c:pt idx="320">
                  <c:v>28265</c:v>
                </c:pt>
                <c:pt idx="321">
                  <c:v>28272</c:v>
                </c:pt>
                <c:pt idx="322">
                  <c:v>28279</c:v>
                </c:pt>
                <c:pt idx="323">
                  <c:v>28286</c:v>
                </c:pt>
                <c:pt idx="324">
                  <c:v>28293</c:v>
                </c:pt>
                <c:pt idx="325">
                  <c:v>28300</c:v>
                </c:pt>
                <c:pt idx="326">
                  <c:v>28307</c:v>
                </c:pt>
                <c:pt idx="327">
                  <c:v>28314</c:v>
                </c:pt>
                <c:pt idx="328">
                  <c:v>28321</c:v>
                </c:pt>
                <c:pt idx="329">
                  <c:v>28328</c:v>
                </c:pt>
                <c:pt idx="330">
                  <c:v>28335</c:v>
                </c:pt>
                <c:pt idx="331">
                  <c:v>28342</c:v>
                </c:pt>
                <c:pt idx="332">
                  <c:v>28349</c:v>
                </c:pt>
                <c:pt idx="333">
                  <c:v>28356</c:v>
                </c:pt>
                <c:pt idx="334">
                  <c:v>28363</c:v>
                </c:pt>
                <c:pt idx="335">
                  <c:v>28370</c:v>
                </c:pt>
                <c:pt idx="336">
                  <c:v>28377</c:v>
                </c:pt>
                <c:pt idx="337">
                  <c:v>28384</c:v>
                </c:pt>
                <c:pt idx="338">
                  <c:v>28391</c:v>
                </c:pt>
                <c:pt idx="339">
                  <c:v>28398</c:v>
                </c:pt>
                <c:pt idx="340">
                  <c:v>28405</c:v>
                </c:pt>
                <c:pt idx="341">
                  <c:v>28412</c:v>
                </c:pt>
                <c:pt idx="342">
                  <c:v>28419</c:v>
                </c:pt>
                <c:pt idx="343">
                  <c:v>28426</c:v>
                </c:pt>
                <c:pt idx="344">
                  <c:v>28433</c:v>
                </c:pt>
                <c:pt idx="345">
                  <c:v>28440</c:v>
                </c:pt>
                <c:pt idx="346">
                  <c:v>28447</c:v>
                </c:pt>
                <c:pt idx="347">
                  <c:v>28454</c:v>
                </c:pt>
                <c:pt idx="348">
                  <c:v>28461</c:v>
                </c:pt>
                <c:pt idx="349">
                  <c:v>28468</c:v>
                </c:pt>
                <c:pt idx="350">
                  <c:v>28475</c:v>
                </c:pt>
                <c:pt idx="351">
                  <c:v>28482</c:v>
                </c:pt>
                <c:pt idx="352">
                  <c:v>28489</c:v>
                </c:pt>
                <c:pt idx="353">
                  <c:v>28496</c:v>
                </c:pt>
                <c:pt idx="354">
                  <c:v>28503</c:v>
                </c:pt>
                <c:pt idx="355">
                  <c:v>28510</c:v>
                </c:pt>
                <c:pt idx="356">
                  <c:v>28517</c:v>
                </c:pt>
                <c:pt idx="357">
                  <c:v>28524</c:v>
                </c:pt>
                <c:pt idx="358">
                  <c:v>28531</c:v>
                </c:pt>
                <c:pt idx="359">
                  <c:v>28538</c:v>
                </c:pt>
                <c:pt idx="360">
                  <c:v>28545</c:v>
                </c:pt>
                <c:pt idx="361">
                  <c:v>28552</c:v>
                </c:pt>
                <c:pt idx="362">
                  <c:v>28559</c:v>
                </c:pt>
                <c:pt idx="363">
                  <c:v>28566</c:v>
                </c:pt>
                <c:pt idx="364">
                  <c:v>28573</c:v>
                </c:pt>
                <c:pt idx="365">
                  <c:v>28580</c:v>
                </c:pt>
                <c:pt idx="366">
                  <c:v>28587</c:v>
                </c:pt>
                <c:pt idx="367">
                  <c:v>28594</c:v>
                </c:pt>
                <c:pt idx="368">
                  <c:v>28601</c:v>
                </c:pt>
                <c:pt idx="369">
                  <c:v>28608</c:v>
                </c:pt>
                <c:pt idx="370">
                  <c:v>28615</c:v>
                </c:pt>
                <c:pt idx="371">
                  <c:v>28622</c:v>
                </c:pt>
                <c:pt idx="372">
                  <c:v>28629</c:v>
                </c:pt>
                <c:pt idx="373">
                  <c:v>28636</c:v>
                </c:pt>
                <c:pt idx="374">
                  <c:v>28643</c:v>
                </c:pt>
                <c:pt idx="375">
                  <c:v>28650</c:v>
                </c:pt>
                <c:pt idx="376">
                  <c:v>28657</c:v>
                </c:pt>
                <c:pt idx="377">
                  <c:v>28664</c:v>
                </c:pt>
                <c:pt idx="378">
                  <c:v>28671</c:v>
                </c:pt>
                <c:pt idx="379">
                  <c:v>28678</c:v>
                </c:pt>
                <c:pt idx="380">
                  <c:v>28685</c:v>
                </c:pt>
                <c:pt idx="381">
                  <c:v>28692</c:v>
                </c:pt>
                <c:pt idx="382">
                  <c:v>28699</c:v>
                </c:pt>
                <c:pt idx="383">
                  <c:v>28706</c:v>
                </c:pt>
                <c:pt idx="384">
                  <c:v>28713</c:v>
                </c:pt>
                <c:pt idx="385">
                  <c:v>28720</c:v>
                </c:pt>
                <c:pt idx="386">
                  <c:v>28727</c:v>
                </c:pt>
                <c:pt idx="387">
                  <c:v>28734</c:v>
                </c:pt>
                <c:pt idx="388">
                  <c:v>28741</c:v>
                </c:pt>
                <c:pt idx="389">
                  <c:v>28748</c:v>
                </c:pt>
                <c:pt idx="390">
                  <c:v>28755</c:v>
                </c:pt>
                <c:pt idx="391">
                  <c:v>28762</c:v>
                </c:pt>
                <c:pt idx="392">
                  <c:v>28769</c:v>
                </c:pt>
                <c:pt idx="393">
                  <c:v>28776</c:v>
                </c:pt>
                <c:pt idx="394">
                  <c:v>28783</c:v>
                </c:pt>
                <c:pt idx="395">
                  <c:v>28790</c:v>
                </c:pt>
                <c:pt idx="396">
                  <c:v>28797</c:v>
                </c:pt>
                <c:pt idx="397">
                  <c:v>28804</c:v>
                </c:pt>
                <c:pt idx="398">
                  <c:v>28811</c:v>
                </c:pt>
                <c:pt idx="399">
                  <c:v>28818</c:v>
                </c:pt>
                <c:pt idx="400">
                  <c:v>28825</c:v>
                </c:pt>
                <c:pt idx="401">
                  <c:v>28832</c:v>
                </c:pt>
                <c:pt idx="402">
                  <c:v>28839</c:v>
                </c:pt>
                <c:pt idx="403">
                  <c:v>28846</c:v>
                </c:pt>
                <c:pt idx="404">
                  <c:v>28853</c:v>
                </c:pt>
                <c:pt idx="405">
                  <c:v>28860</c:v>
                </c:pt>
                <c:pt idx="406">
                  <c:v>28867</c:v>
                </c:pt>
                <c:pt idx="407">
                  <c:v>28874</c:v>
                </c:pt>
                <c:pt idx="408">
                  <c:v>28881</c:v>
                </c:pt>
                <c:pt idx="409">
                  <c:v>28888</c:v>
                </c:pt>
                <c:pt idx="410">
                  <c:v>28895</c:v>
                </c:pt>
                <c:pt idx="411">
                  <c:v>28902</c:v>
                </c:pt>
                <c:pt idx="412">
                  <c:v>28909</c:v>
                </c:pt>
                <c:pt idx="413">
                  <c:v>28916</c:v>
                </c:pt>
                <c:pt idx="414">
                  <c:v>28923</c:v>
                </c:pt>
                <c:pt idx="415">
                  <c:v>28930</c:v>
                </c:pt>
                <c:pt idx="416">
                  <c:v>28937</c:v>
                </c:pt>
                <c:pt idx="417">
                  <c:v>28944</c:v>
                </c:pt>
                <c:pt idx="418">
                  <c:v>28951</c:v>
                </c:pt>
                <c:pt idx="419">
                  <c:v>28958</c:v>
                </c:pt>
                <c:pt idx="420">
                  <c:v>28965</c:v>
                </c:pt>
                <c:pt idx="421">
                  <c:v>28972</c:v>
                </c:pt>
                <c:pt idx="422">
                  <c:v>28979</c:v>
                </c:pt>
                <c:pt idx="423">
                  <c:v>28986</c:v>
                </c:pt>
                <c:pt idx="424">
                  <c:v>28993</c:v>
                </c:pt>
                <c:pt idx="425">
                  <c:v>29000</c:v>
                </c:pt>
                <c:pt idx="426">
                  <c:v>29007</c:v>
                </c:pt>
                <c:pt idx="427">
                  <c:v>29014</c:v>
                </c:pt>
                <c:pt idx="428">
                  <c:v>29021</c:v>
                </c:pt>
                <c:pt idx="429">
                  <c:v>29028</c:v>
                </c:pt>
                <c:pt idx="430">
                  <c:v>29035</c:v>
                </c:pt>
                <c:pt idx="431">
                  <c:v>29042</c:v>
                </c:pt>
                <c:pt idx="432">
                  <c:v>29049</c:v>
                </c:pt>
                <c:pt idx="433">
                  <c:v>29056</c:v>
                </c:pt>
                <c:pt idx="434">
                  <c:v>29063</c:v>
                </c:pt>
                <c:pt idx="435">
                  <c:v>29070</c:v>
                </c:pt>
                <c:pt idx="436">
                  <c:v>29077</c:v>
                </c:pt>
                <c:pt idx="437">
                  <c:v>29084</c:v>
                </c:pt>
                <c:pt idx="438">
                  <c:v>29091</c:v>
                </c:pt>
                <c:pt idx="439">
                  <c:v>29098</c:v>
                </c:pt>
                <c:pt idx="440">
                  <c:v>29105</c:v>
                </c:pt>
                <c:pt idx="441">
                  <c:v>29112</c:v>
                </c:pt>
                <c:pt idx="442">
                  <c:v>29119</c:v>
                </c:pt>
                <c:pt idx="443">
                  <c:v>29126</c:v>
                </c:pt>
                <c:pt idx="444">
                  <c:v>29133</c:v>
                </c:pt>
                <c:pt idx="445">
                  <c:v>29140</c:v>
                </c:pt>
                <c:pt idx="446">
                  <c:v>29147</c:v>
                </c:pt>
                <c:pt idx="447">
                  <c:v>29154</c:v>
                </c:pt>
                <c:pt idx="448">
                  <c:v>29161</c:v>
                </c:pt>
                <c:pt idx="449">
                  <c:v>29168</c:v>
                </c:pt>
                <c:pt idx="450">
                  <c:v>29175</c:v>
                </c:pt>
                <c:pt idx="451">
                  <c:v>29182</c:v>
                </c:pt>
                <c:pt idx="452">
                  <c:v>29189</c:v>
                </c:pt>
                <c:pt idx="453">
                  <c:v>29196</c:v>
                </c:pt>
                <c:pt idx="454">
                  <c:v>29203</c:v>
                </c:pt>
                <c:pt idx="455">
                  <c:v>29210</c:v>
                </c:pt>
                <c:pt idx="456">
                  <c:v>29217</c:v>
                </c:pt>
                <c:pt idx="457">
                  <c:v>29224</c:v>
                </c:pt>
                <c:pt idx="458">
                  <c:v>29231</c:v>
                </c:pt>
                <c:pt idx="459">
                  <c:v>29238</c:v>
                </c:pt>
                <c:pt idx="460">
                  <c:v>29245</c:v>
                </c:pt>
                <c:pt idx="461">
                  <c:v>29252</c:v>
                </c:pt>
                <c:pt idx="462">
                  <c:v>29259</c:v>
                </c:pt>
                <c:pt idx="463">
                  <c:v>29266</c:v>
                </c:pt>
                <c:pt idx="464">
                  <c:v>29273</c:v>
                </c:pt>
                <c:pt idx="465">
                  <c:v>29280</c:v>
                </c:pt>
                <c:pt idx="466">
                  <c:v>29287</c:v>
                </c:pt>
                <c:pt idx="467">
                  <c:v>29294</c:v>
                </c:pt>
                <c:pt idx="468">
                  <c:v>29301</c:v>
                </c:pt>
                <c:pt idx="469">
                  <c:v>29308</c:v>
                </c:pt>
                <c:pt idx="470">
                  <c:v>29315</c:v>
                </c:pt>
                <c:pt idx="471">
                  <c:v>29322</c:v>
                </c:pt>
                <c:pt idx="472">
                  <c:v>29329</c:v>
                </c:pt>
                <c:pt idx="473">
                  <c:v>29336</c:v>
                </c:pt>
                <c:pt idx="474">
                  <c:v>29343</c:v>
                </c:pt>
                <c:pt idx="475">
                  <c:v>29350</c:v>
                </c:pt>
                <c:pt idx="476">
                  <c:v>29357</c:v>
                </c:pt>
                <c:pt idx="477">
                  <c:v>29364</c:v>
                </c:pt>
                <c:pt idx="478">
                  <c:v>29371</c:v>
                </c:pt>
                <c:pt idx="479">
                  <c:v>29378</c:v>
                </c:pt>
                <c:pt idx="480">
                  <c:v>29385</c:v>
                </c:pt>
                <c:pt idx="481">
                  <c:v>29392</c:v>
                </c:pt>
                <c:pt idx="482">
                  <c:v>29399</c:v>
                </c:pt>
                <c:pt idx="483">
                  <c:v>29406</c:v>
                </c:pt>
                <c:pt idx="484">
                  <c:v>29413</c:v>
                </c:pt>
                <c:pt idx="485">
                  <c:v>29420</c:v>
                </c:pt>
                <c:pt idx="486">
                  <c:v>29427</c:v>
                </c:pt>
                <c:pt idx="487">
                  <c:v>29434</c:v>
                </c:pt>
                <c:pt idx="488">
                  <c:v>29441</c:v>
                </c:pt>
                <c:pt idx="489">
                  <c:v>29448</c:v>
                </c:pt>
                <c:pt idx="490">
                  <c:v>29455</c:v>
                </c:pt>
                <c:pt idx="491">
                  <c:v>29462</c:v>
                </c:pt>
                <c:pt idx="492">
                  <c:v>29469</c:v>
                </c:pt>
                <c:pt idx="493">
                  <c:v>29476</c:v>
                </c:pt>
                <c:pt idx="494">
                  <c:v>29483</c:v>
                </c:pt>
                <c:pt idx="495">
                  <c:v>29490</c:v>
                </c:pt>
                <c:pt idx="496">
                  <c:v>29497</c:v>
                </c:pt>
                <c:pt idx="497">
                  <c:v>29504</c:v>
                </c:pt>
                <c:pt idx="498">
                  <c:v>29511</c:v>
                </c:pt>
                <c:pt idx="499">
                  <c:v>29518</c:v>
                </c:pt>
                <c:pt idx="500">
                  <c:v>29525</c:v>
                </c:pt>
                <c:pt idx="501">
                  <c:v>29532</c:v>
                </c:pt>
                <c:pt idx="502">
                  <c:v>29539</c:v>
                </c:pt>
                <c:pt idx="503">
                  <c:v>29546</c:v>
                </c:pt>
                <c:pt idx="504">
                  <c:v>29553</c:v>
                </c:pt>
                <c:pt idx="505">
                  <c:v>29560</c:v>
                </c:pt>
                <c:pt idx="506">
                  <c:v>29567</c:v>
                </c:pt>
                <c:pt idx="507">
                  <c:v>29574</c:v>
                </c:pt>
                <c:pt idx="508">
                  <c:v>29581</c:v>
                </c:pt>
                <c:pt idx="509">
                  <c:v>29588</c:v>
                </c:pt>
                <c:pt idx="510">
                  <c:v>29595</c:v>
                </c:pt>
                <c:pt idx="511">
                  <c:v>29602</c:v>
                </c:pt>
                <c:pt idx="512">
                  <c:v>29609</c:v>
                </c:pt>
                <c:pt idx="513">
                  <c:v>29616</c:v>
                </c:pt>
                <c:pt idx="514">
                  <c:v>29623</c:v>
                </c:pt>
                <c:pt idx="515">
                  <c:v>29630</c:v>
                </c:pt>
                <c:pt idx="516">
                  <c:v>29637</c:v>
                </c:pt>
                <c:pt idx="517">
                  <c:v>29644</c:v>
                </c:pt>
                <c:pt idx="518">
                  <c:v>29651</c:v>
                </c:pt>
                <c:pt idx="519">
                  <c:v>29658</c:v>
                </c:pt>
                <c:pt idx="520">
                  <c:v>29665</c:v>
                </c:pt>
                <c:pt idx="521">
                  <c:v>29672</c:v>
                </c:pt>
                <c:pt idx="522">
                  <c:v>29679</c:v>
                </c:pt>
                <c:pt idx="523">
                  <c:v>29686</c:v>
                </c:pt>
                <c:pt idx="524">
                  <c:v>29693</c:v>
                </c:pt>
                <c:pt idx="525">
                  <c:v>29700</c:v>
                </c:pt>
                <c:pt idx="526">
                  <c:v>29707</c:v>
                </c:pt>
                <c:pt idx="527">
                  <c:v>29714</c:v>
                </c:pt>
                <c:pt idx="528">
                  <c:v>29721</c:v>
                </c:pt>
                <c:pt idx="529">
                  <c:v>29728</c:v>
                </c:pt>
                <c:pt idx="530">
                  <c:v>29735</c:v>
                </c:pt>
                <c:pt idx="531">
                  <c:v>29742</c:v>
                </c:pt>
                <c:pt idx="532">
                  <c:v>29749</c:v>
                </c:pt>
                <c:pt idx="533">
                  <c:v>29756</c:v>
                </c:pt>
                <c:pt idx="534">
                  <c:v>29763</c:v>
                </c:pt>
                <c:pt idx="535">
                  <c:v>29770</c:v>
                </c:pt>
                <c:pt idx="536">
                  <c:v>29777</c:v>
                </c:pt>
                <c:pt idx="537">
                  <c:v>29784</c:v>
                </c:pt>
                <c:pt idx="538">
                  <c:v>29791</c:v>
                </c:pt>
                <c:pt idx="539">
                  <c:v>29798</c:v>
                </c:pt>
                <c:pt idx="540">
                  <c:v>29805</c:v>
                </c:pt>
                <c:pt idx="541">
                  <c:v>29812</c:v>
                </c:pt>
                <c:pt idx="542">
                  <c:v>29819</c:v>
                </c:pt>
                <c:pt idx="543">
                  <c:v>29826</c:v>
                </c:pt>
                <c:pt idx="544">
                  <c:v>29833</c:v>
                </c:pt>
                <c:pt idx="545">
                  <c:v>29840</c:v>
                </c:pt>
                <c:pt idx="546">
                  <c:v>29847</c:v>
                </c:pt>
                <c:pt idx="547">
                  <c:v>29854</c:v>
                </c:pt>
                <c:pt idx="548">
                  <c:v>29861</c:v>
                </c:pt>
                <c:pt idx="549">
                  <c:v>29868</c:v>
                </c:pt>
                <c:pt idx="550">
                  <c:v>29875</c:v>
                </c:pt>
                <c:pt idx="551">
                  <c:v>29880</c:v>
                </c:pt>
                <c:pt idx="552">
                  <c:v>29889</c:v>
                </c:pt>
                <c:pt idx="553">
                  <c:v>29896</c:v>
                </c:pt>
                <c:pt idx="554">
                  <c:v>29903</c:v>
                </c:pt>
                <c:pt idx="555">
                  <c:v>29910</c:v>
                </c:pt>
                <c:pt idx="556">
                  <c:v>29917</c:v>
                </c:pt>
                <c:pt idx="557">
                  <c:v>29924</c:v>
                </c:pt>
                <c:pt idx="558">
                  <c:v>29931</c:v>
                </c:pt>
                <c:pt idx="559">
                  <c:v>29938</c:v>
                </c:pt>
                <c:pt idx="560">
                  <c:v>29945</c:v>
                </c:pt>
                <c:pt idx="561">
                  <c:v>29951</c:v>
                </c:pt>
                <c:pt idx="562">
                  <c:v>29959</c:v>
                </c:pt>
                <c:pt idx="563">
                  <c:v>29966</c:v>
                </c:pt>
                <c:pt idx="564">
                  <c:v>29973</c:v>
                </c:pt>
                <c:pt idx="565">
                  <c:v>29980</c:v>
                </c:pt>
                <c:pt idx="566">
                  <c:v>29987</c:v>
                </c:pt>
                <c:pt idx="567">
                  <c:v>29994</c:v>
                </c:pt>
                <c:pt idx="568">
                  <c:v>30001</c:v>
                </c:pt>
                <c:pt idx="569">
                  <c:v>30008</c:v>
                </c:pt>
                <c:pt idx="570">
                  <c:v>30015</c:v>
                </c:pt>
                <c:pt idx="571">
                  <c:v>30022</c:v>
                </c:pt>
                <c:pt idx="572">
                  <c:v>30029</c:v>
                </c:pt>
                <c:pt idx="573">
                  <c:v>30036</c:v>
                </c:pt>
                <c:pt idx="574">
                  <c:v>30043</c:v>
                </c:pt>
                <c:pt idx="575">
                  <c:v>30050</c:v>
                </c:pt>
                <c:pt idx="576">
                  <c:v>30057</c:v>
                </c:pt>
                <c:pt idx="577">
                  <c:v>30064</c:v>
                </c:pt>
                <c:pt idx="578">
                  <c:v>30071</c:v>
                </c:pt>
                <c:pt idx="579">
                  <c:v>30078</c:v>
                </c:pt>
                <c:pt idx="580">
                  <c:v>30085</c:v>
                </c:pt>
                <c:pt idx="581">
                  <c:v>30092</c:v>
                </c:pt>
                <c:pt idx="582">
                  <c:v>30099</c:v>
                </c:pt>
                <c:pt idx="583">
                  <c:v>30106</c:v>
                </c:pt>
                <c:pt idx="584">
                  <c:v>30113</c:v>
                </c:pt>
                <c:pt idx="585">
                  <c:v>30120</c:v>
                </c:pt>
                <c:pt idx="586">
                  <c:v>30127</c:v>
                </c:pt>
                <c:pt idx="587">
                  <c:v>30134</c:v>
                </c:pt>
                <c:pt idx="588">
                  <c:v>30141</c:v>
                </c:pt>
                <c:pt idx="589">
                  <c:v>30148</c:v>
                </c:pt>
                <c:pt idx="590">
                  <c:v>30155</c:v>
                </c:pt>
                <c:pt idx="591">
                  <c:v>30162</c:v>
                </c:pt>
                <c:pt idx="592">
                  <c:v>30169</c:v>
                </c:pt>
                <c:pt idx="593">
                  <c:v>30176</c:v>
                </c:pt>
                <c:pt idx="594">
                  <c:v>30183</c:v>
                </c:pt>
                <c:pt idx="595">
                  <c:v>30190</c:v>
                </c:pt>
                <c:pt idx="596">
                  <c:v>30197</c:v>
                </c:pt>
                <c:pt idx="597">
                  <c:v>30204</c:v>
                </c:pt>
                <c:pt idx="598">
                  <c:v>30211</c:v>
                </c:pt>
                <c:pt idx="599">
                  <c:v>30218</c:v>
                </c:pt>
                <c:pt idx="600">
                  <c:v>30225</c:v>
                </c:pt>
                <c:pt idx="601">
                  <c:v>30232</c:v>
                </c:pt>
                <c:pt idx="602">
                  <c:v>30239</c:v>
                </c:pt>
                <c:pt idx="603">
                  <c:v>30246</c:v>
                </c:pt>
                <c:pt idx="604">
                  <c:v>30253</c:v>
                </c:pt>
                <c:pt idx="605">
                  <c:v>30260</c:v>
                </c:pt>
                <c:pt idx="606">
                  <c:v>30267</c:v>
                </c:pt>
                <c:pt idx="607">
                  <c:v>30274</c:v>
                </c:pt>
                <c:pt idx="608">
                  <c:v>30281</c:v>
                </c:pt>
                <c:pt idx="609">
                  <c:v>30288</c:v>
                </c:pt>
                <c:pt idx="610">
                  <c:v>30295</c:v>
                </c:pt>
                <c:pt idx="611">
                  <c:v>30302</c:v>
                </c:pt>
                <c:pt idx="612">
                  <c:v>30309</c:v>
                </c:pt>
                <c:pt idx="613">
                  <c:v>30316</c:v>
                </c:pt>
                <c:pt idx="614">
                  <c:v>30323</c:v>
                </c:pt>
                <c:pt idx="615">
                  <c:v>30330</c:v>
                </c:pt>
                <c:pt idx="616">
                  <c:v>30337</c:v>
                </c:pt>
                <c:pt idx="617">
                  <c:v>30344</c:v>
                </c:pt>
                <c:pt idx="618">
                  <c:v>30351</c:v>
                </c:pt>
                <c:pt idx="619">
                  <c:v>30358</c:v>
                </c:pt>
                <c:pt idx="620">
                  <c:v>30365</c:v>
                </c:pt>
                <c:pt idx="621">
                  <c:v>30372</c:v>
                </c:pt>
                <c:pt idx="622">
                  <c:v>30379</c:v>
                </c:pt>
                <c:pt idx="623">
                  <c:v>30386</c:v>
                </c:pt>
                <c:pt idx="624">
                  <c:v>30393</c:v>
                </c:pt>
                <c:pt idx="625">
                  <c:v>30400</c:v>
                </c:pt>
                <c:pt idx="626">
                  <c:v>30407</c:v>
                </c:pt>
                <c:pt idx="627">
                  <c:v>30414</c:v>
                </c:pt>
                <c:pt idx="628">
                  <c:v>30421</c:v>
                </c:pt>
                <c:pt idx="629">
                  <c:v>30428</c:v>
                </c:pt>
                <c:pt idx="630">
                  <c:v>30435</c:v>
                </c:pt>
                <c:pt idx="631">
                  <c:v>30442</c:v>
                </c:pt>
                <c:pt idx="632">
                  <c:v>30449</c:v>
                </c:pt>
                <c:pt idx="633">
                  <c:v>30456</c:v>
                </c:pt>
                <c:pt idx="634">
                  <c:v>30463</c:v>
                </c:pt>
                <c:pt idx="635">
                  <c:v>30470</c:v>
                </c:pt>
                <c:pt idx="636">
                  <c:v>30477</c:v>
                </c:pt>
                <c:pt idx="637">
                  <c:v>30484</c:v>
                </c:pt>
                <c:pt idx="638">
                  <c:v>30491</c:v>
                </c:pt>
                <c:pt idx="639">
                  <c:v>30498</c:v>
                </c:pt>
                <c:pt idx="640">
                  <c:v>30505</c:v>
                </c:pt>
                <c:pt idx="641">
                  <c:v>30512</c:v>
                </c:pt>
                <c:pt idx="642">
                  <c:v>30519</c:v>
                </c:pt>
                <c:pt idx="643">
                  <c:v>30526</c:v>
                </c:pt>
                <c:pt idx="644">
                  <c:v>30533</c:v>
                </c:pt>
                <c:pt idx="645">
                  <c:v>30540</c:v>
                </c:pt>
                <c:pt idx="646">
                  <c:v>30547</c:v>
                </c:pt>
                <c:pt idx="647">
                  <c:v>30554</c:v>
                </c:pt>
                <c:pt idx="648">
                  <c:v>30561</c:v>
                </c:pt>
                <c:pt idx="649">
                  <c:v>30568</c:v>
                </c:pt>
                <c:pt idx="650">
                  <c:v>30575</c:v>
                </c:pt>
                <c:pt idx="651">
                  <c:v>30582</c:v>
                </c:pt>
                <c:pt idx="652">
                  <c:v>30589</c:v>
                </c:pt>
                <c:pt idx="653">
                  <c:v>30596</c:v>
                </c:pt>
                <c:pt idx="654">
                  <c:v>30603</c:v>
                </c:pt>
                <c:pt idx="655">
                  <c:v>30610</c:v>
                </c:pt>
                <c:pt idx="656">
                  <c:v>30617</c:v>
                </c:pt>
                <c:pt idx="657">
                  <c:v>30624</c:v>
                </c:pt>
                <c:pt idx="658">
                  <c:v>30631</c:v>
                </c:pt>
                <c:pt idx="659">
                  <c:v>30638</c:v>
                </c:pt>
                <c:pt idx="660">
                  <c:v>30645</c:v>
                </c:pt>
                <c:pt idx="661">
                  <c:v>30652</c:v>
                </c:pt>
                <c:pt idx="662">
                  <c:v>30659</c:v>
                </c:pt>
                <c:pt idx="663">
                  <c:v>30666</c:v>
                </c:pt>
                <c:pt idx="664">
                  <c:v>30673</c:v>
                </c:pt>
                <c:pt idx="665">
                  <c:v>30680</c:v>
                </c:pt>
                <c:pt idx="666">
                  <c:v>30687</c:v>
                </c:pt>
                <c:pt idx="667">
                  <c:v>30694</c:v>
                </c:pt>
                <c:pt idx="668">
                  <c:v>30701</c:v>
                </c:pt>
                <c:pt idx="669">
                  <c:v>30708</c:v>
                </c:pt>
                <c:pt idx="670">
                  <c:v>30715</c:v>
                </c:pt>
                <c:pt idx="671">
                  <c:v>30722</c:v>
                </c:pt>
                <c:pt idx="672">
                  <c:v>30729</c:v>
                </c:pt>
                <c:pt idx="673">
                  <c:v>30736</c:v>
                </c:pt>
                <c:pt idx="674">
                  <c:v>30743</c:v>
                </c:pt>
                <c:pt idx="675">
                  <c:v>30750</c:v>
                </c:pt>
                <c:pt idx="676">
                  <c:v>30757</c:v>
                </c:pt>
                <c:pt idx="677">
                  <c:v>30764</c:v>
                </c:pt>
                <c:pt idx="678">
                  <c:v>30771</c:v>
                </c:pt>
                <c:pt idx="679">
                  <c:v>30778</c:v>
                </c:pt>
                <c:pt idx="680">
                  <c:v>30785</c:v>
                </c:pt>
                <c:pt idx="681">
                  <c:v>30792</c:v>
                </c:pt>
                <c:pt idx="682">
                  <c:v>30799</c:v>
                </c:pt>
                <c:pt idx="683">
                  <c:v>30806</c:v>
                </c:pt>
                <c:pt idx="684">
                  <c:v>30813</c:v>
                </c:pt>
                <c:pt idx="685">
                  <c:v>30820</c:v>
                </c:pt>
                <c:pt idx="686">
                  <c:v>30827</c:v>
                </c:pt>
                <c:pt idx="687">
                  <c:v>30834</c:v>
                </c:pt>
                <c:pt idx="688">
                  <c:v>30841</c:v>
                </c:pt>
                <c:pt idx="689">
                  <c:v>30848</c:v>
                </c:pt>
                <c:pt idx="690">
                  <c:v>30855</c:v>
                </c:pt>
                <c:pt idx="691">
                  <c:v>30862</c:v>
                </c:pt>
                <c:pt idx="692">
                  <c:v>30869</c:v>
                </c:pt>
                <c:pt idx="693">
                  <c:v>30876</c:v>
                </c:pt>
                <c:pt idx="694">
                  <c:v>30883</c:v>
                </c:pt>
                <c:pt idx="695">
                  <c:v>30890</c:v>
                </c:pt>
                <c:pt idx="696">
                  <c:v>30897</c:v>
                </c:pt>
                <c:pt idx="697">
                  <c:v>30904</c:v>
                </c:pt>
                <c:pt idx="698">
                  <c:v>30911</c:v>
                </c:pt>
                <c:pt idx="699">
                  <c:v>30918</c:v>
                </c:pt>
                <c:pt idx="700">
                  <c:v>30925</c:v>
                </c:pt>
                <c:pt idx="701">
                  <c:v>30932</c:v>
                </c:pt>
                <c:pt idx="702">
                  <c:v>30939</c:v>
                </c:pt>
                <c:pt idx="703">
                  <c:v>30946</c:v>
                </c:pt>
                <c:pt idx="704">
                  <c:v>30953</c:v>
                </c:pt>
                <c:pt idx="705">
                  <c:v>30960</c:v>
                </c:pt>
                <c:pt idx="706">
                  <c:v>30967</c:v>
                </c:pt>
                <c:pt idx="707">
                  <c:v>30974</c:v>
                </c:pt>
                <c:pt idx="708">
                  <c:v>30981</c:v>
                </c:pt>
                <c:pt idx="709">
                  <c:v>30988</c:v>
                </c:pt>
                <c:pt idx="710">
                  <c:v>30995</c:v>
                </c:pt>
                <c:pt idx="711">
                  <c:v>31002</c:v>
                </c:pt>
                <c:pt idx="712">
                  <c:v>31009</c:v>
                </c:pt>
                <c:pt idx="713">
                  <c:v>31016</c:v>
                </c:pt>
                <c:pt idx="714">
                  <c:v>31023</c:v>
                </c:pt>
                <c:pt idx="715">
                  <c:v>31030</c:v>
                </c:pt>
                <c:pt idx="716">
                  <c:v>31037</c:v>
                </c:pt>
                <c:pt idx="717">
                  <c:v>31044</c:v>
                </c:pt>
                <c:pt idx="718">
                  <c:v>31051</c:v>
                </c:pt>
                <c:pt idx="719">
                  <c:v>31058</c:v>
                </c:pt>
                <c:pt idx="720">
                  <c:v>31065</c:v>
                </c:pt>
                <c:pt idx="721">
                  <c:v>31072</c:v>
                </c:pt>
                <c:pt idx="722">
                  <c:v>31079</c:v>
                </c:pt>
                <c:pt idx="723">
                  <c:v>31086</c:v>
                </c:pt>
                <c:pt idx="724">
                  <c:v>31093</c:v>
                </c:pt>
                <c:pt idx="725">
                  <c:v>31100</c:v>
                </c:pt>
                <c:pt idx="726">
                  <c:v>31107</c:v>
                </c:pt>
                <c:pt idx="727">
                  <c:v>31114</c:v>
                </c:pt>
                <c:pt idx="728">
                  <c:v>31121</c:v>
                </c:pt>
                <c:pt idx="729">
                  <c:v>31128</c:v>
                </c:pt>
                <c:pt idx="730">
                  <c:v>31135</c:v>
                </c:pt>
                <c:pt idx="731">
                  <c:v>31142</c:v>
                </c:pt>
                <c:pt idx="732">
                  <c:v>31149</c:v>
                </c:pt>
                <c:pt idx="733">
                  <c:v>31156</c:v>
                </c:pt>
                <c:pt idx="734">
                  <c:v>31163</c:v>
                </c:pt>
                <c:pt idx="735">
                  <c:v>31170</c:v>
                </c:pt>
                <c:pt idx="736">
                  <c:v>31177</c:v>
                </c:pt>
                <c:pt idx="737">
                  <c:v>31184</c:v>
                </c:pt>
                <c:pt idx="738">
                  <c:v>31191</c:v>
                </c:pt>
                <c:pt idx="739">
                  <c:v>31198</c:v>
                </c:pt>
                <c:pt idx="740">
                  <c:v>31205</c:v>
                </c:pt>
                <c:pt idx="741">
                  <c:v>31212</c:v>
                </c:pt>
                <c:pt idx="742">
                  <c:v>31219</c:v>
                </c:pt>
                <c:pt idx="743">
                  <c:v>31226</c:v>
                </c:pt>
                <c:pt idx="744">
                  <c:v>31233</c:v>
                </c:pt>
                <c:pt idx="745">
                  <c:v>31240</c:v>
                </c:pt>
                <c:pt idx="746">
                  <c:v>31247</c:v>
                </c:pt>
                <c:pt idx="747">
                  <c:v>31254</c:v>
                </c:pt>
                <c:pt idx="748">
                  <c:v>31261</c:v>
                </c:pt>
                <c:pt idx="749">
                  <c:v>31268</c:v>
                </c:pt>
                <c:pt idx="750">
                  <c:v>31275</c:v>
                </c:pt>
                <c:pt idx="751">
                  <c:v>31282</c:v>
                </c:pt>
                <c:pt idx="752">
                  <c:v>31289</c:v>
                </c:pt>
                <c:pt idx="753">
                  <c:v>31296</c:v>
                </c:pt>
                <c:pt idx="754">
                  <c:v>31303</c:v>
                </c:pt>
                <c:pt idx="755">
                  <c:v>31310</c:v>
                </c:pt>
                <c:pt idx="756">
                  <c:v>31317</c:v>
                </c:pt>
                <c:pt idx="757">
                  <c:v>31324</c:v>
                </c:pt>
                <c:pt idx="758">
                  <c:v>31331</c:v>
                </c:pt>
                <c:pt idx="759">
                  <c:v>31338</c:v>
                </c:pt>
                <c:pt idx="760">
                  <c:v>31345</c:v>
                </c:pt>
                <c:pt idx="761">
                  <c:v>31352</c:v>
                </c:pt>
                <c:pt idx="762">
                  <c:v>31359</c:v>
                </c:pt>
                <c:pt idx="763">
                  <c:v>31366</c:v>
                </c:pt>
                <c:pt idx="764">
                  <c:v>31373</c:v>
                </c:pt>
                <c:pt idx="765">
                  <c:v>31380</c:v>
                </c:pt>
                <c:pt idx="766">
                  <c:v>31387</c:v>
                </c:pt>
                <c:pt idx="767">
                  <c:v>31394</c:v>
                </c:pt>
                <c:pt idx="768">
                  <c:v>31401</c:v>
                </c:pt>
                <c:pt idx="769">
                  <c:v>31408</c:v>
                </c:pt>
                <c:pt idx="770">
                  <c:v>31415</c:v>
                </c:pt>
                <c:pt idx="771">
                  <c:v>31422</c:v>
                </c:pt>
                <c:pt idx="772">
                  <c:v>31429</c:v>
                </c:pt>
                <c:pt idx="773">
                  <c:v>31436</c:v>
                </c:pt>
                <c:pt idx="774">
                  <c:v>31443</c:v>
                </c:pt>
                <c:pt idx="775">
                  <c:v>31450</c:v>
                </c:pt>
                <c:pt idx="776">
                  <c:v>31457</c:v>
                </c:pt>
                <c:pt idx="777">
                  <c:v>31464</c:v>
                </c:pt>
                <c:pt idx="778">
                  <c:v>31471</c:v>
                </c:pt>
                <c:pt idx="779">
                  <c:v>31478</c:v>
                </c:pt>
                <c:pt idx="780">
                  <c:v>31485</c:v>
                </c:pt>
                <c:pt idx="781">
                  <c:v>31492</c:v>
                </c:pt>
                <c:pt idx="782">
                  <c:v>31499</c:v>
                </c:pt>
                <c:pt idx="783">
                  <c:v>31506</c:v>
                </c:pt>
                <c:pt idx="784">
                  <c:v>31513</c:v>
                </c:pt>
                <c:pt idx="785">
                  <c:v>31520</c:v>
                </c:pt>
                <c:pt idx="786">
                  <c:v>31527</c:v>
                </c:pt>
                <c:pt idx="787">
                  <c:v>31534</c:v>
                </c:pt>
                <c:pt idx="788">
                  <c:v>31541</c:v>
                </c:pt>
                <c:pt idx="789">
                  <c:v>31548</c:v>
                </c:pt>
                <c:pt idx="790">
                  <c:v>31555</c:v>
                </c:pt>
                <c:pt idx="791">
                  <c:v>31562</c:v>
                </c:pt>
                <c:pt idx="792">
                  <c:v>31569</c:v>
                </c:pt>
                <c:pt idx="793">
                  <c:v>31576</c:v>
                </c:pt>
                <c:pt idx="794">
                  <c:v>31583</c:v>
                </c:pt>
                <c:pt idx="795">
                  <c:v>31590</c:v>
                </c:pt>
                <c:pt idx="796">
                  <c:v>31597</c:v>
                </c:pt>
                <c:pt idx="797">
                  <c:v>31604</c:v>
                </c:pt>
                <c:pt idx="798">
                  <c:v>31611</c:v>
                </c:pt>
                <c:pt idx="799">
                  <c:v>31618</c:v>
                </c:pt>
                <c:pt idx="800">
                  <c:v>31625</c:v>
                </c:pt>
                <c:pt idx="801">
                  <c:v>31632</c:v>
                </c:pt>
                <c:pt idx="802">
                  <c:v>31639</c:v>
                </c:pt>
                <c:pt idx="803">
                  <c:v>31646</c:v>
                </c:pt>
                <c:pt idx="804">
                  <c:v>31653</c:v>
                </c:pt>
                <c:pt idx="805">
                  <c:v>31660</c:v>
                </c:pt>
                <c:pt idx="806">
                  <c:v>31667</c:v>
                </c:pt>
                <c:pt idx="807">
                  <c:v>31674</c:v>
                </c:pt>
                <c:pt idx="808">
                  <c:v>31681</c:v>
                </c:pt>
                <c:pt idx="809">
                  <c:v>31688</c:v>
                </c:pt>
                <c:pt idx="810">
                  <c:v>31695</c:v>
                </c:pt>
                <c:pt idx="811">
                  <c:v>31702</c:v>
                </c:pt>
                <c:pt idx="812">
                  <c:v>31709</c:v>
                </c:pt>
                <c:pt idx="813">
                  <c:v>31716</c:v>
                </c:pt>
                <c:pt idx="814">
                  <c:v>31723</c:v>
                </c:pt>
                <c:pt idx="815">
                  <c:v>31730</c:v>
                </c:pt>
                <c:pt idx="816">
                  <c:v>31737</c:v>
                </c:pt>
                <c:pt idx="817">
                  <c:v>31744</c:v>
                </c:pt>
                <c:pt idx="818">
                  <c:v>31751</c:v>
                </c:pt>
                <c:pt idx="819">
                  <c:v>31758</c:v>
                </c:pt>
                <c:pt idx="820">
                  <c:v>31765</c:v>
                </c:pt>
                <c:pt idx="821">
                  <c:v>31772</c:v>
                </c:pt>
                <c:pt idx="822">
                  <c:v>31779</c:v>
                </c:pt>
                <c:pt idx="823">
                  <c:v>31786</c:v>
                </c:pt>
                <c:pt idx="824">
                  <c:v>31793</c:v>
                </c:pt>
                <c:pt idx="825">
                  <c:v>31800</c:v>
                </c:pt>
                <c:pt idx="826">
                  <c:v>31807</c:v>
                </c:pt>
                <c:pt idx="827">
                  <c:v>31814</c:v>
                </c:pt>
                <c:pt idx="828">
                  <c:v>31821</c:v>
                </c:pt>
                <c:pt idx="829">
                  <c:v>31828</c:v>
                </c:pt>
                <c:pt idx="830">
                  <c:v>31835</c:v>
                </c:pt>
                <c:pt idx="831">
                  <c:v>31842</c:v>
                </c:pt>
                <c:pt idx="832">
                  <c:v>31849</c:v>
                </c:pt>
                <c:pt idx="833">
                  <c:v>31856</c:v>
                </c:pt>
                <c:pt idx="834">
                  <c:v>31863</c:v>
                </c:pt>
                <c:pt idx="835">
                  <c:v>31870</c:v>
                </c:pt>
                <c:pt idx="836">
                  <c:v>31877</c:v>
                </c:pt>
                <c:pt idx="837">
                  <c:v>31884</c:v>
                </c:pt>
                <c:pt idx="838">
                  <c:v>31891</c:v>
                </c:pt>
                <c:pt idx="839">
                  <c:v>31898</c:v>
                </c:pt>
                <c:pt idx="840">
                  <c:v>31905</c:v>
                </c:pt>
                <c:pt idx="841">
                  <c:v>31912</c:v>
                </c:pt>
                <c:pt idx="842">
                  <c:v>31919</c:v>
                </c:pt>
                <c:pt idx="843">
                  <c:v>31926</c:v>
                </c:pt>
                <c:pt idx="844">
                  <c:v>31933</c:v>
                </c:pt>
                <c:pt idx="845">
                  <c:v>31940</c:v>
                </c:pt>
                <c:pt idx="846">
                  <c:v>31947</c:v>
                </c:pt>
                <c:pt idx="847">
                  <c:v>31954</c:v>
                </c:pt>
                <c:pt idx="848">
                  <c:v>31961</c:v>
                </c:pt>
                <c:pt idx="849">
                  <c:v>31968</c:v>
                </c:pt>
                <c:pt idx="850">
                  <c:v>31975</c:v>
                </c:pt>
                <c:pt idx="851">
                  <c:v>31982</c:v>
                </c:pt>
                <c:pt idx="852">
                  <c:v>31989</c:v>
                </c:pt>
                <c:pt idx="853">
                  <c:v>31996</c:v>
                </c:pt>
                <c:pt idx="854">
                  <c:v>32003</c:v>
                </c:pt>
                <c:pt idx="855">
                  <c:v>32010</c:v>
                </c:pt>
                <c:pt idx="856">
                  <c:v>32017</c:v>
                </c:pt>
                <c:pt idx="857">
                  <c:v>32024</c:v>
                </c:pt>
                <c:pt idx="858">
                  <c:v>32031</c:v>
                </c:pt>
                <c:pt idx="859">
                  <c:v>32038</c:v>
                </c:pt>
                <c:pt idx="860">
                  <c:v>32045</c:v>
                </c:pt>
                <c:pt idx="861">
                  <c:v>32052</c:v>
                </c:pt>
                <c:pt idx="862">
                  <c:v>32059</c:v>
                </c:pt>
                <c:pt idx="863">
                  <c:v>32066</c:v>
                </c:pt>
                <c:pt idx="864">
                  <c:v>32073</c:v>
                </c:pt>
                <c:pt idx="865">
                  <c:v>32080</c:v>
                </c:pt>
                <c:pt idx="866">
                  <c:v>32087</c:v>
                </c:pt>
                <c:pt idx="867">
                  <c:v>32094</c:v>
                </c:pt>
                <c:pt idx="868">
                  <c:v>32101</c:v>
                </c:pt>
                <c:pt idx="869">
                  <c:v>32108</c:v>
                </c:pt>
                <c:pt idx="870">
                  <c:v>32115</c:v>
                </c:pt>
                <c:pt idx="871">
                  <c:v>32122</c:v>
                </c:pt>
                <c:pt idx="872">
                  <c:v>32129</c:v>
                </c:pt>
                <c:pt idx="873">
                  <c:v>32136</c:v>
                </c:pt>
                <c:pt idx="874">
                  <c:v>32142</c:v>
                </c:pt>
                <c:pt idx="875">
                  <c:v>32150</c:v>
                </c:pt>
                <c:pt idx="876">
                  <c:v>32157</c:v>
                </c:pt>
                <c:pt idx="877">
                  <c:v>32164</c:v>
                </c:pt>
                <c:pt idx="878">
                  <c:v>32171</c:v>
                </c:pt>
                <c:pt idx="879">
                  <c:v>32178</c:v>
                </c:pt>
                <c:pt idx="880">
                  <c:v>32185</c:v>
                </c:pt>
                <c:pt idx="881">
                  <c:v>32192</c:v>
                </c:pt>
                <c:pt idx="882">
                  <c:v>32199</c:v>
                </c:pt>
                <c:pt idx="883">
                  <c:v>32206</c:v>
                </c:pt>
                <c:pt idx="884">
                  <c:v>32213</c:v>
                </c:pt>
                <c:pt idx="885">
                  <c:v>32220</c:v>
                </c:pt>
                <c:pt idx="886">
                  <c:v>32227</c:v>
                </c:pt>
                <c:pt idx="887">
                  <c:v>32234</c:v>
                </c:pt>
                <c:pt idx="888">
                  <c:v>32241</c:v>
                </c:pt>
                <c:pt idx="889">
                  <c:v>32248</c:v>
                </c:pt>
                <c:pt idx="890">
                  <c:v>32255</c:v>
                </c:pt>
                <c:pt idx="891">
                  <c:v>32262</c:v>
                </c:pt>
                <c:pt idx="892">
                  <c:v>32269</c:v>
                </c:pt>
                <c:pt idx="893">
                  <c:v>32276</c:v>
                </c:pt>
                <c:pt idx="894">
                  <c:v>32283</c:v>
                </c:pt>
                <c:pt idx="895">
                  <c:v>32290</c:v>
                </c:pt>
                <c:pt idx="896">
                  <c:v>32297</c:v>
                </c:pt>
                <c:pt idx="897">
                  <c:v>32304</c:v>
                </c:pt>
                <c:pt idx="898">
                  <c:v>32311</c:v>
                </c:pt>
                <c:pt idx="899">
                  <c:v>32318</c:v>
                </c:pt>
                <c:pt idx="900">
                  <c:v>32325</c:v>
                </c:pt>
                <c:pt idx="901">
                  <c:v>32332</c:v>
                </c:pt>
                <c:pt idx="902">
                  <c:v>32339</c:v>
                </c:pt>
                <c:pt idx="903">
                  <c:v>32346</c:v>
                </c:pt>
                <c:pt idx="904">
                  <c:v>32353</c:v>
                </c:pt>
                <c:pt idx="905">
                  <c:v>32360</c:v>
                </c:pt>
                <c:pt idx="906">
                  <c:v>32367</c:v>
                </c:pt>
                <c:pt idx="907">
                  <c:v>32374</c:v>
                </c:pt>
                <c:pt idx="908">
                  <c:v>32381</c:v>
                </c:pt>
                <c:pt idx="909">
                  <c:v>32388</c:v>
                </c:pt>
                <c:pt idx="910">
                  <c:v>32395</c:v>
                </c:pt>
                <c:pt idx="911">
                  <c:v>32402</c:v>
                </c:pt>
                <c:pt idx="912">
                  <c:v>32409</c:v>
                </c:pt>
                <c:pt idx="913">
                  <c:v>32416</c:v>
                </c:pt>
                <c:pt idx="914">
                  <c:v>32423</c:v>
                </c:pt>
                <c:pt idx="915">
                  <c:v>32430</c:v>
                </c:pt>
                <c:pt idx="916">
                  <c:v>32437</c:v>
                </c:pt>
                <c:pt idx="917">
                  <c:v>32444</c:v>
                </c:pt>
                <c:pt idx="918">
                  <c:v>32451</c:v>
                </c:pt>
                <c:pt idx="919">
                  <c:v>32458</c:v>
                </c:pt>
                <c:pt idx="920">
                  <c:v>32465</c:v>
                </c:pt>
                <c:pt idx="921">
                  <c:v>32472</c:v>
                </c:pt>
                <c:pt idx="922">
                  <c:v>32479</c:v>
                </c:pt>
                <c:pt idx="923">
                  <c:v>32486</c:v>
                </c:pt>
                <c:pt idx="924">
                  <c:v>32493</c:v>
                </c:pt>
                <c:pt idx="925">
                  <c:v>32500</c:v>
                </c:pt>
                <c:pt idx="926">
                  <c:v>32507</c:v>
                </c:pt>
                <c:pt idx="927">
                  <c:v>32514</c:v>
                </c:pt>
                <c:pt idx="928">
                  <c:v>32521</c:v>
                </c:pt>
                <c:pt idx="929">
                  <c:v>32528</c:v>
                </c:pt>
                <c:pt idx="930">
                  <c:v>32535</c:v>
                </c:pt>
                <c:pt idx="931">
                  <c:v>32542</c:v>
                </c:pt>
                <c:pt idx="932">
                  <c:v>32549</c:v>
                </c:pt>
                <c:pt idx="933">
                  <c:v>32556</c:v>
                </c:pt>
                <c:pt idx="934">
                  <c:v>32563</c:v>
                </c:pt>
                <c:pt idx="935">
                  <c:v>32570</c:v>
                </c:pt>
                <c:pt idx="936">
                  <c:v>32577</c:v>
                </c:pt>
                <c:pt idx="937">
                  <c:v>32584</c:v>
                </c:pt>
                <c:pt idx="938">
                  <c:v>32591</c:v>
                </c:pt>
                <c:pt idx="939">
                  <c:v>32598</c:v>
                </c:pt>
                <c:pt idx="940">
                  <c:v>32605</c:v>
                </c:pt>
                <c:pt idx="941">
                  <c:v>32612</c:v>
                </c:pt>
                <c:pt idx="942">
                  <c:v>32619</c:v>
                </c:pt>
                <c:pt idx="943">
                  <c:v>32626</c:v>
                </c:pt>
                <c:pt idx="944">
                  <c:v>32633</c:v>
                </c:pt>
                <c:pt idx="945">
                  <c:v>32640</c:v>
                </c:pt>
                <c:pt idx="946">
                  <c:v>32647</c:v>
                </c:pt>
                <c:pt idx="947">
                  <c:v>32654</c:v>
                </c:pt>
                <c:pt idx="948">
                  <c:v>32661</c:v>
                </c:pt>
                <c:pt idx="949">
                  <c:v>32668</c:v>
                </c:pt>
                <c:pt idx="950">
                  <c:v>32675</c:v>
                </c:pt>
                <c:pt idx="951">
                  <c:v>32682</c:v>
                </c:pt>
                <c:pt idx="952">
                  <c:v>32689</c:v>
                </c:pt>
                <c:pt idx="953">
                  <c:v>32696</c:v>
                </c:pt>
                <c:pt idx="954">
                  <c:v>32703</c:v>
                </c:pt>
                <c:pt idx="955">
                  <c:v>32710</c:v>
                </c:pt>
                <c:pt idx="956">
                  <c:v>32717</c:v>
                </c:pt>
                <c:pt idx="957">
                  <c:v>32724</c:v>
                </c:pt>
                <c:pt idx="958">
                  <c:v>32731</c:v>
                </c:pt>
                <c:pt idx="959">
                  <c:v>32738</c:v>
                </c:pt>
                <c:pt idx="960">
                  <c:v>32745</c:v>
                </c:pt>
                <c:pt idx="961">
                  <c:v>32752</c:v>
                </c:pt>
                <c:pt idx="962">
                  <c:v>32759</c:v>
                </c:pt>
                <c:pt idx="963">
                  <c:v>32766</c:v>
                </c:pt>
                <c:pt idx="964">
                  <c:v>32773</c:v>
                </c:pt>
                <c:pt idx="965">
                  <c:v>32780</c:v>
                </c:pt>
                <c:pt idx="966">
                  <c:v>32787</c:v>
                </c:pt>
                <c:pt idx="967">
                  <c:v>32794</c:v>
                </c:pt>
                <c:pt idx="968">
                  <c:v>32801</c:v>
                </c:pt>
                <c:pt idx="969">
                  <c:v>32808</c:v>
                </c:pt>
                <c:pt idx="970">
                  <c:v>32815</c:v>
                </c:pt>
                <c:pt idx="971">
                  <c:v>32822</c:v>
                </c:pt>
                <c:pt idx="972">
                  <c:v>32829</c:v>
                </c:pt>
                <c:pt idx="973">
                  <c:v>32836</c:v>
                </c:pt>
                <c:pt idx="974">
                  <c:v>32843</c:v>
                </c:pt>
                <c:pt idx="975">
                  <c:v>32850</c:v>
                </c:pt>
                <c:pt idx="976">
                  <c:v>32857</c:v>
                </c:pt>
                <c:pt idx="977">
                  <c:v>32864</c:v>
                </c:pt>
                <c:pt idx="978">
                  <c:v>32871</c:v>
                </c:pt>
                <c:pt idx="979">
                  <c:v>32878</c:v>
                </c:pt>
                <c:pt idx="980">
                  <c:v>32885</c:v>
                </c:pt>
                <c:pt idx="981">
                  <c:v>32892</c:v>
                </c:pt>
                <c:pt idx="982">
                  <c:v>32899</c:v>
                </c:pt>
                <c:pt idx="983">
                  <c:v>32906</c:v>
                </c:pt>
                <c:pt idx="984">
                  <c:v>32913</c:v>
                </c:pt>
                <c:pt idx="985">
                  <c:v>32920</c:v>
                </c:pt>
                <c:pt idx="986">
                  <c:v>32927</c:v>
                </c:pt>
                <c:pt idx="987">
                  <c:v>32934</c:v>
                </c:pt>
                <c:pt idx="988">
                  <c:v>32941</c:v>
                </c:pt>
                <c:pt idx="989">
                  <c:v>32948</c:v>
                </c:pt>
                <c:pt idx="990">
                  <c:v>32955</c:v>
                </c:pt>
                <c:pt idx="991">
                  <c:v>32962</c:v>
                </c:pt>
                <c:pt idx="992">
                  <c:v>32969</c:v>
                </c:pt>
                <c:pt idx="993">
                  <c:v>32976</c:v>
                </c:pt>
                <c:pt idx="994">
                  <c:v>32983</c:v>
                </c:pt>
                <c:pt idx="995">
                  <c:v>32990</c:v>
                </c:pt>
                <c:pt idx="996">
                  <c:v>32997</c:v>
                </c:pt>
                <c:pt idx="997">
                  <c:v>33004</c:v>
                </c:pt>
                <c:pt idx="998">
                  <c:v>33011</c:v>
                </c:pt>
                <c:pt idx="999">
                  <c:v>33018</c:v>
                </c:pt>
                <c:pt idx="1000">
                  <c:v>33025</c:v>
                </c:pt>
                <c:pt idx="1001">
                  <c:v>33032</c:v>
                </c:pt>
                <c:pt idx="1002">
                  <c:v>33039</c:v>
                </c:pt>
                <c:pt idx="1003">
                  <c:v>33046</c:v>
                </c:pt>
                <c:pt idx="1004">
                  <c:v>33053</c:v>
                </c:pt>
                <c:pt idx="1005">
                  <c:v>33060</c:v>
                </c:pt>
                <c:pt idx="1006">
                  <c:v>33067</c:v>
                </c:pt>
                <c:pt idx="1007">
                  <c:v>33074</c:v>
                </c:pt>
                <c:pt idx="1008">
                  <c:v>33081</c:v>
                </c:pt>
                <c:pt idx="1009">
                  <c:v>33088</c:v>
                </c:pt>
                <c:pt idx="1010">
                  <c:v>33095</c:v>
                </c:pt>
                <c:pt idx="1011">
                  <c:v>33102</c:v>
                </c:pt>
                <c:pt idx="1012">
                  <c:v>33109</c:v>
                </c:pt>
                <c:pt idx="1013">
                  <c:v>33116</c:v>
                </c:pt>
                <c:pt idx="1014">
                  <c:v>33123</c:v>
                </c:pt>
                <c:pt idx="1015">
                  <c:v>33130</c:v>
                </c:pt>
                <c:pt idx="1016">
                  <c:v>33137</c:v>
                </c:pt>
                <c:pt idx="1017">
                  <c:v>33144</c:v>
                </c:pt>
                <c:pt idx="1018">
                  <c:v>33151</c:v>
                </c:pt>
                <c:pt idx="1019">
                  <c:v>33158</c:v>
                </c:pt>
                <c:pt idx="1020">
                  <c:v>33165</c:v>
                </c:pt>
                <c:pt idx="1021">
                  <c:v>33172</c:v>
                </c:pt>
                <c:pt idx="1022">
                  <c:v>33179</c:v>
                </c:pt>
                <c:pt idx="1023">
                  <c:v>33186</c:v>
                </c:pt>
                <c:pt idx="1024">
                  <c:v>33193</c:v>
                </c:pt>
                <c:pt idx="1025">
                  <c:v>33200</c:v>
                </c:pt>
                <c:pt idx="1026">
                  <c:v>33207</c:v>
                </c:pt>
                <c:pt idx="1027">
                  <c:v>33214</c:v>
                </c:pt>
                <c:pt idx="1028">
                  <c:v>33221</c:v>
                </c:pt>
                <c:pt idx="1029">
                  <c:v>33228</c:v>
                </c:pt>
                <c:pt idx="1030">
                  <c:v>33235</c:v>
                </c:pt>
                <c:pt idx="1031">
                  <c:v>33242</c:v>
                </c:pt>
                <c:pt idx="1032">
                  <c:v>33249</c:v>
                </c:pt>
                <c:pt idx="1033">
                  <c:v>33256</c:v>
                </c:pt>
                <c:pt idx="1034">
                  <c:v>33263</c:v>
                </c:pt>
                <c:pt idx="1035">
                  <c:v>33270</c:v>
                </c:pt>
                <c:pt idx="1036">
                  <c:v>33277</c:v>
                </c:pt>
                <c:pt idx="1037">
                  <c:v>33284</c:v>
                </c:pt>
                <c:pt idx="1038">
                  <c:v>33291</c:v>
                </c:pt>
                <c:pt idx="1039">
                  <c:v>33298</c:v>
                </c:pt>
                <c:pt idx="1040">
                  <c:v>33305</c:v>
                </c:pt>
                <c:pt idx="1041">
                  <c:v>33312</c:v>
                </c:pt>
                <c:pt idx="1042">
                  <c:v>33319</c:v>
                </c:pt>
                <c:pt idx="1043">
                  <c:v>33326</c:v>
                </c:pt>
                <c:pt idx="1044">
                  <c:v>33333</c:v>
                </c:pt>
                <c:pt idx="1045">
                  <c:v>33340</c:v>
                </c:pt>
                <c:pt idx="1046">
                  <c:v>33347</c:v>
                </c:pt>
                <c:pt idx="1047">
                  <c:v>33354</c:v>
                </c:pt>
                <c:pt idx="1048">
                  <c:v>33361</c:v>
                </c:pt>
                <c:pt idx="1049">
                  <c:v>33368</c:v>
                </c:pt>
                <c:pt idx="1050">
                  <c:v>33375</c:v>
                </c:pt>
                <c:pt idx="1051">
                  <c:v>33382</c:v>
                </c:pt>
                <c:pt idx="1052">
                  <c:v>33389</c:v>
                </c:pt>
                <c:pt idx="1053">
                  <c:v>33396</c:v>
                </c:pt>
                <c:pt idx="1054">
                  <c:v>33403</c:v>
                </c:pt>
                <c:pt idx="1055">
                  <c:v>33410</c:v>
                </c:pt>
                <c:pt idx="1056">
                  <c:v>33417</c:v>
                </c:pt>
                <c:pt idx="1057">
                  <c:v>33424</c:v>
                </c:pt>
                <c:pt idx="1058">
                  <c:v>33431</c:v>
                </c:pt>
                <c:pt idx="1059">
                  <c:v>33438</c:v>
                </c:pt>
                <c:pt idx="1060">
                  <c:v>33445</c:v>
                </c:pt>
                <c:pt idx="1061">
                  <c:v>33452</c:v>
                </c:pt>
                <c:pt idx="1062">
                  <c:v>33459</c:v>
                </c:pt>
                <c:pt idx="1063">
                  <c:v>33466</c:v>
                </c:pt>
                <c:pt idx="1064">
                  <c:v>33473</c:v>
                </c:pt>
                <c:pt idx="1065">
                  <c:v>33480</c:v>
                </c:pt>
                <c:pt idx="1066">
                  <c:v>33487</c:v>
                </c:pt>
                <c:pt idx="1067">
                  <c:v>33494</c:v>
                </c:pt>
                <c:pt idx="1068">
                  <c:v>33501</c:v>
                </c:pt>
                <c:pt idx="1069">
                  <c:v>33508</c:v>
                </c:pt>
                <c:pt idx="1070">
                  <c:v>33515</c:v>
                </c:pt>
                <c:pt idx="1071">
                  <c:v>33522</c:v>
                </c:pt>
                <c:pt idx="1072">
                  <c:v>33529</c:v>
                </c:pt>
                <c:pt idx="1073">
                  <c:v>33536</c:v>
                </c:pt>
                <c:pt idx="1074">
                  <c:v>33543</c:v>
                </c:pt>
                <c:pt idx="1075">
                  <c:v>33550</c:v>
                </c:pt>
                <c:pt idx="1076">
                  <c:v>33557</c:v>
                </c:pt>
                <c:pt idx="1077">
                  <c:v>33564</c:v>
                </c:pt>
                <c:pt idx="1078">
                  <c:v>33571</c:v>
                </c:pt>
                <c:pt idx="1079">
                  <c:v>33578</c:v>
                </c:pt>
                <c:pt idx="1080">
                  <c:v>33585</c:v>
                </c:pt>
                <c:pt idx="1081">
                  <c:v>33592</c:v>
                </c:pt>
                <c:pt idx="1082">
                  <c:v>33599</c:v>
                </c:pt>
                <c:pt idx="1083">
                  <c:v>33606</c:v>
                </c:pt>
                <c:pt idx="1084">
                  <c:v>33613</c:v>
                </c:pt>
                <c:pt idx="1085">
                  <c:v>33620</c:v>
                </c:pt>
                <c:pt idx="1086">
                  <c:v>33627</c:v>
                </c:pt>
                <c:pt idx="1087">
                  <c:v>33634</c:v>
                </c:pt>
                <c:pt idx="1088">
                  <c:v>33641</c:v>
                </c:pt>
                <c:pt idx="1089">
                  <c:v>33648</c:v>
                </c:pt>
                <c:pt idx="1090">
                  <c:v>33655</c:v>
                </c:pt>
                <c:pt idx="1091">
                  <c:v>33662</c:v>
                </c:pt>
                <c:pt idx="1092">
                  <c:v>33669</c:v>
                </c:pt>
                <c:pt idx="1093">
                  <c:v>33676</c:v>
                </c:pt>
                <c:pt idx="1094">
                  <c:v>33683</c:v>
                </c:pt>
                <c:pt idx="1095">
                  <c:v>33690</c:v>
                </c:pt>
                <c:pt idx="1096">
                  <c:v>33697</c:v>
                </c:pt>
                <c:pt idx="1097">
                  <c:v>33704</c:v>
                </c:pt>
                <c:pt idx="1098">
                  <c:v>33711</c:v>
                </c:pt>
                <c:pt idx="1099">
                  <c:v>33718</c:v>
                </c:pt>
                <c:pt idx="1100">
                  <c:v>33725</c:v>
                </c:pt>
                <c:pt idx="1101">
                  <c:v>33732</c:v>
                </c:pt>
                <c:pt idx="1102">
                  <c:v>33739</c:v>
                </c:pt>
                <c:pt idx="1103">
                  <c:v>33746</c:v>
                </c:pt>
                <c:pt idx="1104">
                  <c:v>33753</c:v>
                </c:pt>
                <c:pt idx="1105">
                  <c:v>33760</c:v>
                </c:pt>
                <c:pt idx="1106">
                  <c:v>33767</c:v>
                </c:pt>
                <c:pt idx="1107">
                  <c:v>33774</c:v>
                </c:pt>
                <c:pt idx="1108">
                  <c:v>33781</c:v>
                </c:pt>
                <c:pt idx="1109">
                  <c:v>33788</c:v>
                </c:pt>
                <c:pt idx="1110">
                  <c:v>33795</c:v>
                </c:pt>
                <c:pt idx="1111">
                  <c:v>33802</c:v>
                </c:pt>
                <c:pt idx="1112">
                  <c:v>33809</c:v>
                </c:pt>
                <c:pt idx="1113">
                  <c:v>33816</c:v>
                </c:pt>
                <c:pt idx="1114">
                  <c:v>33823</c:v>
                </c:pt>
                <c:pt idx="1115">
                  <c:v>33830</c:v>
                </c:pt>
                <c:pt idx="1116">
                  <c:v>33837</c:v>
                </c:pt>
                <c:pt idx="1117">
                  <c:v>33844</c:v>
                </c:pt>
                <c:pt idx="1118">
                  <c:v>33851</c:v>
                </c:pt>
                <c:pt idx="1119">
                  <c:v>33858</c:v>
                </c:pt>
                <c:pt idx="1120">
                  <c:v>33865</c:v>
                </c:pt>
                <c:pt idx="1121">
                  <c:v>33871</c:v>
                </c:pt>
                <c:pt idx="1122">
                  <c:v>33879</c:v>
                </c:pt>
                <c:pt idx="1123">
                  <c:v>33886</c:v>
                </c:pt>
                <c:pt idx="1124">
                  <c:v>33893</c:v>
                </c:pt>
                <c:pt idx="1125">
                  <c:v>33900</c:v>
                </c:pt>
                <c:pt idx="1126">
                  <c:v>33907</c:v>
                </c:pt>
                <c:pt idx="1127">
                  <c:v>33914</c:v>
                </c:pt>
                <c:pt idx="1128">
                  <c:v>33921</c:v>
                </c:pt>
                <c:pt idx="1129">
                  <c:v>33928</c:v>
                </c:pt>
                <c:pt idx="1130">
                  <c:v>33935</c:v>
                </c:pt>
                <c:pt idx="1131">
                  <c:v>33942</c:v>
                </c:pt>
                <c:pt idx="1132">
                  <c:v>33949</c:v>
                </c:pt>
                <c:pt idx="1133">
                  <c:v>33956</c:v>
                </c:pt>
                <c:pt idx="1134">
                  <c:v>33963</c:v>
                </c:pt>
                <c:pt idx="1135">
                  <c:v>33969</c:v>
                </c:pt>
                <c:pt idx="1136">
                  <c:v>33977</c:v>
                </c:pt>
                <c:pt idx="1137">
                  <c:v>33984</c:v>
                </c:pt>
                <c:pt idx="1138">
                  <c:v>33991</c:v>
                </c:pt>
                <c:pt idx="1139">
                  <c:v>33998</c:v>
                </c:pt>
                <c:pt idx="1140">
                  <c:v>34005</c:v>
                </c:pt>
                <c:pt idx="1141">
                  <c:v>34012</c:v>
                </c:pt>
                <c:pt idx="1142">
                  <c:v>34019</c:v>
                </c:pt>
                <c:pt idx="1143">
                  <c:v>34026</c:v>
                </c:pt>
                <c:pt idx="1144">
                  <c:v>34033</c:v>
                </c:pt>
                <c:pt idx="1145">
                  <c:v>34040</c:v>
                </c:pt>
                <c:pt idx="1146">
                  <c:v>34047</c:v>
                </c:pt>
                <c:pt idx="1147">
                  <c:v>34054</c:v>
                </c:pt>
                <c:pt idx="1148">
                  <c:v>34061</c:v>
                </c:pt>
                <c:pt idx="1149">
                  <c:v>34068</c:v>
                </c:pt>
                <c:pt idx="1150">
                  <c:v>34075</c:v>
                </c:pt>
                <c:pt idx="1151">
                  <c:v>34082</c:v>
                </c:pt>
                <c:pt idx="1152">
                  <c:v>34089</c:v>
                </c:pt>
                <c:pt idx="1153">
                  <c:v>34096</c:v>
                </c:pt>
                <c:pt idx="1154">
                  <c:v>34103</c:v>
                </c:pt>
                <c:pt idx="1155">
                  <c:v>34110</c:v>
                </c:pt>
                <c:pt idx="1156">
                  <c:v>34117</c:v>
                </c:pt>
                <c:pt idx="1157">
                  <c:v>34124</c:v>
                </c:pt>
                <c:pt idx="1158">
                  <c:v>34131</c:v>
                </c:pt>
                <c:pt idx="1159">
                  <c:v>34138</c:v>
                </c:pt>
                <c:pt idx="1160">
                  <c:v>34145</c:v>
                </c:pt>
                <c:pt idx="1161">
                  <c:v>34152</c:v>
                </c:pt>
                <c:pt idx="1162">
                  <c:v>34159</c:v>
                </c:pt>
                <c:pt idx="1163">
                  <c:v>34166</c:v>
                </c:pt>
                <c:pt idx="1164">
                  <c:v>34173</c:v>
                </c:pt>
                <c:pt idx="1165">
                  <c:v>34180</c:v>
                </c:pt>
                <c:pt idx="1166">
                  <c:v>34187</c:v>
                </c:pt>
                <c:pt idx="1167">
                  <c:v>34194</c:v>
                </c:pt>
                <c:pt idx="1168">
                  <c:v>34201</c:v>
                </c:pt>
                <c:pt idx="1169">
                  <c:v>34208</c:v>
                </c:pt>
                <c:pt idx="1170">
                  <c:v>34215</c:v>
                </c:pt>
                <c:pt idx="1171">
                  <c:v>34222</c:v>
                </c:pt>
                <c:pt idx="1172">
                  <c:v>34229</c:v>
                </c:pt>
                <c:pt idx="1173">
                  <c:v>34236</c:v>
                </c:pt>
                <c:pt idx="1174">
                  <c:v>34243</c:v>
                </c:pt>
                <c:pt idx="1175">
                  <c:v>34250</c:v>
                </c:pt>
                <c:pt idx="1176">
                  <c:v>34257</c:v>
                </c:pt>
                <c:pt idx="1177">
                  <c:v>34264</c:v>
                </c:pt>
                <c:pt idx="1178">
                  <c:v>34271</c:v>
                </c:pt>
                <c:pt idx="1179">
                  <c:v>34278</c:v>
                </c:pt>
                <c:pt idx="1180">
                  <c:v>34285</c:v>
                </c:pt>
                <c:pt idx="1181">
                  <c:v>34292</c:v>
                </c:pt>
                <c:pt idx="1182">
                  <c:v>34299</c:v>
                </c:pt>
                <c:pt idx="1183">
                  <c:v>34307</c:v>
                </c:pt>
                <c:pt idx="1184">
                  <c:v>34313</c:v>
                </c:pt>
                <c:pt idx="1185">
                  <c:v>34320</c:v>
                </c:pt>
                <c:pt idx="1186">
                  <c:v>34327</c:v>
                </c:pt>
                <c:pt idx="1187">
                  <c:v>34334</c:v>
                </c:pt>
                <c:pt idx="1188">
                  <c:v>34341</c:v>
                </c:pt>
                <c:pt idx="1189">
                  <c:v>34348</c:v>
                </c:pt>
                <c:pt idx="1190">
                  <c:v>34355</c:v>
                </c:pt>
                <c:pt idx="1191">
                  <c:v>34362</c:v>
                </c:pt>
                <c:pt idx="1192">
                  <c:v>34369</c:v>
                </c:pt>
                <c:pt idx="1193">
                  <c:v>34376</c:v>
                </c:pt>
                <c:pt idx="1194">
                  <c:v>34383</c:v>
                </c:pt>
                <c:pt idx="1195">
                  <c:v>34390</c:v>
                </c:pt>
                <c:pt idx="1196">
                  <c:v>34397</c:v>
                </c:pt>
                <c:pt idx="1197">
                  <c:v>34404</c:v>
                </c:pt>
                <c:pt idx="1198">
                  <c:v>34411</c:v>
                </c:pt>
                <c:pt idx="1199">
                  <c:v>34418</c:v>
                </c:pt>
                <c:pt idx="1200">
                  <c:v>34425</c:v>
                </c:pt>
                <c:pt idx="1201">
                  <c:v>34432</c:v>
                </c:pt>
                <c:pt idx="1202">
                  <c:v>34439</c:v>
                </c:pt>
                <c:pt idx="1203">
                  <c:v>34446</c:v>
                </c:pt>
                <c:pt idx="1204">
                  <c:v>34453</c:v>
                </c:pt>
                <c:pt idx="1205">
                  <c:v>34460</c:v>
                </c:pt>
                <c:pt idx="1206">
                  <c:v>34467</c:v>
                </c:pt>
                <c:pt idx="1207">
                  <c:v>34474</c:v>
                </c:pt>
                <c:pt idx="1208">
                  <c:v>34481</c:v>
                </c:pt>
                <c:pt idx="1209">
                  <c:v>34488</c:v>
                </c:pt>
                <c:pt idx="1210">
                  <c:v>34495</c:v>
                </c:pt>
                <c:pt idx="1211">
                  <c:v>34502</c:v>
                </c:pt>
                <c:pt idx="1212">
                  <c:v>34509</c:v>
                </c:pt>
                <c:pt idx="1213">
                  <c:v>34516</c:v>
                </c:pt>
                <c:pt idx="1214">
                  <c:v>34523</c:v>
                </c:pt>
                <c:pt idx="1215">
                  <c:v>34530</c:v>
                </c:pt>
                <c:pt idx="1216">
                  <c:v>34537</c:v>
                </c:pt>
                <c:pt idx="1217">
                  <c:v>34544</c:v>
                </c:pt>
                <c:pt idx="1218">
                  <c:v>34551</c:v>
                </c:pt>
                <c:pt idx="1219">
                  <c:v>34558</c:v>
                </c:pt>
                <c:pt idx="1220">
                  <c:v>34565</c:v>
                </c:pt>
                <c:pt idx="1221">
                  <c:v>34572</c:v>
                </c:pt>
                <c:pt idx="1222">
                  <c:v>34579</c:v>
                </c:pt>
                <c:pt idx="1223">
                  <c:v>34586</c:v>
                </c:pt>
                <c:pt idx="1224">
                  <c:v>34593</c:v>
                </c:pt>
                <c:pt idx="1225">
                  <c:v>34600</c:v>
                </c:pt>
                <c:pt idx="1226">
                  <c:v>34607</c:v>
                </c:pt>
                <c:pt idx="1227">
                  <c:v>34614</c:v>
                </c:pt>
                <c:pt idx="1228">
                  <c:v>34621</c:v>
                </c:pt>
                <c:pt idx="1229">
                  <c:v>34628</c:v>
                </c:pt>
                <c:pt idx="1230">
                  <c:v>34635</c:v>
                </c:pt>
                <c:pt idx="1231">
                  <c:v>34642</c:v>
                </c:pt>
                <c:pt idx="1232">
                  <c:v>34649</c:v>
                </c:pt>
                <c:pt idx="1233">
                  <c:v>34656</c:v>
                </c:pt>
                <c:pt idx="1234">
                  <c:v>34663</c:v>
                </c:pt>
                <c:pt idx="1235">
                  <c:v>34670</c:v>
                </c:pt>
                <c:pt idx="1236">
                  <c:v>34677</c:v>
                </c:pt>
                <c:pt idx="1237">
                  <c:v>34684</c:v>
                </c:pt>
                <c:pt idx="1238">
                  <c:v>34691</c:v>
                </c:pt>
                <c:pt idx="1239">
                  <c:v>34698</c:v>
                </c:pt>
                <c:pt idx="1240">
                  <c:v>34705</c:v>
                </c:pt>
                <c:pt idx="1241">
                  <c:v>34712</c:v>
                </c:pt>
                <c:pt idx="1242">
                  <c:v>34719</c:v>
                </c:pt>
                <c:pt idx="1243">
                  <c:v>34726</c:v>
                </c:pt>
                <c:pt idx="1244">
                  <c:v>34733</c:v>
                </c:pt>
                <c:pt idx="1245">
                  <c:v>34740</c:v>
                </c:pt>
                <c:pt idx="1246">
                  <c:v>34747</c:v>
                </c:pt>
                <c:pt idx="1247">
                  <c:v>34754</c:v>
                </c:pt>
                <c:pt idx="1248">
                  <c:v>34761</c:v>
                </c:pt>
                <c:pt idx="1249">
                  <c:v>34768</c:v>
                </c:pt>
                <c:pt idx="1250">
                  <c:v>34775</c:v>
                </c:pt>
                <c:pt idx="1251">
                  <c:v>34782</c:v>
                </c:pt>
                <c:pt idx="1252">
                  <c:v>34789</c:v>
                </c:pt>
                <c:pt idx="1253">
                  <c:v>34796</c:v>
                </c:pt>
                <c:pt idx="1254">
                  <c:v>34803</c:v>
                </c:pt>
                <c:pt idx="1255">
                  <c:v>34810</c:v>
                </c:pt>
                <c:pt idx="1256">
                  <c:v>34817</c:v>
                </c:pt>
                <c:pt idx="1257">
                  <c:v>34824</c:v>
                </c:pt>
                <c:pt idx="1258">
                  <c:v>34831</c:v>
                </c:pt>
                <c:pt idx="1259">
                  <c:v>34838</c:v>
                </c:pt>
                <c:pt idx="1260">
                  <c:v>34845</c:v>
                </c:pt>
                <c:pt idx="1261">
                  <c:v>34852</c:v>
                </c:pt>
                <c:pt idx="1262">
                  <c:v>34859</c:v>
                </c:pt>
                <c:pt idx="1263">
                  <c:v>34866</c:v>
                </c:pt>
                <c:pt idx="1264">
                  <c:v>34873</c:v>
                </c:pt>
                <c:pt idx="1265">
                  <c:v>34880</c:v>
                </c:pt>
                <c:pt idx="1266">
                  <c:v>34887</c:v>
                </c:pt>
                <c:pt idx="1267">
                  <c:v>34894</c:v>
                </c:pt>
                <c:pt idx="1268">
                  <c:v>34901</c:v>
                </c:pt>
                <c:pt idx="1269">
                  <c:v>34908</c:v>
                </c:pt>
                <c:pt idx="1270">
                  <c:v>34915</c:v>
                </c:pt>
                <c:pt idx="1271">
                  <c:v>34922</c:v>
                </c:pt>
                <c:pt idx="1272">
                  <c:v>34929</c:v>
                </c:pt>
                <c:pt idx="1273">
                  <c:v>34936</c:v>
                </c:pt>
                <c:pt idx="1274">
                  <c:v>34943</c:v>
                </c:pt>
                <c:pt idx="1275">
                  <c:v>34950</c:v>
                </c:pt>
                <c:pt idx="1276">
                  <c:v>34957</c:v>
                </c:pt>
                <c:pt idx="1277">
                  <c:v>34964</c:v>
                </c:pt>
                <c:pt idx="1278">
                  <c:v>34971</c:v>
                </c:pt>
                <c:pt idx="1279">
                  <c:v>34978</c:v>
                </c:pt>
                <c:pt idx="1280">
                  <c:v>34985</c:v>
                </c:pt>
                <c:pt idx="1281">
                  <c:v>34992</c:v>
                </c:pt>
                <c:pt idx="1282">
                  <c:v>34999</c:v>
                </c:pt>
                <c:pt idx="1283">
                  <c:v>35006</c:v>
                </c:pt>
                <c:pt idx="1284">
                  <c:v>35012</c:v>
                </c:pt>
                <c:pt idx="1285">
                  <c:v>35020</c:v>
                </c:pt>
                <c:pt idx="1286">
                  <c:v>35027</c:v>
                </c:pt>
                <c:pt idx="1287">
                  <c:v>35034</c:v>
                </c:pt>
                <c:pt idx="1288">
                  <c:v>35041</c:v>
                </c:pt>
                <c:pt idx="1289">
                  <c:v>35048</c:v>
                </c:pt>
                <c:pt idx="1290">
                  <c:v>35055</c:v>
                </c:pt>
                <c:pt idx="1291">
                  <c:v>35062</c:v>
                </c:pt>
                <c:pt idx="1292">
                  <c:v>35069</c:v>
                </c:pt>
                <c:pt idx="1293">
                  <c:v>35076</c:v>
                </c:pt>
                <c:pt idx="1294">
                  <c:v>35083</c:v>
                </c:pt>
                <c:pt idx="1295">
                  <c:v>35090</c:v>
                </c:pt>
                <c:pt idx="1296">
                  <c:v>35097</c:v>
                </c:pt>
                <c:pt idx="1297">
                  <c:v>35104</c:v>
                </c:pt>
                <c:pt idx="1298">
                  <c:v>35111</c:v>
                </c:pt>
                <c:pt idx="1299">
                  <c:v>35118</c:v>
                </c:pt>
                <c:pt idx="1300">
                  <c:v>35125</c:v>
                </c:pt>
                <c:pt idx="1301">
                  <c:v>35132</c:v>
                </c:pt>
                <c:pt idx="1302">
                  <c:v>35139</c:v>
                </c:pt>
                <c:pt idx="1303">
                  <c:v>35146</c:v>
                </c:pt>
                <c:pt idx="1304">
                  <c:v>35153</c:v>
                </c:pt>
                <c:pt idx="1305">
                  <c:v>35160</c:v>
                </c:pt>
                <c:pt idx="1306">
                  <c:v>35167</c:v>
                </c:pt>
                <c:pt idx="1307">
                  <c:v>35174</c:v>
                </c:pt>
                <c:pt idx="1308">
                  <c:v>35181</c:v>
                </c:pt>
                <c:pt idx="1309">
                  <c:v>35188</c:v>
                </c:pt>
                <c:pt idx="1310">
                  <c:v>35195</c:v>
                </c:pt>
                <c:pt idx="1311">
                  <c:v>35202</c:v>
                </c:pt>
                <c:pt idx="1312">
                  <c:v>35209</c:v>
                </c:pt>
                <c:pt idx="1313">
                  <c:v>35216</c:v>
                </c:pt>
                <c:pt idx="1314">
                  <c:v>35223</c:v>
                </c:pt>
                <c:pt idx="1315">
                  <c:v>35230</c:v>
                </c:pt>
                <c:pt idx="1316">
                  <c:v>35237</c:v>
                </c:pt>
                <c:pt idx="1317">
                  <c:v>35244</c:v>
                </c:pt>
                <c:pt idx="1318">
                  <c:v>35251</c:v>
                </c:pt>
                <c:pt idx="1319">
                  <c:v>35258</c:v>
                </c:pt>
                <c:pt idx="1320">
                  <c:v>35265</c:v>
                </c:pt>
                <c:pt idx="1321">
                  <c:v>35272</c:v>
                </c:pt>
                <c:pt idx="1322">
                  <c:v>35279</c:v>
                </c:pt>
                <c:pt idx="1323">
                  <c:v>35286</c:v>
                </c:pt>
                <c:pt idx="1324">
                  <c:v>35293</c:v>
                </c:pt>
                <c:pt idx="1325">
                  <c:v>35300</c:v>
                </c:pt>
                <c:pt idx="1326">
                  <c:v>35307</c:v>
                </c:pt>
                <c:pt idx="1327">
                  <c:v>35314</c:v>
                </c:pt>
                <c:pt idx="1328">
                  <c:v>35321</c:v>
                </c:pt>
                <c:pt idx="1329">
                  <c:v>35328</c:v>
                </c:pt>
                <c:pt idx="1330">
                  <c:v>35335</c:v>
                </c:pt>
                <c:pt idx="1331">
                  <c:v>35342</c:v>
                </c:pt>
                <c:pt idx="1332">
                  <c:v>35349</c:v>
                </c:pt>
                <c:pt idx="1333">
                  <c:v>35356</c:v>
                </c:pt>
                <c:pt idx="1334">
                  <c:v>35363</c:v>
                </c:pt>
                <c:pt idx="1335">
                  <c:v>35370</c:v>
                </c:pt>
                <c:pt idx="1336">
                  <c:v>35377</c:v>
                </c:pt>
                <c:pt idx="1337">
                  <c:v>35384</c:v>
                </c:pt>
                <c:pt idx="1338">
                  <c:v>35391</c:v>
                </c:pt>
                <c:pt idx="1339">
                  <c:v>35398</c:v>
                </c:pt>
                <c:pt idx="1340">
                  <c:v>35405</c:v>
                </c:pt>
                <c:pt idx="1341">
                  <c:v>35412</c:v>
                </c:pt>
                <c:pt idx="1342">
                  <c:v>35419</c:v>
                </c:pt>
                <c:pt idx="1343">
                  <c:v>35426</c:v>
                </c:pt>
                <c:pt idx="1344">
                  <c:v>35433</c:v>
                </c:pt>
                <c:pt idx="1345">
                  <c:v>35440</c:v>
                </c:pt>
                <c:pt idx="1346">
                  <c:v>35447</c:v>
                </c:pt>
                <c:pt idx="1347">
                  <c:v>35454</c:v>
                </c:pt>
                <c:pt idx="1348">
                  <c:v>35461</c:v>
                </c:pt>
                <c:pt idx="1349">
                  <c:v>35468</c:v>
                </c:pt>
                <c:pt idx="1350">
                  <c:v>35475</c:v>
                </c:pt>
                <c:pt idx="1351">
                  <c:v>35482</c:v>
                </c:pt>
                <c:pt idx="1352">
                  <c:v>35489</c:v>
                </c:pt>
                <c:pt idx="1353">
                  <c:v>35496</c:v>
                </c:pt>
                <c:pt idx="1354">
                  <c:v>35503</c:v>
                </c:pt>
                <c:pt idx="1355">
                  <c:v>35510</c:v>
                </c:pt>
                <c:pt idx="1356">
                  <c:v>35517</c:v>
                </c:pt>
                <c:pt idx="1357">
                  <c:v>35524</c:v>
                </c:pt>
                <c:pt idx="1358">
                  <c:v>35531</c:v>
                </c:pt>
                <c:pt idx="1359">
                  <c:v>35538</c:v>
                </c:pt>
                <c:pt idx="1360">
                  <c:v>35545</c:v>
                </c:pt>
                <c:pt idx="1361">
                  <c:v>35552</c:v>
                </c:pt>
                <c:pt idx="1362">
                  <c:v>35559</c:v>
                </c:pt>
                <c:pt idx="1363">
                  <c:v>35566</c:v>
                </c:pt>
                <c:pt idx="1364">
                  <c:v>35573</c:v>
                </c:pt>
                <c:pt idx="1365">
                  <c:v>35580</c:v>
                </c:pt>
                <c:pt idx="1366">
                  <c:v>35587</c:v>
                </c:pt>
                <c:pt idx="1367">
                  <c:v>35594</c:v>
                </c:pt>
                <c:pt idx="1368">
                  <c:v>35601</c:v>
                </c:pt>
                <c:pt idx="1369">
                  <c:v>35608</c:v>
                </c:pt>
                <c:pt idx="1370">
                  <c:v>35615</c:v>
                </c:pt>
                <c:pt idx="1371">
                  <c:v>35622</c:v>
                </c:pt>
                <c:pt idx="1372">
                  <c:v>35629</c:v>
                </c:pt>
                <c:pt idx="1373">
                  <c:v>35636</c:v>
                </c:pt>
                <c:pt idx="1374">
                  <c:v>35643</c:v>
                </c:pt>
                <c:pt idx="1375">
                  <c:v>35650</c:v>
                </c:pt>
                <c:pt idx="1376">
                  <c:v>35657</c:v>
                </c:pt>
                <c:pt idx="1377">
                  <c:v>35664</c:v>
                </c:pt>
                <c:pt idx="1378">
                  <c:v>35671</c:v>
                </c:pt>
                <c:pt idx="1379">
                  <c:v>35678</c:v>
                </c:pt>
                <c:pt idx="1380">
                  <c:v>35685</c:v>
                </c:pt>
                <c:pt idx="1381">
                  <c:v>35692</c:v>
                </c:pt>
                <c:pt idx="1382">
                  <c:v>35699</c:v>
                </c:pt>
                <c:pt idx="1383">
                  <c:v>35706</c:v>
                </c:pt>
                <c:pt idx="1384">
                  <c:v>35713</c:v>
                </c:pt>
                <c:pt idx="1385">
                  <c:v>35720</c:v>
                </c:pt>
                <c:pt idx="1386">
                  <c:v>35727</c:v>
                </c:pt>
                <c:pt idx="1387">
                  <c:v>35734</c:v>
                </c:pt>
                <c:pt idx="1388">
                  <c:v>35741</c:v>
                </c:pt>
                <c:pt idx="1389">
                  <c:v>35748</c:v>
                </c:pt>
                <c:pt idx="1390">
                  <c:v>35755</c:v>
                </c:pt>
                <c:pt idx="1391">
                  <c:v>35762</c:v>
                </c:pt>
                <c:pt idx="1392">
                  <c:v>35769</c:v>
                </c:pt>
                <c:pt idx="1393">
                  <c:v>35776</c:v>
                </c:pt>
                <c:pt idx="1394">
                  <c:v>35783</c:v>
                </c:pt>
                <c:pt idx="1395">
                  <c:v>35790</c:v>
                </c:pt>
                <c:pt idx="1396">
                  <c:v>35797</c:v>
                </c:pt>
                <c:pt idx="1397">
                  <c:v>35804</c:v>
                </c:pt>
                <c:pt idx="1398">
                  <c:v>35811</c:v>
                </c:pt>
                <c:pt idx="1399">
                  <c:v>35818</c:v>
                </c:pt>
                <c:pt idx="1400">
                  <c:v>35825</c:v>
                </c:pt>
                <c:pt idx="1401">
                  <c:v>35832</c:v>
                </c:pt>
                <c:pt idx="1402">
                  <c:v>35839</c:v>
                </c:pt>
                <c:pt idx="1403">
                  <c:v>35846</c:v>
                </c:pt>
                <c:pt idx="1404">
                  <c:v>35854</c:v>
                </c:pt>
                <c:pt idx="1405">
                  <c:v>35860</c:v>
                </c:pt>
                <c:pt idx="1406">
                  <c:v>35867</c:v>
                </c:pt>
                <c:pt idx="1407">
                  <c:v>35874</c:v>
                </c:pt>
                <c:pt idx="1408">
                  <c:v>35881</c:v>
                </c:pt>
                <c:pt idx="1409">
                  <c:v>35888</c:v>
                </c:pt>
                <c:pt idx="1410">
                  <c:v>35895</c:v>
                </c:pt>
                <c:pt idx="1411">
                  <c:v>35902</c:v>
                </c:pt>
                <c:pt idx="1412">
                  <c:v>35909</c:v>
                </c:pt>
                <c:pt idx="1413">
                  <c:v>35916</c:v>
                </c:pt>
                <c:pt idx="1414">
                  <c:v>35923</c:v>
                </c:pt>
                <c:pt idx="1415">
                  <c:v>35930</c:v>
                </c:pt>
                <c:pt idx="1416">
                  <c:v>35937</c:v>
                </c:pt>
                <c:pt idx="1417">
                  <c:v>35944</c:v>
                </c:pt>
                <c:pt idx="1418">
                  <c:v>35951</c:v>
                </c:pt>
                <c:pt idx="1419">
                  <c:v>35958</c:v>
                </c:pt>
                <c:pt idx="1420">
                  <c:v>35965</c:v>
                </c:pt>
                <c:pt idx="1421">
                  <c:v>35972</c:v>
                </c:pt>
                <c:pt idx="1422">
                  <c:v>35979</c:v>
                </c:pt>
                <c:pt idx="1423">
                  <c:v>35986</c:v>
                </c:pt>
                <c:pt idx="1424">
                  <c:v>35993</c:v>
                </c:pt>
                <c:pt idx="1425">
                  <c:v>36000</c:v>
                </c:pt>
                <c:pt idx="1426">
                  <c:v>36007</c:v>
                </c:pt>
                <c:pt idx="1427">
                  <c:v>36014</c:v>
                </c:pt>
                <c:pt idx="1428">
                  <c:v>36021</c:v>
                </c:pt>
                <c:pt idx="1429">
                  <c:v>36028</c:v>
                </c:pt>
                <c:pt idx="1430">
                  <c:v>36035</c:v>
                </c:pt>
                <c:pt idx="1431">
                  <c:v>36042</c:v>
                </c:pt>
                <c:pt idx="1432">
                  <c:v>36049</c:v>
                </c:pt>
                <c:pt idx="1433">
                  <c:v>36056</c:v>
                </c:pt>
                <c:pt idx="1434">
                  <c:v>36063</c:v>
                </c:pt>
                <c:pt idx="1435">
                  <c:v>36070</c:v>
                </c:pt>
                <c:pt idx="1436">
                  <c:v>36077</c:v>
                </c:pt>
                <c:pt idx="1437">
                  <c:v>36084</c:v>
                </c:pt>
                <c:pt idx="1438">
                  <c:v>36091</c:v>
                </c:pt>
                <c:pt idx="1439">
                  <c:v>36098</c:v>
                </c:pt>
                <c:pt idx="1440">
                  <c:v>36105</c:v>
                </c:pt>
                <c:pt idx="1441">
                  <c:v>36112</c:v>
                </c:pt>
                <c:pt idx="1442">
                  <c:v>36119</c:v>
                </c:pt>
                <c:pt idx="1443">
                  <c:v>36126</c:v>
                </c:pt>
                <c:pt idx="1444">
                  <c:v>36133</c:v>
                </c:pt>
                <c:pt idx="1445">
                  <c:v>36140</c:v>
                </c:pt>
                <c:pt idx="1446">
                  <c:v>36147</c:v>
                </c:pt>
                <c:pt idx="1447">
                  <c:v>36154</c:v>
                </c:pt>
                <c:pt idx="1448">
                  <c:v>36160</c:v>
                </c:pt>
                <c:pt idx="1449">
                  <c:v>36168</c:v>
                </c:pt>
                <c:pt idx="1450">
                  <c:v>36175</c:v>
                </c:pt>
                <c:pt idx="1451">
                  <c:v>36182</c:v>
                </c:pt>
                <c:pt idx="1452">
                  <c:v>36189</c:v>
                </c:pt>
                <c:pt idx="1453">
                  <c:v>36196</c:v>
                </c:pt>
                <c:pt idx="1454">
                  <c:v>36203</c:v>
                </c:pt>
                <c:pt idx="1455">
                  <c:v>36210</c:v>
                </c:pt>
                <c:pt idx="1456">
                  <c:v>36217</c:v>
                </c:pt>
                <c:pt idx="1457">
                  <c:v>36224</c:v>
                </c:pt>
                <c:pt idx="1458">
                  <c:v>36231</c:v>
                </c:pt>
                <c:pt idx="1459">
                  <c:v>36238</c:v>
                </c:pt>
                <c:pt idx="1460">
                  <c:v>36245</c:v>
                </c:pt>
                <c:pt idx="1461">
                  <c:v>36252</c:v>
                </c:pt>
                <c:pt idx="1462">
                  <c:v>36259</c:v>
                </c:pt>
                <c:pt idx="1463">
                  <c:v>36266</c:v>
                </c:pt>
                <c:pt idx="1464">
                  <c:v>36273</c:v>
                </c:pt>
                <c:pt idx="1465">
                  <c:v>36280</c:v>
                </c:pt>
                <c:pt idx="1466">
                  <c:v>36287</c:v>
                </c:pt>
                <c:pt idx="1467">
                  <c:v>36294</c:v>
                </c:pt>
                <c:pt idx="1468">
                  <c:v>36301</c:v>
                </c:pt>
                <c:pt idx="1469">
                  <c:v>36308</c:v>
                </c:pt>
                <c:pt idx="1470">
                  <c:v>36315</c:v>
                </c:pt>
                <c:pt idx="1471">
                  <c:v>36322</c:v>
                </c:pt>
                <c:pt idx="1472">
                  <c:v>36329</c:v>
                </c:pt>
                <c:pt idx="1473">
                  <c:v>36336</c:v>
                </c:pt>
                <c:pt idx="1474">
                  <c:v>36343</c:v>
                </c:pt>
                <c:pt idx="1475">
                  <c:v>36350</c:v>
                </c:pt>
                <c:pt idx="1476">
                  <c:v>36357</c:v>
                </c:pt>
                <c:pt idx="1477">
                  <c:v>36364</c:v>
                </c:pt>
                <c:pt idx="1478">
                  <c:v>36371</c:v>
                </c:pt>
                <c:pt idx="1479">
                  <c:v>36378</c:v>
                </c:pt>
                <c:pt idx="1480">
                  <c:v>36385</c:v>
                </c:pt>
                <c:pt idx="1481">
                  <c:v>36392</c:v>
                </c:pt>
                <c:pt idx="1482">
                  <c:v>36399</c:v>
                </c:pt>
                <c:pt idx="1483">
                  <c:v>36406</c:v>
                </c:pt>
                <c:pt idx="1484">
                  <c:v>36413</c:v>
                </c:pt>
                <c:pt idx="1485">
                  <c:v>36420</c:v>
                </c:pt>
                <c:pt idx="1486">
                  <c:v>36427</c:v>
                </c:pt>
                <c:pt idx="1487">
                  <c:v>36434</c:v>
                </c:pt>
                <c:pt idx="1488">
                  <c:v>36441</c:v>
                </c:pt>
                <c:pt idx="1489">
                  <c:v>36448</c:v>
                </c:pt>
                <c:pt idx="1490">
                  <c:v>36455</c:v>
                </c:pt>
                <c:pt idx="1491">
                  <c:v>36462</c:v>
                </c:pt>
                <c:pt idx="1492">
                  <c:v>36469</c:v>
                </c:pt>
                <c:pt idx="1493">
                  <c:v>36476</c:v>
                </c:pt>
                <c:pt idx="1494">
                  <c:v>36483</c:v>
                </c:pt>
                <c:pt idx="1495">
                  <c:v>36490</c:v>
                </c:pt>
                <c:pt idx="1496">
                  <c:v>36497</c:v>
                </c:pt>
                <c:pt idx="1497">
                  <c:v>36504</c:v>
                </c:pt>
                <c:pt idx="1498">
                  <c:v>36511</c:v>
                </c:pt>
                <c:pt idx="1499">
                  <c:v>36518</c:v>
                </c:pt>
                <c:pt idx="1500">
                  <c:v>36525</c:v>
                </c:pt>
                <c:pt idx="1501">
                  <c:v>36532</c:v>
                </c:pt>
                <c:pt idx="1502">
                  <c:v>36539</c:v>
                </c:pt>
                <c:pt idx="1503">
                  <c:v>36546</c:v>
                </c:pt>
                <c:pt idx="1504">
                  <c:v>36553</c:v>
                </c:pt>
                <c:pt idx="1505">
                  <c:v>36560</c:v>
                </c:pt>
                <c:pt idx="1506">
                  <c:v>36567</c:v>
                </c:pt>
                <c:pt idx="1507">
                  <c:v>36574</c:v>
                </c:pt>
                <c:pt idx="1508">
                  <c:v>36581</c:v>
                </c:pt>
                <c:pt idx="1509">
                  <c:v>36588</c:v>
                </c:pt>
                <c:pt idx="1510">
                  <c:v>36595</c:v>
                </c:pt>
                <c:pt idx="1511">
                  <c:v>36602</c:v>
                </c:pt>
                <c:pt idx="1512">
                  <c:v>36609</c:v>
                </c:pt>
                <c:pt idx="1513">
                  <c:v>36616</c:v>
                </c:pt>
                <c:pt idx="1514">
                  <c:v>36623</c:v>
                </c:pt>
                <c:pt idx="1515">
                  <c:v>36630</c:v>
                </c:pt>
                <c:pt idx="1516">
                  <c:v>36637</c:v>
                </c:pt>
                <c:pt idx="1517">
                  <c:v>36644</c:v>
                </c:pt>
                <c:pt idx="1518">
                  <c:v>36651</c:v>
                </c:pt>
                <c:pt idx="1519">
                  <c:v>36658</c:v>
                </c:pt>
                <c:pt idx="1520">
                  <c:v>36665</c:v>
                </c:pt>
                <c:pt idx="1521">
                  <c:v>36672</c:v>
                </c:pt>
                <c:pt idx="1522">
                  <c:v>36679</c:v>
                </c:pt>
                <c:pt idx="1523">
                  <c:v>36686</c:v>
                </c:pt>
                <c:pt idx="1524">
                  <c:v>36693</c:v>
                </c:pt>
                <c:pt idx="1525">
                  <c:v>36700</c:v>
                </c:pt>
                <c:pt idx="1526">
                  <c:v>36707</c:v>
                </c:pt>
                <c:pt idx="1527">
                  <c:v>36714</c:v>
                </c:pt>
                <c:pt idx="1528">
                  <c:v>36721</c:v>
                </c:pt>
                <c:pt idx="1529">
                  <c:v>36728</c:v>
                </c:pt>
                <c:pt idx="1530">
                  <c:v>36735</c:v>
                </c:pt>
                <c:pt idx="1531">
                  <c:v>36742</c:v>
                </c:pt>
                <c:pt idx="1532">
                  <c:v>36749</c:v>
                </c:pt>
                <c:pt idx="1533">
                  <c:v>36756</c:v>
                </c:pt>
                <c:pt idx="1534">
                  <c:v>36763</c:v>
                </c:pt>
                <c:pt idx="1535">
                  <c:v>36770</c:v>
                </c:pt>
                <c:pt idx="1536">
                  <c:v>36777</c:v>
                </c:pt>
                <c:pt idx="1537">
                  <c:v>36784</c:v>
                </c:pt>
                <c:pt idx="1538">
                  <c:v>36791</c:v>
                </c:pt>
                <c:pt idx="1539">
                  <c:v>36798</c:v>
                </c:pt>
                <c:pt idx="1540">
                  <c:v>36805</c:v>
                </c:pt>
                <c:pt idx="1541">
                  <c:v>36812</c:v>
                </c:pt>
                <c:pt idx="1542">
                  <c:v>36819</c:v>
                </c:pt>
                <c:pt idx="1543">
                  <c:v>36826</c:v>
                </c:pt>
                <c:pt idx="1544">
                  <c:v>36833</c:v>
                </c:pt>
                <c:pt idx="1545">
                  <c:v>36840</c:v>
                </c:pt>
                <c:pt idx="1546">
                  <c:v>36847</c:v>
                </c:pt>
                <c:pt idx="1547">
                  <c:v>36854</c:v>
                </c:pt>
                <c:pt idx="1548">
                  <c:v>36861</c:v>
                </c:pt>
                <c:pt idx="1549">
                  <c:v>36868</c:v>
                </c:pt>
                <c:pt idx="1550">
                  <c:v>36875</c:v>
                </c:pt>
                <c:pt idx="1551">
                  <c:v>36882</c:v>
                </c:pt>
                <c:pt idx="1552">
                  <c:v>36889</c:v>
                </c:pt>
                <c:pt idx="1553">
                  <c:v>36896</c:v>
                </c:pt>
                <c:pt idx="1554">
                  <c:v>36903</c:v>
                </c:pt>
                <c:pt idx="1555">
                  <c:v>36910</c:v>
                </c:pt>
                <c:pt idx="1556">
                  <c:v>36917</c:v>
                </c:pt>
                <c:pt idx="1557">
                  <c:v>36924</c:v>
                </c:pt>
                <c:pt idx="1558">
                  <c:v>36931</c:v>
                </c:pt>
                <c:pt idx="1559">
                  <c:v>36938</c:v>
                </c:pt>
                <c:pt idx="1560">
                  <c:v>36945</c:v>
                </c:pt>
                <c:pt idx="1561">
                  <c:v>36952</c:v>
                </c:pt>
                <c:pt idx="1562">
                  <c:v>36959</c:v>
                </c:pt>
                <c:pt idx="1563">
                  <c:v>36966</c:v>
                </c:pt>
                <c:pt idx="1564">
                  <c:v>36973</c:v>
                </c:pt>
                <c:pt idx="1565">
                  <c:v>36980</c:v>
                </c:pt>
                <c:pt idx="1566">
                  <c:v>36987</c:v>
                </c:pt>
                <c:pt idx="1567">
                  <c:v>36994</c:v>
                </c:pt>
                <c:pt idx="1568">
                  <c:v>37001</c:v>
                </c:pt>
                <c:pt idx="1569">
                  <c:v>37008</c:v>
                </c:pt>
                <c:pt idx="1570">
                  <c:v>37015</c:v>
                </c:pt>
                <c:pt idx="1571">
                  <c:v>37022</c:v>
                </c:pt>
                <c:pt idx="1572">
                  <c:v>37029</c:v>
                </c:pt>
                <c:pt idx="1573">
                  <c:v>37036</c:v>
                </c:pt>
                <c:pt idx="1574">
                  <c:v>37043</c:v>
                </c:pt>
                <c:pt idx="1575">
                  <c:v>37050</c:v>
                </c:pt>
                <c:pt idx="1576">
                  <c:v>37057</c:v>
                </c:pt>
                <c:pt idx="1577">
                  <c:v>37064</c:v>
                </c:pt>
                <c:pt idx="1578">
                  <c:v>37071</c:v>
                </c:pt>
                <c:pt idx="1579">
                  <c:v>37078</c:v>
                </c:pt>
                <c:pt idx="1580">
                  <c:v>37085</c:v>
                </c:pt>
                <c:pt idx="1581">
                  <c:v>37092</c:v>
                </c:pt>
                <c:pt idx="1582">
                  <c:v>37099</c:v>
                </c:pt>
                <c:pt idx="1583">
                  <c:v>37106</c:v>
                </c:pt>
                <c:pt idx="1584">
                  <c:v>37113</c:v>
                </c:pt>
                <c:pt idx="1585">
                  <c:v>37120</c:v>
                </c:pt>
                <c:pt idx="1586">
                  <c:v>37127</c:v>
                </c:pt>
                <c:pt idx="1587">
                  <c:v>37134</c:v>
                </c:pt>
                <c:pt idx="1588">
                  <c:v>37141</c:v>
                </c:pt>
                <c:pt idx="1589">
                  <c:v>37148</c:v>
                </c:pt>
                <c:pt idx="1590">
                  <c:v>37155</c:v>
                </c:pt>
                <c:pt idx="1591">
                  <c:v>37162</c:v>
                </c:pt>
                <c:pt idx="1592">
                  <c:v>37169</c:v>
                </c:pt>
                <c:pt idx="1593">
                  <c:v>37176</c:v>
                </c:pt>
                <c:pt idx="1594">
                  <c:v>37183</c:v>
                </c:pt>
                <c:pt idx="1595">
                  <c:v>37190</c:v>
                </c:pt>
                <c:pt idx="1596">
                  <c:v>37197</c:v>
                </c:pt>
                <c:pt idx="1597">
                  <c:v>37204</c:v>
                </c:pt>
                <c:pt idx="1598">
                  <c:v>37211</c:v>
                </c:pt>
                <c:pt idx="1599">
                  <c:v>37218</c:v>
                </c:pt>
                <c:pt idx="1600">
                  <c:v>37225</c:v>
                </c:pt>
                <c:pt idx="1601">
                  <c:v>37232</c:v>
                </c:pt>
                <c:pt idx="1602">
                  <c:v>37239</c:v>
                </c:pt>
                <c:pt idx="1603">
                  <c:v>37246</c:v>
                </c:pt>
                <c:pt idx="1604">
                  <c:v>37253</c:v>
                </c:pt>
                <c:pt idx="1605">
                  <c:v>37260</c:v>
                </c:pt>
                <c:pt idx="1606">
                  <c:v>37267</c:v>
                </c:pt>
                <c:pt idx="1607">
                  <c:v>37274</c:v>
                </c:pt>
                <c:pt idx="1608">
                  <c:v>37281</c:v>
                </c:pt>
                <c:pt idx="1609">
                  <c:v>37288</c:v>
                </c:pt>
                <c:pt idx="1610">
                  <c:v>37295</c:v>
                </c:pt>
                <c:pt idx="1611">
                  <c:v>37302</c:v>
                </c:pt>
                <c:pt idx="1612">
                  <c:v>37309</c:v>
                </c:pt>
                <c:pt idx="1613">
                  <c:v>37316</c:v>
                </c:pt>
                <c:pt idx="1614">
                  <c:v>37323</c:v>
                </c:pt>
                <c:pt idx="1615">
                  <c:v>37330</c:v>
                </c:pt>
                <c:pt idx="1616">
                  <c:v>37337</c:v>
                </c:pt>
                <c:pt idx="1617">
                  <c:v>37344</c:v>
                </c:pt>
                <c:pt idx="1618">
                  <c:v>37351</c:v>
                </c:pt>
                <c:pt idx="1619">
                  <c:v>37358</c:v>
                </c:pt>
                <c:pt idx="1620">
                  <c:v>37365</c:v>
                </c:pt>
                <c:pt idx="1621">
                  <c:v>37372</c:v>
                </c:pt>
                <c:pt idx="1622">
                  <c:v>37379</c:v>
                </c:pt>
                <c:pt idx="1623">
                  <c:v>37386</c:v>
                </c:pt>
                <c:pt idx="1624">
                  <c:v>37393</c:v>
                </c:pt>
                <c:pt idx="1625">
                  <c:v>37400</c:v>
                </c:pt>
                <c:pt idx="1626">
                  <c:v>37407</c:v>
                </c:pt>
                <c:pt idx="1627">
                  <c:v>37414</c:v>
                </c:pt>
                <c:pt idx="1628">
                  <c:v>37421</c:v>
                </c:pt>
                <c:pt idx="1629">
                  <c:v>37428</c:v>
                </c:pt>
                <c:pt idx="1630">
                  <c:v>37435</c:v>
                </c:pt>
                <c:pt idx="1631">
                  <c:v>37442</c:v>
                </c:pt>
                <c:pt idx="1632">
                  <c:v>37449</c:v>
                </c:pt>
                <c:pt idx="1633">
                  <c:v>37456</c:v>
                </c:pt>
                <c:pt idx="1634">
                  <c:v>37463</c:v>
                </c:pt>
                <c:pt idx="1635">
                  <c:v>37470</c:v>
                </c:pt>
                <c:pt idx="1636">
                  <c:v>37477</c:v>
                </c:pt>
                <c:pt idx="1637">
                  <c:v>37484</c:v>
                </c:pt>
                <c:pt idx="1638">
                  <c:v>37491</c:v>
                </c:pt>
                <c:pt idx="1639">
                  <c:v>37498</c:v>
                </c:pt>
                <c:pt idx="1640">
                  <c:v>37505</c:v>
                </c:pt>
                <c:pt idx="1641">
                  <c:v>37512</c:v>
                </c:pt>
                <c:pt idx="1642">
                  <c:v>37519</c:v>
                </c:pt>
                <c:pt idx="1643">
                  <c:v>37526</c:v>
                </c:pt>
                <c:pt idx="1644">
                  <c:v>37533</c:v>
                </c:pt>
                <c:pt idx="1645">
                  <c:v>37540</c:v>
                </c:pt>
                <c:pt idx="1646">
                  <c:v>37547</c:v>
                </c:pt>
                <c:pt idx="1647">
                  <c:v>37554</c:v>
                </c:pt>
                <c:pt idx="1648">
                  <c:v>37561</c:v>
                </c:pt>
                <c:pt idx="1649">
                  <c:v>37568</c:v>
                </c:pt>
                <c:pt idx="1650">
                  <c:v>37575</c:v>
                </c:pt>
                <c:pt idx="1651">
                  <c:v>37582</c:v>
                </c:pt>
                <c:pt idx="1652">
                  <c:v>37589</c:v>
                </c:pt>
                <c:pt idx="1653">
                  <c:v>37596</c:v>
                </c:pt>
                <c:pt idx="1654">
                  <c:v>37603</c:v>
                </c:pt>
                <c:pt idx="1655">
                  <c:v>37610</c:v>
                </c:pt>
                <c:pt idx="1656">
                  <c:v>37617</c:v>
                </c:pt>
                <c:pt idx="1657">
                  <c:v>37624</c:v>
                </c:pt>
                <c:pt idx="1658">
                  <c:v>37631</c:v>
                </c:pt>
                <c:pt idx="1659">
                  <c:v>37638</c:v>
                </c:pt>
                <c:pt idx="1660">
                  <c:v>37645</c:v>
                </c:pt>
                <c:pt idx="1661">
                  <c:v>37652</c:v>
                </c:pt>
                <c:pt idx="1662">
                  <c:v>37659</c:v>
                </c:pt>
                <c:pt idx="1663">
                  <c:v>37666</c:v>
                </c:pt>
                <c:pt idx="1664">
                  <c:v>37673</c:v>
                </c:pt>
                <c:pt idx="1665">
                  <c:v>37680</c:v>
                </c:pt>
                <c:pt idx="1666">
                  <c:v>37687</c:v>
                </c:pt>
                <c:pt idx="1667">
                  <c:v>37694</c:v>
                </c:pt>
                <c:pt idx="1668">
                  <c:v>37701</c:v>
                </c:pt>
                <c:pt idx="1669">
                  <c:v>37708</c:v>
                </c:pt>
                <c:pt idx="1670">
                  <c:v>37715</c:v>
                </c:pt>
                <c:pt idx="1671">
                  <c:v>37722</c:v>
                </c:pt>
                <c:pt idx="1672">
                  <c:v>37729</c:v>
                </c:pt>
                <c:pt idx="1673">
                  <c:v>37736</c:v>
                </c:pt>
                <c:pt idx="1674">
                  <c:v>37743</c:v>
                </c:pt>
                <c:pt idx="1675">
                  <c:v>37750</c:v>
                </c:pt>
                <c:pt idx="1676">
                  <c:v>37757</c:v>
                </c:pt>
                <c:pt idx="1677">
                  <c:v>37764</c:v>
                </c:pt>
                <c:pt idx="1678">
                  <c:v>37771</c:v>
                </c:pt>
                <c:pt idx="1679">
                  <c:v>37778</c:v>
                </c:pt>
                <c:pt idx="1680">
                  <c:v>37785</c:v>
                </c:pt>
                <c:pt idx="1681">
                  <c:v>37792</c:v>
                </c:pt>
                <c:pt idx="1682">
                  <c:v>37799</c:v>
                </c:pt>
                <c:pt idx="1683">
                  <c:v>37806</c:v>
                </c:pt>
                <c:pt idx="1684">
                  <c:v>37813</c:v>
                </c:pt>
                <c:pt idx="1685">
                  <c:v>37820</c:v>
                </c:pt>
                <c:pt idx="1686">
                  <c:v>37827</c:v>
                </c:pt>
                <c:pt idx="1687">
                  <c:v>37834</c:v>
                </c:pt>
                <c:pt idx="1688">
                  <c:v>37841</c:v>
                </c:pt>
                <c:pt idx="1689">
                  <c:v>37848</c:v>
                </c:pt>
                <c:pt idx="1690">
                  <c:v>37855</c:v>
                </c:pt>
                <c:pt idx="1691">
                  <c:v>37862</c:v>
                </c:pt>
                <c:pt idx="1692">
                  <c:v>37869</c:v>
                </c:pt>
                <c:pt idx="1693">
                  <c:v>37876</c:v>
                </c:pt>
                <c:pt idx="1694">
                  <c:v>37883</c:v>
                </c:pt>
                <c:pt idx="1695">
                  <c:v>37890</c:v>
                </c:pt>
                <c:pt idx="1696">
                  <c:v>37897</c:v>
                </c:pt>
                <c:pt idx="1697">
                  <c:v>37904</c:v>
                </c:pt>
                <c:pt idx="1698">
                  <c:v>37911</c:v>
                </c:pt>
                <c:pt idx="1699">
                  <c:v>37918</c:v>
                </c:pt>
                <c:pt idx="1700">
                  <c:v>37925</c:v>
                </c:pt>
                <c:pt idx="1701">
                  <c:v>37932</c:v>
                </c:pt>
                <c:pt idx="1702">
                  <c:v>37939</c:v>
                </c:pt>
                <c:pt idx="1703">
                  <c:v>37946</c:v>
                </c:pt>
                <c:pt idx="1704">
                  <c:v>37953</c:v>
                </c:pt>
                <c:pt idx="1705">
                  <c:v>37960</c:v>
                </c:pt>
                <c:pt idx="1706">
                  <c:v>37967</c:v>
                </c:pt>
                <c:pt idx="1707">
                  <c:v>37974</c:v>
                </c:pt>
                <c:pt idx="1708">
                  <c:v>37981</c:v>
                </c:pt>
                <c:pt idx="1709">
                  <c:v>37986</c:v>
                </c:pt>
                <c:pt idx="1710">
                  <c:v>37994</c:v>
                </c:pt>
                <c:pt idx="1711">
                  <c:v>38001</c:v>
                </c:pt>
                <c:pt idx="1712">
                  <c:v>38008</c:v>
                </c:pt>
                <c:pt idx="1713">
                  <c:v>38015</c:v>
                </c:pt>
                <c:pt idx="1714">
                  <c:v>38022</c:v>
                </c:pt>
                <c:pt idx="1715">
                  <c:v>38029</c:v>
                </c:pt>
                <c:pt idx="1716">
                  <c:v>38036</c:v>
                </c:pt>
                <c:pt idx="1717">
                  <c:v>38043</c:v>
                </c:pt>
                <c:pt idx="1718">
                  <c:v>38050</c:v>
                </c:pt>
                <c:pt idx="1719">
                  <c:v>38057</c:v>
                </c:pt>
                <c:pt idx="1720">
                  <c:v>38064</c:v>
                </c:pt>
                <c:pt idx="1721">
                  <c:v>38071</c:v>
                </c:pt>
                <c:pt idx="1722">
                  <c:v>38078</c:v>
                </c:pt>
                <c:pt idx="1723">
                  <c:v>38085</c:v>
                </c:pt>
                <c:pt idx="1724">
                  <c:v>38092</c:v>
                </c:pt>
                <c:pt idx="1725">
                  <c:v>38099</c:v>
                </c:pt>
                <c:pt idx="1726">
                  <c:v>38106</c:v>
                </c:pt>
                <c:pt idx="1727">
                  <c:v>38113</c:v>
                </c:pt>
                <c:pt idx="1728">
                  <c:v>38120</c:v>
                </c:pt>
                <c:pt idx="1729">
                  <c:v>38127</c:v>
                </c:pt>
                <c:pt idx="1730">
                  <c:v>38134</c:v>
                </c:pt>
                <c:pt idx="1731">
                  <c:v>38141</c:v>
                </c:pt>
                <c:pt idx="1732">
                  <c:v>38148</c:v>
                </c:pt>
                <c:pt idx="1733">
                  <c:v>38155</c:v>
                </c:pt>
                <c:pt idx="1734">
                  <c:v>38162</c:v>
                </c:pt>
                <c:pt idx="1735">
                  <c:v>38169</c:v>
                </c:pt>
                <c:pt idx="1736">
                  <c:v>38176</c:v>
                </c:pt>
                <c:pt idx="1737">
                  <c:v>38183</c:v>
                </c:pt>
                <c:pt idx="1738">
                  <c:v>38190</c:v>
                </c:pt>
                <c:pt idx="1739">
                  <c:v>38197</c:v>
                </c:pt>
                <c:pt idx="1740">
                  <c:v>38204</c:v>
                </c:pt>
                <c:pt idx="1741">
                  <c:v>38211</c:v>
                </c:pt>
                <c:pt idx="1742">
                  <c:v>38218</c:v>
                </c:pt>
                <c:pt idx="1743">
                  <c:v>38225</c:v>
                </c:pt>
                <c:pt idx="1744">
                  <c:v>38232</c:v>
                </c:pt>
                <c:pt idx="1745">
                  <c:v>38239</c:v>
                </c:pt>
                <c:pt idx="1746">
                  <c:v>38246</c:v>
                </c:pt>
                <c:pt idx="1747">
                  <c:v>38253</c:v>
                </c:pt>
                <c:pt idx="1748">
                  <c:v>38260</c:v>
                </c:pt>
                <c:pt idx="1749">
                  <c:v>38267</c:v>
                </c:pt>
                <c:pt idx="1750">
                  <c:v>38274</c:v>
                </c:pt>
                <c:pt idx="1751">
                  <c:v>38281</c:v>
                </c:pt>
                <c:pt idx="1752">
                  <c:v>38288</c:v>
                </c:pt>
                <c:pt idx="1753">
                  <c:v>38295</c:v>
                </c:pt>
                <c:pt idx="1754">
                  <c:v>38302</c:v>
                </c:pt>
                <c:pt idx="1755">
                  <c:v>38309</c:v>
                </c:pt>
                <c:pt idx="1756">
                  <c:v>38315</c:v>
                </c:pt>
                <c:pt idx="1757">
                  <c:v>38323</c:v>
                </c:pt>
                <c:pt idx="1758">
                  <c:v>38330</c:v>
                </c:pt>
                <c:pt idx="1759">
                  <c:v>38337</c:v>
                </c:pt>
                <c:pt idx="1760">
                  <c:v>38343</c:v>
                </c:pt>
                <c:pt idx="1761">
                  <c:v>38350</c:v>
                </c:pt>
                <c:pt idx="1762">
                  <c:v>38358</c:v>
                </c:pt>
                <c:pt idx="1763">
                  <c:v>38365</c:v>
                </c:pt>
                <c:pt idx="1764">
                  <c:v>38372</c:v>
                </c:pt>
                <c:pt idx="1765">
                  <c:v>38379</c:v>
                </c:pt>
                <c:pt idx="1766">
                  <c:v>38386</c:v>
                </c:pt>
                <c:pt idx="1767">
                  <c:v>38393</c:v>
                </c:pt>
                <c:pt idx="1768">
                  <c:v>38400</c:v>
                </c:pt>
                <c:pt idx="1769">
                  <c:v>38407</c:v>
                </c:pt>
                <c:pt idx="1770">
                  <c:v>38414</c:v>
                </c:pt>
                <c:pt idx="1771">
                  <c:v>38421</c:v>
                </c:pt>
                <c:pt idx="1772">
                  <c:v>38428</c:v>
                </c:pt>
                <c:pt idx="1773">
                  <c:v>38435</c:v>
                </c:pt>
                <c:pt idx="1774">
                  <c:v>38442</c:v>
                </c:pt>
                <c:pt idx="1775">
                  <c:v>38449</c:v>
                </c:pt>
                <c:pt idx="1776">
                  <c:v>38456</c:v>
                </c:pt>
                <c:pt idx="1777">
                  <c:v>38463</c:v>
                </c:pt>
                <c:pt idx="1778">
                  <c:v>38470</c:v>
                </c:pt>
                <c:pt idx="1779">
                  <c:v>38477</c:v>
                </c:pt>
                <c:pt idx="1780">
                  <c:v>38484</c:v>
                </c:pt>
                <c:pt idx="1781">
                  <c:v>38491</c:v>
                </c:pt>
                <c:pt idx="1782">
                  <c:v>38498</c:v>
                </c:pt>
                <c:pt idx="1783">
                  <c:v>38505</c:v>
                </c:pt>
                <c:pt idx="1784">
                  <c:v>38512</c:v>
                </c:pt>
                <c:pt idx="1785">
                  <c:v>38519</c:v>
                </c:pt>
                <c:pt idx="1786">
                  <c:v>38526</c:v>
                </c:pt>
                <c:pt idx="1787">
                  <c:v>38533</c:v>
                </c:pt>
                <c:pt idx="1788">
                  <c:v>38540</c:v>
                </c:pt>
                <c:pt idx="1789">
                  <c:v>38547</c:v>
                </c:pt>
                <c:pt idx="1790">
                  <c:v>38554</c:v>
                </c:pt>
                <c:pt idx="1791">
                  <c:v>38561</c:v>
                </c:pt>
                <c:pt idx="1792">
                  <c:v>38568</c:v>
                </c:pt>
                <c:pt idx="1793">
                  <c:v>38575</c:v>
                </c:pt>
                <c:pt idx="1794">
                  <c:v>38582</c:v>
                </c:pt>
                <c:pt idx="1795">
                  <c:v>38589</c:v>
                </c:pt>
                <c:pt idx="1796">
                  <c:v>38596</c:v>
                </c:pt>
                <c:pt idx="1797">
                  <c:v>38603</c:v>
                </c:pt>
                <c:pt idx="1798">
                  <c:v>38610</c:v>
                </c:pt>
                <c:pt idx="1799">
                  <c:v>38617</c:v>
                </c:pt>
                <c:pt idx="1800">
                  <c:v>38624</c:v>
                </c:pt>
                <c:pt idx="1801">
                  <c:v>38631</c:v>
                </c:pt>
                <c:pt idx="1802">
                  <c:v>38638</c:v>
                </c:pt>
                <c:pt idx="1803">
                  <c:v>38645</c:v>
                </c:pt>
                <c:pt idx="1804">
                  <c:v>38652</c:v>
                </c:pt>
                <c:pt idx="1805">
                  <c:v>38659</c:v>
                </c:pt>
                <c:pt idx="1806">
                  <c:v>38666</c:v>
                </c:pt>
                <c:pt idx="1807">
                  <c:v>38673</c:v>
                </c:pt>
                <c:pt idx="1808">
                  <c:v>38679</c:v>
                </c:pt>
                <c:pt idx="1809">
                  <c:v>38687</c:v>
                </c:pt>
                <c:pt idx="1810">
                  <c:v>38694</c:v>
                </c:pt>
                <c:pt idx="1811">
                  <c:v>38701</c:v>
                </c:pt>
                <c:pt idx="1812">
                  <c:v>38708</c:v>
                </c:pt>
                <c:pt idx="1813">
                  <c:v>38715</c:v>
                </c:pt>
                <c:pt idx="1814">
                  <c:v>38722</c:v>
                </c:pt>
                <c:pt idx="1815">
                  <c:v>38729</c:v>
                </c:pt>
                <c:pt idx="1816">
                  <c:v>38736</c:v>
                </c:pt>
                <c:pt idx="1817">
                  <c:v>38743</c:v>
                </c:pt>
                <c:pt idx="1818">
                  <c:v>38750</c:v>
                </c:pt>
                <c:pt idx="1819">
                  <c:v>38757</c:v>
                </c:pt>
                <c:pt idx="1820">
                  <c:v>38764</c:v>
                </c:pt>
                <c:pt idx="1821">
                  <c:v>38771</c:v>
                </c:pt>
                <c:pt idx="1822">
                  <c:v>38778</c:v>
                </c:pt>
                <c:pt idx="1823">
                  <c:v>38785</c:v>
                </c:pt>
                <c:pt idx="1824">
                  <c:v>38792</c:v>
                </c:pt>
                <c:pt idx="1825">
                  <c:v>38799</c:v>
                </c:pt>
                <c:pt idx="1826">
                  <c:v>38806</c:v>
                </c:pt>
                <c:pt idx="1827">
                  <c:v>38813</c:v>
                </c:pt>
                <c:pt idx="1828">
                  <c:v>38820</c:v>
                </c:pt>
                <c:pt idx="1829">
                  <c:v>38827</c:v>
                </c:pt>
                <c:pt idx="1830">
                  <c:v>38834</c:v>
                </c:pt>
                <c:pt idx="1831">
                  <c:v>38841</c:v>
                </c:pt>
                <c:pt idx="1832">
                  <c:v>38848</c:v>
                </c:pt>
                <c:pt idx="1833">
                  <c:v>38855</c:v>
                </c:pt>
                <c:pt idx="1834">
                  <c:v>38862</c:v>
                </c:pt>
                <c:pt idx="1835">
                  <c:v>38869</c:v>
                </c:pt>
                <c:pt idx="1836">
                  <c:v>38876</c:v>
                </c:pt>
                <c:pt idx="1837">
                  <c:v>38883</c:v>
                </c:pt>
                <c:pt idx="1838">
                  <c:v>38890</c:v>
                </c:pt>
                <c:pt idx="1839">
                  <c:v>38897</c:v>
                </c:pt>
                <c:pt idx="1840">
                  <c:v>38904</c:v>
                </c:pt>
                <c:pt idx="1841">
                  <c:v>38911</c:v>
                </c:pt>
                <c:pt idx="1842">
                  <c:v>38918</c:v>
                </c:pt>
                <c:pt idx="1843">
                  <c:v>38925</c:v>
                </c:pt>
                <c:pt idx="1844">
                  <c:v>38932</c:v>
                </c:pt>
                <c:pt idx="1845">
                  <c:v>38939</c:v>
                </c:pt>
                <c:pt idx="1846">
                  <c:v>38946</c:v>
                </c:pt>
                <c:pt idx="1847">
                  <c:v>38953</c:v>
                </c:pt>
                <c:pt idx="1848">
                  <c:v>38960</c:v>
                </c:pt>
                <c:pt idx="1849">
                  <c:v>38967</c:v>
                </c:pt>
                <c:pt idx="1850">
                  <c:v>38974</c:v>
                </c:pt>
                <c:pt idx="1851">
                  <c:v>38981</c:v>
                </c:pt>
                <c:pt idx="1852">
                  <c:v>38988</c:v>
                </c:pt>
                <c:pt idx="1853">
                  <c:v>38995</c:v>
                </c:pt>
                <c:pt idx="1854">
                  <c:v>39002</c:v>
                </c:pt>
                <c:pt idx="1855">
                  <c:v>39009</c:v>
                </c:pt>
                <c:pt idx="1856">
                  <c:v>39016</c:v>
                </c:pt>
                <c:pt idx="1857">
                  <c:v>39023</c:v>
                </c:pt>
                <c:pt idx="1858">
                  <c:v>39030</c:v>
                </c:pt>
                <c:pt idx="1859">
                  <c:v>39037</c:v>
                </c:pt>
                <c:pt idx="1860">
                  <c:v>39043</c:v>
                </c:pt>
                <c:pt idx="1861">
                  <c:v>39051</c:v>
                </c:pt>
                <c:pt idx="1862">
                  <c:v>39058</c:v>
                </c:pt>
                <c:pt idx="1863">
                  <c:v>39065</c:v>
                </c:pt>
                <c:pt idx="1864">
                  <c:v>39072</c:v>
                </c:pt>
                <c:pt idx="1865">
                  <c:v>39079</c:v>
                </c:pt>
                <c:pt idx="1866">
                  <c:v>39086</c:v>
                </c:pt>
                <c:pt idx="1867">
                  <c:v>39093</c:v>
                </c:pt>
                <c:pt idx="1868">
                  <c:v>39100</c:v>
                </c:pt>
                <c:pt idx="1869">
                  <c:v>39107</c:v>
                </c:pt>
                <c:pt idx="1870">
                  <c:v>39114</c:v>
                </c:pt>
                <c:pt idx="1871">
                  <c:v>39121</c:v>
                </c:pt>
                <c:pt idx="1872">
                  <c:v>39128</c:v>
                </c:pt>
                <c:pt idx="1873">
                  <c:v>39135</c:v>
                </c:pt>
                <c:pt idx="1874">
                  <c:v>39142</c:v>
                </c:pt>
                <c:pt idx="1875">
                  <c:v>39149</c:v>
                </c:pt>
                <c:pt idx="1876">
                  <c:v>39156</c:v>
                </c:pt>
                <c:pt idx="1877">
                  <c:v>39163</c:v>
                </c:pt>
                <c:pt idx="1878">
                  <c:v>39170</c:v>
                </c:pt>
                <c:pt idx="1879">
                  <c:v>39177</c:v>
                </c:pt>
                <c:pt idx="1880">
                  <c:v>39184</c:v>
                </c:pt>
                <c:pt idx="1881">
                  <c:v>39191</c:v>
                </c:pt>
                <c:pt idx="1882">
                  <c:v>39198</c:v>
                </c:pt>
                <c:pt idx="1883">
                  <c:v>39205</c:v>
                </c:pt>
                <c:pt idx="1884">
                  <c:v>39212</c:v>
                </c:pt>
                <c:pt idx="1885">
                  <c:v>39219</c:v>
                </c:pt>
                <c:pt idx="1886">
                  <c:v>39226</c:v>
                </c:pt>
                <c:pt idx="1887">
                  <c:v>39233</c:v>
                </c:pt>
                <c:pt idx="1888">
                  <c:v>39240</c:v>
                </c:pt>
                <c:pt idx="1889">
                  <c:v>39247</c:v>
                </c:pt>
                <c:pt idx="1890">
                  <c:v>39254</c:v>
                </c:pt>
                <c:pt idx="1891">
                  <c:v>39261</c:v>
                </c:pt>
                <c:pt idx="1892">
                  <c:v>39268</c:v>
                </c:pt>
                <c:pt idx="1893">
                  <c:v>39275</c:v>
                </c:pt>
                <c:pt idx="1894">
                  <c:v>39282</c:v>
                </c:pt>
                <c:pt idx="1895">
                  <c:v>39289</c:v>
                </c:pt>
                <c:pt idx="1896">
                  <c:v>39296</c:v>
                </c:pt>
                <c:pt idx="1897">
                  <c:v>39303</c:v>
                </c:pt>
                <c:pt idx="1898">
                  <c:v>39310</c:v>
                </c:pt>
                <c:pt idx="1899">
                  <c:v>39317</c:v>
                </c:pt>
                <c:pt idx="1900">
                  <c:v>39324</c:v>
                </c:pt>
                <c:pt idx="1901">
                  <c:v>39331</c:v>
                </c:pt>
                <c:pt idx="1902">
                  <c:v>39338</c:v>
                </c:pt>
                <c:pt idx="1903">
                  <c:v>39345</c:v>
                </c:pt>
                <c:pt idx="1904">
                  <c:v>39352</c:v>
                </c:pt>
                <c:pt idx="1905">
                  <c:v>39359</c:v>
                </c:pt>
                <c:pt idx="1906">
                  <c:v>39366</c:v>
                </c:pt>
                <c:pt idx="1907">
                  <c:v>39373</c:v>
                </c:pt>
                <c:pt idx="1908">
                  <c:v>39380</c:v>
                </c:pt>
                <c:pt idx="1909">
                  <c:v>39387</c:v>
                </c:pt>
                <c:pt idx="1910">
                  <c:v>39394</c:v>
                </c:pt>
                <c:pt idx="1911">
                  <c:v>39401</c:v>
                </c:pt>
                <c:pt idx="1912">
                  <c:v>39407</c:v>
                </c:pt>
                <c:pt idx="1913">
                  <c:v>39415</c:v>
                </c:pt>
                <c:pt idx="1914">
                  <c:v>39422</c:v>
                </c:pt>
                <c:pt idx="1915">
                  <c:v>39429</c:v>
                </c:pt>
                <c:pt idx="1916">
                  <c:v>39436</c:v>
                </c:pt>
                <c:pt idx="1917">
                  <c:v>39443</c:v>
                </c:pt>
                <c:pt idx="1918">
                  <c:v>39450</c:v>
                </c:pt>
                <c:pt idx="1919">
                  <c:v>39457</c:v>
                </c:pt>
                <c:pt idx="1920">
                  <c:v>39464</c:v>
                </c:pt>
                <c:pt idx="1921">
                  <c:v>39471</c:v>
                </c:pt>
                <c:pt idx="1922">
                  <c:v>39478</c:v>
                </c:pt>
                <c:pt idx="1923">
                  <c:v>39485</c:v>
                </c:pt>
                <c:pt idx="1924">
                  <c:v>39492</c:v>
                </c:pt>
                <c:pt idx="1925">
                  <c:v>39499</c:v>
                </c:pt>
                <c:pt idx="1926">
                  <c:v>39506</c:v>
                </c:pt>
                <c:pt idx="1927">
                  <c:v>39513</c:v>
                </c:pt>
                <c:pt idx="1928">
                  <c:v>39520</c:v>
                </c:pt>
                <c:pt idx="1929">
                  <c:v>39527</c:v>
                </c:pt>
                <c:pt idx="1930">
                  <c:v>39534</c:v>
                </c:pt>
                <c:pt idx="1931">
                  <c:v>39541</c:v>
                </c:pt>
                <c:pt idx="1932">
                  <c:v>39548</c:v>
                </c:pt>
                <c:pt idx="1933">
                  <c:v>39555</c:v>
                </c:pt>
                <c:pt idx="1934">
                  <c:v>39562</c:v>
                </c:pt>
                <c:pt idx="1935">
                  <c:v>39569</c:v>
                </c:pt>
                <c:pt idx="1936">
                  <c:v>39576</c:v>
                </c:pt>
                <c:pt idx="1937">
                  <c:v>39583</c:v>
                </c:pt>
                <c:pt idx="1938">
                  <c:v>39590</c:v>
                </c:pt>
                <c:pt idx="1939">
                  <c:v>39597</c:v>
                </c:pt>
                <c:pt idx="1940">
                  <c:v>39604</c:v>
                </c:pt>
                <c:pt idx="1941">
                  <c:v>39611</c:v>
                </c:pt>
                <c:pt idx="1942">
                  <c:v>39618</c:v>
                </c:pt>
                <c:pt idx="1943">
                  <c:v>39625</c:v>
                </c:pt>
                <c:pt idx="1944">
                  <c:v>39632</c:v>
                </c:pt>
                <c:pt idx="1945">
                  <c:v>39639</c:v>
                </c:pt>
                <c:pt idx="1946">
                  <c:v>39646</c:v>
                </c:pt>
                <c:pt idx="1947">
                  <c:v>39653</c:v>
                </c:pt>
                <c:pt idx="1948">
                  <c:v>39660</c:v>
                </c:pt>
                <c:pt idx="1949">
                  <c:v>39667</c:v>
                </c:pt>
                <c:pt idx="1950">
                  <c:v>39674</c:v>
                </c:pt>
                <c:pt idx="1951">
                  <c:v>39681</c:v>
                </c:pt>
                <c:pt idx="1952">
                  <c:v>39688</c:v>
                </c:pt>
                <c:pt idx="1953">
                  <c:v>39695</c:v>
                </c:pt>
                <c:pt idx="1954">
                  <c:v>39702</c:v>
                </c:pt>
                <c:pt idx="1955">
                  <c:v>39709</c:v>
                </c:pt>
                <c:pt idx="1956">
                  <c:v>39716</c:v>
                </c:pt>
                <c:pt idx="1957">
                  <c:v>39723</c:v>
                </c:pt>
                <c:pt idx="1958">
                  <c:v>39730</c:v>
                </c:pt>
                <c:pt idx="1959">
                  <c:v>39737</c:v>
                </c:pt>
                <c:pt idx="1960">
                  <c:v>39744</c:v>
                </c:pt>
                <c:pt idx="1961">
                  <c:v>39751</c:v>
                </c:pt>
                <c:pt idx="1962">
                  <c:v>39758</c:v>
                </c:pt>
                <c:pt idx="1963">
                  <c:v>39765</c:v>
                </c:pt>
                <c:pt idx="1964">
                  <c:v>39772</c:v>
                </c:pt>
                <c:pt idx="1965">
                  <c:v>39778</c:v>
                </c:pt>
                <c:pt idx="1966">
                  <c:v>39786</c:v>
                </c:pt>
                <c:pt idx="1967">
                  <c:v>39793</c:v>
                </c:pt>
                <c:pt idx="1968">
                  <c:v>39800</c:v>
                </c:pt>
                <c:pt idx="1969">
                  <c:v>39806</c:v>
                </c:pt>
                <c:pt idx="1970">
                  <c:v>39813</c:v>
                </c:pt>
                <c:pt idx="1971">
                  <c:v>39821</c:v>
                </c:pt>
                <c:pt idx="1972">
                  <c:v>39828</c:v>
                </c:pt>
                <c:pt idx="1973">
                  <c:v>39835</c:v>
                </c:pt>
                <c:pt idx="1974">
                  <c:v>39842</c:v>
                </c:pt>
                <c:pt idx="1975">
                  <c:v>39849</c:v>
                </c:pt>
                <c:pt idx="1976">
                  <c:v>39856</c:v>
                </c:pt>
                <c:pt idx="1977">
                  <c:v>39863</c:v>
                </c:pt>
                <c:pt idx="1978">
                  <c:v>39870</c:v>
                </c:pt>
                <c:pt idx="1979">
                  <c:v>39877</c:v>
                </c:pt>
                <c:pt idx="1980">
                  <c:v>39884</c:v>
                </c:pt>
                <c:pt idx="1981">
                  <c:v>39891</c:v>
                </c:pt>
                <c:pt idx="1982">
                  <c:v>39898</c:v>
                </c:pt>
                <c:pt idx="1983">
                  <c:v>39905</c:v>
                </c:pt>
                <c:pt idx="1984">
                  <c:v>39912</c:v>
                </c:pt>
                <c:pt idx="1985">
                  <c:v>39919</c:v>
                </c:pt>
                <c:pt idx="1986">
                  <c:v>39926</c:v>
                </c:pt>
                <c:pt idx="1987">
                  <c:v>39933</c:v>
                </c:pt>
                <c:pt idx="1988">
                  <c:v>39940</c:v>
                </c:pt>
                <c:pt idx="1989">
                  <c:v>39947</c:v>
                </c:pt>
                <c:pt idx="1990">
                  <c:v>39954</c:v>
                </c:pt>
                <c:pt idx="1991">
                  <c:v>39961</c:v>
                </c:pt>
                <c:pt idx="1992">
                  <c:v>39968</c:v>
                </c:pt>
                <c:pt idx="1993">
                  <c:v>39975</c:v>
                </c:pt>
                <c:pt idx="1994">
                  <c:v>39982</c:v>
                </c:pt>
                <c:pt idx="1995">
                  <c:v>39989</c:v>
                </c:pt>
                <c:pt idx="1996">
                  <c:v>39996</c:v>
                </c:pt>
                <c:pt idx="1997">
                  <c:v>40003</c:v>
                </c:pt>
                <c:pt idx="1998">
                  <c:v>40010</c:v>
                </c:pt>
                <c:pt idx="1999">
                  <c:v>40017</c:v>
                </c:pt>
                <c:pt idx="2000">
                  <c:v>40024</c:v>
                </c:pt>
                <c:pt idx="2001">
                  <c:v>40031</c:v>
                </c:pt>
                <c:pt idx="2002">
                  <c:v>40038</c:v>
                </c:pt>
                <c:pt idx="2003">
                  <c:v>40045</c:v>
                </c:pt>
                <c:pt idx="2004">
                  <c:v>40052</c:v>
                </c:pt>
                <c:pt idx="2005">
                  <c:v>40059</c:v>
                </c:pt>
                <c:pt idx="2006">
                  <c:v>40066</c:v>
                </c:pt>
                <c:pt idx="2007">
                  <c:v>40073</c:v>
                </c:pt>
                <c:pt idx="2008">
                  <c:v>40080</c:v>
                </c:pt>
                <c:pt idx="2009">
                  <c:v>40087</c:v>
                </c:pt>
                <c:pt idx="2010">
                  <c:v>40094</c:v>
                </c:pt>
                <c:pt idx="2011">
                  <c:v>40101</c:v>
                </c:pt>
                <c:pt idx="2012">
                  <c:v>40108</c:v>
                </c:pt>
                <c:pt idx="2013">
                  <c:v>40115</c:v>
                </c:pt>
                <c:pt idx="2014">
                  <c:v>40122</c:v>
                </c:pt>
                <c:pt idx="2015">
                  <c:v>40129</c:v>
                </c:pt>
                <c:pt idx="2016">
                  <c:v>40136</c:v>
                </c:pt>
                <c:pt idx="2017">
                  <c:v>40142</c:v>
                </c:pt>
                <c:pt idx="2018">
                  <c:v>40150</c:v>
                </c:pt>
                <c:pt idx="2019">
                  <c:v>40157</c:v>
                </c:pt>
                <c:pt idx="2020">
                  <c:v>40164</c:v>
                </c:pt>
                <c:pt idx="2021">
                  <c:v>40171</c:v>
                </c:pt>
                <c:pt idx="2022">
                  <c:v>40178</c:v>
                </c:pt>
                <c:pt idx="2023">
                  <c:v>40185</c:v>
                </c:pt>
                <c:pt idx="2024">
                  <c:v>40192</c:v>
                </c:pt>
                <c:pt idx="2025">
                  <c:v>40199</c:v>
                </c:pt>
                <c:pt idx="2026">
                  <c:v>40206</c:v>
                </c:pt>
                <c:pt idx="2027">
                  <c:v>40213</c:v>
                </c:pt>
                <c:pt idx="2028">
                  <c:v>40220</c:v>
                </c:pt>
                <c:pt idx="2029">
                  <c:v>40227</c:v>
                </c:pt>
                <c:pt idx="2030">
                  <c:v>40234</c:v>
                </c:pt>
                <c:pt idx="2031">
                  <c:v>40241</c:v>
                </c:pt>
                <c:pt idx="2032">
                  <c:v>40248</c:v>
                </c:pt>
                <c:pt idx="2033">
                  <c:v>40255</c:v>
                </c:pt>
                <c:pt idx="2034">
                  <c:v>40262</c:v>
                </c:pt>
                <c:pt idx="2035">
                  <c:v>40269</c:v>
                </c:pt>
                <c:pt idx="2036">
                  <c:v>40276</c:v>
                </c:pt>
                <c:pt idx="2037">
                  <c:v>40283</c:v>
                </c:pt>
                <c:pt idx="2038">
                  <c:v>40290</c:v>
                </c:pt>
                <c:pt idx="2039">
                  <c:v>40297</c:v>
                </c:pt>
                <c:pt idx="2040">
                  <c:v>40304</c:v>
                </c:pt>
                <c:pt idx="2041">
                  <c:v>40311</c:v>
                </c:pt>
                <c:pt idx="2042">
                  <c:v>40318</c:v>
                </c:pt>
                <c:pt idx="2043">
                  <c:v>40325</c:v>
                </c:pt>
                <c:pt idx="2044">
                  <c:v>40332</c:v>
                </c:pt>
                <c:pt idx="2045">
                  <c:v>40339</c:v>
                </c:pt>
                <c:pt idx="2046">
                  <c:v>40346</c:v>
                </c:pt>
                <c:pt idx="2047">
                  <c:v>40353</c:v>
                </c:pt>
                <c:pt idx="2048">
                  <c:v>40360</c:v>
                </c:pt>
                <c:pt idx="2049">
                  <c:v>40367</c:v>
                </c:pt>
                <c:pt idx="2050">
                  <c:v>40374</c:v>
                </c:pt>
                <c:pt idx="2051">
                  <c:v>40381</c:v>
                </c:pt>
                <c:pt idx="2052">
                  <c:v>40388</c:v>
                </c:pt>
                <c:pt idx="2053">
                  <c:v>40395</c:v>
                </c:pt>
                <c:pt idx="2054">
                  <c:v>40402</c:v>
                </c:pt>
                <c:pt idx="2055">
                  <c:v>40409</c:v>
                </c:pt>
                <c:pt idx="2056">
                  <c:v>40416</c:v>
                </c:pt>
                <c:pt idx="2057">
                  <c:v>40423</c:v>
                </c:pt>
                <c:pt idx="2058">
                  <c:v>40430</c:v>
                </c:pt>
                <c:pt idx="2059">
                  <c:v>40437</c:v>
                </c:pt>
                <c:pt idx="2060">
                  <c:v>40444</c:v>
                </c:pt>
                <c:pt idx="2061">
                  <c:v>40451</c:v>
                </c:pt>
                <c:pt idx="2062">
                  <c:v>40458</c:v>
                </c:pt>
                <c:pt idx="2063">
                  <c:v>40465</c:v>
                </c:pt>
                <c:pt idx="2064">
                  <c:v>40472</c:v>
                </c:pt>
                <c:pt idx="2065">
                  <c:v>40479</c:v>
                </c:pt>
                <c:pt idx="2066">
                  <c:v>40486</c:v>
                </c:pt>
                <c:pt idx="2067">
                  <c:v>40493</c:v>
                </c:pt>
                <c:pt idx="2068">
                  <c:v>40500</c:v>
                </c:pt>
                <c:pt idx="2069">
                  <c:v>40506</c:v>
                </c:pt>
                <c:pt idx="2070">
                  <c:v>40514</c:v>
                </c:pt>
                <c:pt idx="2071">
                  <c:v>40521</c:v>
                </c:pt>
                <c:pt idx="2072">
                  <c:v>40528</c:v>
                </c:pt>
                <c:pt idx="2073">
                  <c:v>40535</c:v>
                </c:pt>
                <c:pt idx="2074">
                  <c:v>40542</c:v>
                </c:pt>
                <c:pt idx="2075">
                  <c:v>40549</c:v>
                </c:pt>
                <c:pt idx="2076">
                  <c:v>40556</c:v>
                </c:pt>
                <c:pt idx="2077">
                  <c:v>40563</c:v>
                </c:pt>
                <c:pt idx="2078">
                  <c:v>40570</c:v>
                </c:pt>
                <c:pt idx="2079">
                  <c:v>40577</c:v>
                </c:pt>
                <c:pt idx="2080">
                  <c:v>40584</c:v>
                </c:pt>
                <c:pt idx="2081">
                  <c:v>40591</c:v>
                </c:pt>
                <c:pt idx="2082">
                  <c:v>40598</c:v>
                </c:pt>
                <c:pt idx="2083">
                  <c:v>40605</c:v>
                </c:pt>
                <c:pt idx="2084">
                  <c:v>40612</c:v>
                </c:pt>
                <c:pt idx="2085">
                  <c:v>40619</c:v>
                </c:pt>
                <c:pt idx="2086">
                  <c:v>40626</c:v>
                </c:pt>
                <c:pt idx="2087">
                  <c:v>40633</c:v>
                </c:pt>
                <c:pt idx="2088">
                  <c:v>40640</c:v>
                </c:pt>
                <c:pt idx="2089">
                  <c:v>40647</c:v>
                </c:pt>
                <c:pt idx="2090">
                  <c:v>40654</c:v>
                </c:pt>
                <c:pt idx="2091">
                  <c:v>40661</c:v>
                </c:pt>
                <c:pt idx="2092">
                  <c:v>40668</c:v>
                </c:pt>
                <c:pt idx="2093">
                  <c:v>40675</c:v>
                </c:pt>
                <c:pt idx="2094">
                  <c:v>40682</c:v>
                </c:pt>
                <c:pt idx="2095">
                  <c:v>40689</c:v>
                </c:pt>
                <c:pt idx="2096">
                  <c:v>40696</c:v>
                </c:pt>
                <c:pt idx="2097">
                  <c:v>40703</c:v>
                </c:pt>
                <c:pt idx="2098">
                  <c:v>40710</c:v>
                </c:pt>
                <c:pt idx="2099">
                  <c:v>40717</c:v>
                </c:pt>
                <c:pt idx="2100">
                  <c:v>40724</c:v>
                </c:pt>
                <c:pt idx="2101">
                  <c:v>40731</c:v>
                </c:pt>
                <c:pt idx="2102">
                  <c:v>40738</c:v>
                </c:pt>
                <c:pt idx="2103">
                  <c:v>40745</c:v>
                </c:pt>
                <c:pt idx="2104">
                  <c:v>40752</c:v>
                </c:pt>
                <c:pt idx="2105">
                  <c:v>40759</c:v>
                </c:pt>
                <c:pt idx="2106">
                  <c:v>40766</c:v>
                </c:pt>
                <c:pt idx="2107">
                  <c:v>40773</c:v>
                </c:pt>
                <c:pt idx="2108">
                  <c:v>40780</c:v>
                </c:pt>
                <c:pt idx="2109">
                  <c:v>40787</c:v>
                </c:pt>
                <c:pt idx="2110">
                  <c:v>40794</c:v>
                </c:pt>
                <c:pt idx="2111">
                  <c:v>40801</c:v>
                </c:pt>
                <c:pt idx="2112">
                  <c:v>40808</c:v>
                </c:pt>
                <c:pt idx="2113">
                  <c:v>40815</c:v>
                </c:pt>
                <c:pt idx="2114">
                  <c:v>40822</c:v>
                </c:pt>
                <c:pt idx="2115">
                  <c:v>40829</c:v>
                </c:pt>
                <c:pt idx="2116">
                  <c:v>40836</c:v>
                </c:pt>
                <c:pt idx="2117">
                  <c:v>40843</c:v>
                </c:pt>
                <c:pt idx="2118">
                  <c:v>40850</c:v>
                </c:pt>
                <c:pt idx="2119">
                  <c:v>40857</c:v>
                </c:pt>
                <c:pt idx="2120">
                  <c:v>40864</c:v>
                </c:pt>
                <c:pt idx="2121">
                  <c:v>40870</c:v>
                </c:pt>
                <c:pt idx="2122">
                  <c:v>40878</c:v>
                </c:pt>
                <c:pt idx="2123">
                  <c:v>40885</c:v>
                </c:pt>
                <c:pt idx="2124">
                  <c:v>40892</c:v>
                </c:pt>
                <c:pt idx="2125">
                  <c:v>40899</c:v>
                </c:pt>
                <c:pt idx="2126">
                  <c:v>40906</c:v>
                </c:pt>
                <c:pt idx="2127">
                  <c:v>40913</c:v>
                </c:pt>
                <c:pt idx="2128">
                  <c:v>40920</c:v>
                </c:pt>
                <c:pt idx="2129">
                  <c:v>40927</c:v>
                </c:pt>
                <c:pt idx="2130">
                  <c:v>40934</c:v>
                </c:pt>
                <c:pt idx="2131">
                  <c:v>40941</c:v>
                </c:pt>
                <c:pt idx="2132">
                  <c:v>40948</c:v>
                </c:pt>
                <c:pt idx="2133">
                  <c:v>40955</c:v>
                </c:pt>
                <c:pt idx="2134">
                  <c:v>40962</c:v>
                </c:pt>
                <c:pt idx="2135">
                  <c:v>40969</c:v>
                </c:pt>
                <c:pt idx="2136">
                  <c:v>40976</c:v>
                </c:pt>
                <c:pt idx="2137">
                  <c:v>40983</c:v>
                </c:pt>
                <c:pt idx="2138">
                  <c:v>40990</c:v>
                </c:pt>
                <c:pt idx="2139">
                  <c:v>40997</c:v>
                </c:pt>
                <c:pt idx="2140">
                  <c:v>41004</c:v>
                </c:pt>
                <c:pt idx="2141">
                  <c:v>41011</c:v>
                </c:pt>
                <c:pt idx="2142">
                  <c:v>41018</c:v>
                </c:pt>
                <c:pt idx="2143">
                  <c:v>41025</c:v>
                </c:pt>
                <c:pt idx="2144">
                  <c:v>41032</c:v>
                </c:pt>
                <c:pt idx="2145">
                  <c:v>41039</c:v>
                </c:pt>
                <c:pt idx="2146">
                  <c:v>41046</c:v>
                </c:pt>
                <c:pt idx="2147">
                  <c:v>41053</c:v>
                </c:pt>
                <c:pt idx="2148">
                  <c:v>41060</c:v>
                </c:pt>
                <c:pt idx="2149">
                  <c:v>41067</c:v>
                </c:pt>
                <c:pt idx="2150">
                  <c:v>41074</c:v>
                </c:pt>
                <c:pt idx="2151">
                  <c:v>41081</c:v>
                </c:pt>
                <c:pt idx="2152">
                  <c:v>41088</c:v>
                </c:pt>
                <c:pt idx="2153">
                  <c:v>41095</c:v>
                </c:pt>
                <c:pt idx="2154">
                  <c:v>41102</c:v>
                </c:pt>
                <c:pt idx="2155">
                  <c:v>41109</c:v>
                </c:pt>
                <c:pt idx="2156">
                  <c:v>41116</c:v>
                </c:pt>
                <c:pt idx="2157">
                  <c:v>41123</c:v>
                </c:pt>
                <c:pt idx="2158">
                  <c:v>41130</c:v>
                </c:pt>
                <c:pt idx="2159">
                  <c:v>41137</c:v>
                </c:pt>
                <c:pt idx="2160">
                  <c:v>41144</c:v>
                </c:pt>
                <c:pt idx="2161">
                  <c:v>41151</c:v>
                </c:pt>
                <c:pt idx="2162">
                  <c:v>41158</c:v>
                </c:pt>
                <c:pt idx="2163">
                  <c:v>41165</c:v>
                </c:pt>
                <c:pt idx="2164">
                  <c:v>41172</c:v>
                </c:pt>
                <c:pt idx="2165">
                  <c:v>41179</c:v>
                </c:pt>
                <c:pt idx="2166">
                  <c:v>41186</c:v>
                </c:pt>
                <c:pt idx="2167">
                  <c:v>41193</c:v>
                </c:pt>
                <c:pt idx="2168">
                  <c:v>41200</c:v>
                </c:pt>
                <c:pt idx="2169">
                  <c:v>41207</c:v>
                </c:pt>
                <c:pt idx="2170">
                  <c:v>41214</c:v>
                </c:pt>
                <c:pt idx="2171">
                  <c:v>41221</c:v>
                </c:pt>
                <c:pt idx="2172">
                  <c:v>41228</c:v>
                </c:pt>
                <c:pt idx="2173">
                  <c:v>41234</c:v>
                </c:pt>
                <c:pt idx="2174">
                  <c:v>41242</c:v>
                </c:pt>
                <c:pt idx="2175">
                  <c:v>41249</c:v>
                </c:pt>
                <c:pt idx="2176">
                  <c:v>41256</c:v>
                </c:pt>
                <c:pt idx="2177">
                  <c:v>41263</c:v>
                </c:pt>
                <c:pt idx="2178">
                  <c:v>41270</c:v>
                </c:pt>
                <c:pt idx="2179">
                  <c:v>41277</c:v>
                </c:pt>
                <c:pt idx="2180">
                  <c:v>41284</c:v>
                </c:pt>
                <c:pt idx="2181">
                  <c:v>41291</c:v>
                </c:pt>
                <c:pt idx="2182">
                  <c:v>41298</c:v>
                </c:pt>
                <c:pt idx="2183">
                  <c:v>41305</c:v>
                </c:pt>
                <c:pt idx="2184">
                  <c:v>41312</c:v>
                </c:pt>
                <c:pt idx="2185">
                  <c:v>41319</c:v>
                </c:pt>
                <c:pt idx="2186">
                  <c:v>41326</c:v>
                </c:pt>
                <c:pt idx="2187">
                  <c:v>41333</c:v>
                </c:pt>
                <c:pt idx="2188">
                  <c:v>41340</c:v>
                </c:pt>
                <c:pt idx="2189">
                  <c:v>41347</c:v>
                </c:pt>
                <c:pt idx="2190">
                  <c:v>41354</c:v>
                </c:pt>
                <c:pt idx="2191">
                  <c:v>41361</c:v>
                </c:pt>
                <c:pt idx="2192">
                  <c:v>41368</c:v>
                </c:pt>
                <c:pt idx="2193">
                  <c:v>41375</c:v>
                </c:pt>
                <c:pt idx="2194">
                  <c:v>41382</c:v>
                </c:pt>
                <c:pt idx="2195">
                  <c:v>41389</c:v>
                </c:pt>
                <c:pt idx="2196">
                  <c:v>41396</c:v>
                </c:pt>
                <c:pt idx="2197">
                  <c:v>41403</c:v>
                </c:pt>
                <c:pt idx="2198">
                  <c:v>41410</c:v>
                </c:pt>
                <c:pt idx="2199">
                  <c:v>41417</c:v>
                </c:pt>
                <c:pt idx="2200">
                  <c:v>41424</c:v>
                </c:pt>
                <c:pt idx="2201">
                  <c:v>41431</c:v>
                </c:pt>
                <c:pt idx="2202">
                  <c:v>41438</c:v>
                </c:pt>
                <c:pt idx="2203">
                  <c:v>41445</c:v>
                </c:pt>
                <c:pt idx="2204">
                  <c:v>41452</c:v>
                </c:pt>
                <c:pt idx="2205">
                  <c:v>41458</c:v>
                </c:pt>
                <c:pt idx="2206">
                  <c:v>41466</c:v>
                </c:pt>
                <c:pt idx="2207">
                  <c:v>41473</c:v>
                </c:pt>
                <c:pt idx="2208">
                  <c:v>41480</c:v>
                </c:pt>
                <c:pt idx="2209">
                  <c:v>41487</c:v>
                </c:pt>
                <c:pt idx="2210">
                  <c:v>41494</c:v>
                </c:pt>
                <c:pt idx="2211">
                  <c:v>41501</c:v>
                </c:pt>
                <c:pt idx="2212">
                  <c:v>41508</c:v>
                </c:pt>
                <c:pt idx="2213">
                  <c:v>41515</c:v>
                </c:pt>
                <c:pt idx="2214">
                  <c:v>41522</c:v>
                </c:pt>
                <c:pt idx="2215">
                  <c:v>41529</c:v>
                </c:pt>
                <c:pt idx="2216">
                  <c:v>41536</c:v>
                </c:pt>
                <c:pt idx="2217">
                  <c:v>41543</c:v>
                </c:pt>
                <c:pt idx="2218">
                  <c:v>41550</c:v>
                </c:pt>
                <c:pt idx="2219">
                  <c:v>41557</c:v>
                </c:pt>
                <c:pt idx="2220">
                  <c:v>41564</c:v>
                </c:pt>
                <c:pt idx="2221">
                  <c:v>41571</c:v>
                </c:pt>
                <c:pt idx="2222">
                  <c:v>41578</c:v>
                </c:pt>
                <c:pt idx="2223">
                  <c:v>41585</c:v>
                </c:pt>
                <c:pt idx="2224">
                  <c:v>41592</c:v>
                </c:pt>
                <c:pt idx="2225">
                  <c:v>41599</c:v>
                </c:pt>
                <c:pt idx="2226">
                  <c:v>41605</c:v>
                </c:pt>
                <c:pt idx="2227">
                  <c:v>41613</c:v>
                </c:pt>
                <c:pt idx="2228">
                  <c:v>41620</c:v>
                </c:pt>
                <c:pt idx="2229">
                  <c:v>41627</c:v>
                </c:pt>
                <c:pt idx="2230">
                  <c:v>41634</c:v>
                </c:pt>
                <c:pt idx="2231">
                  <c:v>41641</c:v>
                </c:pt>
                <c:pt idx="2232">
                  <c:v>41648</c:v>
                </c:pt>
                <c:pt idx="2233">
                  <c:v>41655</c:v>
                </c:pt>
                <c:pt idx="2234">
                  <c:v>41662</c:v>
                </c:pt>
                <c:pt idx="2235">
                  <c:v>41669</c:v>
                </c:pt>
                <c:pt idx="2236">
                  <c:v>41676</c:v>
                </c:pt>
                <c:pt idx="2237">
                  <c:v>41683</c:v>
                </c:pt>
                <c:pt idx="2238">
                  <c:v>41690</c:v>
                </c:pt>
                <c:pt idx="2239">
                  <c:v>41697</c:v>
                </c:pt>
                <c:pt idx="2240">
                  <c:v>41704</c:v>
                </c:pt>
                <c:pt idx="2241">
                  <c:v>41711</c:v>
                </c:pt>
                <c:pt idx="2242">
                  <c:v>41718</c:v>
                </c:pt>
                <c:pt idx="2243">
                  <c:v>41725</c:v>
                </c:pt>
                <c:pt idx="2244">
                  <c:v>41732</c:v>
                </c:pt>
                <c:pt idx="2245">
                  <c:v>41739</c:v>
                </c:pt>
                <c:pt idx="2246">
                  <c:v>41746</c:v>
                </c:pt>
                <c:pt idx="2247">
                  <c:v>41753</c:v>
                </c:pt>
                <c:pt idx="2248">
                  <c:v>41760</c:v>
                </c:pt>
                <c:pt idx="2249">
                  <c:v>41767</c:v>
                </c:pt>
                <c:pt idx="2250">
                  <c:v>41774</c:v>
                </c:pt>
                <c:pt idx="2251">
                  <c:v>41781</c:v>
                </c:pt>
                <c:pt idx="2252">
                  <c:v>41788</c:v>
                </c:pt>
                <c:pt idx="2253">
                  <c:v>41795</c:v>
                </c:pt>
                <c:pt idx="2254">
                  <c:v>41802</c:v>
                </c:pt>
                <c:pt idx="2255">
                  <c:v>41809</c:v>
                </c:pt>
                <c:pt idx="2256">
                  <c:v>41816</c:v>
                </c:pt>
                <c:pt idx="2257">
                  <c:v>41823</c:v>
                </c:pt>
                <c:pt idx="2258">
                  <c:v>41830</c:v>
                </c:pt>
                <c:pt idx="2259">
                  <c:v>41837</c:v>
                </c:pt>
                <c:pt idx="2260">
                  <c:v>41844</c:v>
                </c:pt>
                <c:pt idx="2261">
                  <c:v>41851</c:v>
                </c:pt>
                <c:pt idx="2262">
                  <c:v>41858</c:v>
                </c:pt>
                <c:pt idx="2263">
                  <c:v>41865</c:v>
                </c:pt>
                <c:pt idx="2264">
                  <c:v>41872</c:v>
                </c:pt>
                <c:pt idx="2265">
                  <c:v>41879</c:v>
                </c:pt>
                <c:pt idx="2266">
                  <c:v>41886</c:v>
                </c:pt>
                <c:pt idx="2267">
                  <c:v>41893</c:v>
                </c:pt>
                <c:pt idx="2268">
                  <c:v>41900</c:v>
                </c:pt>
                <c:pt idx="2269">
                  <c:v>41907</c:v>
                </c:pt>
                <c:pt idx="2270">
                  <c:v>41914</c:v>
                </c:pt>
                <c:pt idx="2271">
                  <c:v>41921</c:v>
                </c:pt>
                <c:pt idx="2272">
                  <c:v>41928</c:v>
                </c:pt>
                <c:pt idx="2273">
                  <c:v>41935</c:v>
                </c:pt>
                <c:pt idx="2274">
                  <c:v>41942</c:v>
                </c:pt>
                <c:pt idx="2275">
                  <c:v>41949</c:v>
                </c:pt>
                <c:pt idx="2276">
                  <c:v>41956</c:v>
                </c:pt>
                <c:pt idx="2277">
                  <c:v>41963</c:v>
                </c:pt>
                <c:pt idx="2278">
                  <c:v>41969</c:v>
                </c:pt>
                <c:pt idx="2279">
                  <c:v>41977</c:v>
                </c:pt>
                <c:pt idx="2280">
                  <c:v>41984</c:v>
                </c:pt>
                <c:pt idx="2281">
                  <c:v>41991</c:v>
                </c:pt>
                <c:pt idx="2282">
                  <c:v>41997</c:v>
                </c:pt>
                <c:pt idx="2283">
                  <c:v>42004</c:v>
                </c:pt>
                <c:pt idx="2284">
                  <c:v>42012</c:v>
                </c:pt>
                <c:pt idx="2285">
                  <c:v>42019</c:v>
                </c:pt>
                <c:pt idx="2286">
                  <c:v>42026</c:v>
                </c:pt>
                <c:pt idx="2287">
                  <c:v>42033</c:v>
                </c:pt>
                <c:pt idx="2288">
                  <c:v>42040</c:v>
                </c:pt>
                <c:pt idx="2289">
                  <c:v>42047</c:v>
                </c:pt>
                <c:pt idx="2290">
                  <c:v>42054</c:v>
                </c:pt>
                <c:pt idx="2291">
                  <c:v>42061</c:v>
                </c:pt>
                <c:pt idx="2292">
                  <c:v>42068</c:v>
                </c:pt>
                <c:pt idx="2293">
                  <c:v>42075</c:v>
                </c:pt>
                <c:pt idx="2294">
                  <c:v>42082</c:v>
                </c:pt>
                <c:pt idx="2295">
                  <c:v>42089</c:v>
                </c:pt>
                <c:pt idx="2296">
                  <c:v>42096</c:v>
                </c:pt>
                <c:pt idx="2297">
                  <c:v>42103</c:v>
                </c:pt>
                <c:pt idx="2298">
                  <c:v>42110</c:v>
                </c:pt>
                <c:pt idx="2299">
                  <c:v>42117</c:v>
                </c:pt>
                <c:pt idx="2300">
                  <c:v>42124</c:v>
                </c:pt>
                <c:pt idx="2301">
                  <c:v>42131</c:v>
                </c:pt>
                <c:pt idx="2302">
                  <c:v>42138</c:v>
                </c:pt>
                <c:pt idx="2303">
                  <c:v>42145</c:v>
                </c:pt>
                <c:pt idx="2304">
                  <c:v>42152</c:v>
                </c:pt>
                <c:pt idx="2305">
                  <c:v>42159</c:v>
                </c:pt>
                <c:pt idx="2306">
                  <c:v>42166</c:v>
                </c:pt>
                <c:pt idx="2307">
                  <c:v>42173</c:v>
                </c:pt>
                <c:pt idx="2308">
                  <c:v>42180</c:v>
                </c:pt>
                <c:pt idx="2309">
                  <c:v>42187</c:v>
                </c:pt>
                <c:pt idx="2310">
                  <c:v>42194</c:v>
                </c:pt>
                <c:pt idx="2311">
                  <c:v>42201</c:v>
                </c:pt>
                <c:pt idx="2312">
                  <c:v>42208</c:v>
                </c:pt>
                <c:pt idx="2313">
                  <c:v>42215</c:v>
                </c:pt>
                <c:pt idx="2314">
                  <c:v>42222</c:v>
                </c:pt>
                <c:pt idx="2315">
                  <c:v>42229</c:v>
                </c:pt>
                <c:pt idx="2316">
                  <c:v>42236</c:v>
                </c:pt>
                <c:pt idx="2317">
                  <c:v>42243</c:v>
                </c:pt>
                <c:pt idx="2318">
                  <c:v>42250</c:v>
                </c:pt>
                <c:pt idx="2319">
                  <c:v>42257</c:v>
                </c:pt>
                <c:pt idx="2320">
                  <c:v>42264</c:v>
                </c:pt>
                <c:pt idx="2321">
                  <c:v>42271</c:v>
                </c:pt>
                <c:pt idx="2322">
                  <c:v>42278</c:v>
                </c:pt>
                <c:pt idx="2323">
                  <c:v>42285</c:v>
                </c:pt>
                <c:pt idx="2324">
                  <c:v>42292</c:v>
                </c:pt>
                <c:pt idx="2325">
                  <c:v>42299</c:v>
                </c:pt>
                <c:pt idx="2326">
                  <c:v>42306</c:v>
                </c:pt>
                <c:pt idx="2327">
                  <c:v>42313</c:v>
                </c:pt>
                <c:pt idx="2328">
                  <c:v>42320</c:v>
                </c:pt>
                <c:pt idx="2329">
                  <c:v>42327</c:v>
                </c:pt>
                <c:pt idx="2330">
                  <c:v>42333</c:v>
                </c:pt>
                <c:pt idx="2331">
                  <c:v>42341</c:v>
                </c:pt>
                <c:pt idx="2332">
                  <c:v>42348</c:v>
                </c:pt>
                <c:pt idx="2333">
                  <c:v>42355</c:v>
                </c:pt>
                <c:pt idx="2334">
                  <c:v>42362</c:v>
                </c:pt>
                <c:pt idx="2335">
                  <c:v>42369</c:v>
                </c:pt>
                <c:pt idx="2336">
                  <c:v>42376</c:v>
                </c:pt>
                <c:pt idx="2337">
                  <c:v>42383</c:v>
                </c:pt>
                <c:pt idx="2338">
                  <c:v>42390</c:v>
                </c:pt>
                <c:pt idx="2339">
                  <c:v>42397</c:v>
                </c:pt>
                <c:pt idx="2340">
                  <c:v>42404</c:v>
                </c:pt>
                <c:pt idx="2341">
                  <c:v>42411</c:v>
                </c:pt>
                <c:pt idx="2342">
                  <c:v>42418</c:v>
                </c:pt>
                <c:pt idx="2343">
                  <c:v>42425</c:v>
                </c:pt>
                <c:pt idx="2344">
                  <c:v>42432</c:v>
                </c:pt>
                <c:pt idx="2345">
                  <c:v>42439</c:v>
                </c:pt>
                <c:pt idx="2346">
                  <c:v>42446</c:v>
                </c:pt>
                <c:pt idx="2347">
                  <c:v>42453</c:v>
                </c:pt>
                <c:pt idx="2348">
                  <c:v>42460</c:v>
                </c:pt>
                <c:pt idx="2349">
                  <c:v>42467</c:v>
                </c:pt>
                <c:pt idx="2350">
                  <c:v>42474</c:v>
                </c:pt>
                <c:pt idx="2351">
                  <c:v>42481</c:v>
                </c:pt>
                <c:pt idx="2352">
                  <c:v>42488</c:v>
                </c:pt>
                <c:pt idx="2353">
                  <c:v>42495</c:v>
                </c:pt>
                <c:pt idx="2354">
                  <c:v>42502</c:v>
                </c:pt>
                <c:pt idx="2355">
                  <c:v>42509</c:v>
                </c:pt>
                <c:pt idx="2356">
                  <c:v>42516</c:v>
                </c:pt>
                <c:pt idx="2357">
                  <c:v>42523</c:v>
                </c:pt>
                <c:pt idx="2358">
                  <c:v>42530</c:v>
                </c:pt>
                <c:pt idx="2359">
                  <c:v>42537</c:v>
                </c:pt>
                <c:pt idx="2360">
                  <c:v>42544</c:v>
                </c:pt>
                <c:pt idx="2361">
                  <c:v>42551</c:v>
                </c:pt>
                <c:pt idx="2362">
                  <c:v>42558</c:v>
                </c:pt>
                <c:pt idx="2363">
                  <c:v>42565</c:v>
                </c:pt>
                <c:pt idx="2364">
                  <c:v>42572</c:v>
                </c:pt>
                <c:pt idx="2365">
                  <c:v>42579</c:v>
                </c:pt>
                <c:pt idx="2366">
                  <c:v>42586</c:v>
                </c:pt>
                <c:pt idx="2367">
                  <c:v>42593</c:v>
                </c:pt>
                <c:pt idx="2368">
                  <c:v>42600</c:v>
                </c:pt>
                <c:pt idx="2369">
                  <c:v>42607</c:v>
                </c:pt>
                <c:pt idx="2370">
                  <c:v>42614</c:v>
                </c:pt>
                <c:pt idx="2371">
                  <c:v>42621</c:v>
                </c:pt>
                <c:pt idx="2372">
                  <c:v>42628</c:v>
                </c:pt>
                <c:pt idx="2373">
                  <c:v>42635</c:v>
                </c:pt>
                <c:pt idx="2374">
                  <c:v>42642</c:v>
                </c:pt>
                <c:pt idx="2375">
                  <c:v>42649</c:v>
                </c:pt>
                <c:pt idx="2376">
                  <c:v>42656</c:v>
                </c:pt>
                <c:pt idx="2377">
                  <c:v>42663</c:v>
                </c:pt>
                <c:pt idx="2378">
                  <c:v>42670</c:v>
                </c:pt>
                <c:pt idx="2379">
                  <c:v>42677</c:v>
                </c:pt>
                <c:pt idx="2380">
                  <c:v>42684</c:v>
                </c:pt>
                <c:pt idx="2381">
                  <c:v>42691</c:v>
                </c:pt>
                <c:pt idx="2382">
                  <c:v>42697</c:v>
                </c:pt>
                <c:pt idx="2383">
                  <c:v>42705</c:v>
                </c:pt>
                <c:pt idx="2384">
                  <c:v>42712</c:v>
                </c:pt>
                <c:pt idx="2385">
                  <c:v>42719</c:v>
                </c:pt>
                <c:pt idx="2386">
                  <c:v>42726</c:v>
                </c:pt>
                <c:pt idx="2387">
                  <c:v>42733</c:v>
                </c:pt>
                <c:pt idx="2388">
                  <c:v>42740</c:v>
                </c:pt>
                <c:pt idx="2389">
                  <c:v>42747</c:v>
                </c:pt>
                <c:pt idx="2390">
                  <c:v>42754</c:v>
                </c:pt>
                <c:pt idx="2391">
                  <c:v>42761</c:v>
                </c:pt>
                <c:pt idx="2392">
                  <c:v>42768</c:v>
                </c:pt>
                <c:pt idx="2393">
                  <c:v>42775</c:v>
                </c:pt>
                <c:pt idx="2394">
                  <c:v>42782</c:v>
                </c:pt>
                <c:pt idx="2395">
                  <c:v>42789</c:v>
                </c:pt>
                <c:pt idx="2396">
                  <c:v>42796</c:v>
                </c:pt>
                <c:pt idx="2397">
                  <c:v>42803</c:v>
                </c:pt>
                <c:pt idx="2398">
                  <c:v>42810</c:v>
                </c:pt>
                <c:pt idx="2399">
                  <c:v>42817</c:v>
                </c:pt>
                <c:pt idx="2400">
                  <c:v>42824</c:v>
                </c:pt>
                <c:pt idx="2401">
                  <c:v>42831</c:v>
                </c:pt>
                <c:pt idx="2402">
                  <c:v>42838</c:v>
                </c:pt>
                <c:pt idx="2403">
                  <c:v>42845</c:v>
                </c:pt>
                <c:pt idx="2404">
                  <c:v>42852</c:v>
                </c:pt>
                <c:pt idx="2405">
                  <c:v>42859</c:v>
                </c:pt>
                <c:pt idx="2406">
                  <c:v>42866</c:v>
                </c:pt>
                <c:pt idx="2407">
                  <c:v>42873</c:v>
                </c:pt>
                <c:pt idx="2408">
                  <c:v>42880</c:v>
                </c:pt>
                <c:pt idx="2409">
                  <c:v>42887</c:v>
                </c:pt>
                <c:pt idx="2410">
                  <c:v>42894</c:v>
                </c:pt>
                <c:pt idx="2411">
                  <c:v>42901</c:v>
                </c:pt>
                <c:pt idx="2412">
                  <c:v>42908</c:v>
                </c:pt>
                <c:pt idx="2413">
                  <c:v>42915</c:v>
                </c:pt>
                <c:pt idx="2414">
                  <c:v>42922</c:v>
                </c:pt>
                <c:pt idx="2415">
                  <c:v>42929</c:v>
                </c:pt>
                <c:pt idx="2416">
                  <c:v>42936</c:v>
                </c:pt>
                <c:pt idx="2417">
                  <c:v>42943</c:v>
                </c:pt>
                <c:pt idx="2418">
                  <c:v>42950</c:v>
                </c:pt>
                <c:pt idx="2419">
                  <c:v>42957</c:v>
                </c:pt>
                <c:pt idx="2420">
                  <c:v>42964</c:v>
                </c:pt>
                <c:pt idx="2421">
                  <c:v>42971</c:v>
                </c:pt>
                <c:pt idx="2422">
                  <c:v>42978</c:v>
                </c:pt>
                <c:pt idx="2423">
                  <c:v>42985</c:v>
                </c:pt>
                <c:pt idx="2424">
                  <c:v>42992</c:v>
                </c:pt>
                <c:pt idx="2425">
                  <c:v>42999</c:v>
                </c:pt>
                <c:pt idx="2426">
                  <c:v>43006</c:v>
                </c:pt>
                <c:pt idx="2427">
                  <c:v>43013</c:v>
                </c:pt>
                <c:pt idx="2428">
                  <c:v>43020</c:v>
                </c:pt>
                <c:pt idx="2429">
                  <c:v>43027</c:v>
                </c:pt>
                <c:pt idx="2430">
                  <c:v>43034</c:v>
                </c:pt>
                <c:pt idx="2431">
                  <c:v>43041</c:v>
                </c:pt>
                <c:pt idx="2432">
                  <c:v>43048</c:v>
                </c:pt>
                <c:pt idx="2433">
                  <c:v>43055</c:v>
                </c:pt>
                <c:pt idx="2434">
                  <c:v>43061</c:v>
                </c:pt>
                <c:pt idx="2435">
                  <c:v>43069</c:v>
                </c:pt>
                <c:pt idx="2436">
                  <c:v>43076</c:v>
                </c:pt>
                <c:pt idx="2437">
                  <c:v>43083</c:v>
                </c:pt>
                <c:pt idx="2438">
                  <c:v>43090</c:v>
                </c:pt>
                <c:pt idx="2439">
                  <c:v>43097</c:v>
                </c:pt>
                <c:pt idx="2440">
                  <c:v>43104</c:v>
                </c:pt>
                <c:pt idx="2441">
                  <c:v>43111</c:v>
                </c:pt>
                <c:pt idx="2442">
                  <c:v>43118</c:v>
                </c:pt>
                <c:pt idx="2443">
                  <c:v>43125</c:v>
                </c:pt>
                <c:pt idx="2444">
                  <c:v>43132</c:v>
                </c:pt>
                <c:pt idx="2445">
                  <c:v>43139</c:v>
                </c:pt>
                <c:pt idx="2446">
                  <c:v>43146</c:v>
                </c:pt>
                <c:pt idx="2447">
                  <c:v>43153</c:v>
                </c:pt>
                <c:pt idx="2448">
                  <c:v>43160</c:v>
                </c:pt>
                <c:pt idx="2449">
                  <c:v>43167</c:v>
                </c:pt>
                <c:pt idx="2450">
                  <c:v>43174</c:v>
                </c:pt>
                <c:pt idx="2451">
                  <c:v>43181</c:v>
                </c:pt>
                <c:pt idx="2452">
                  <c:v>43188</c:v>
                </c:pt>
                <c:pt idx="2453">
                  <c:v>43195</c:v>
                </c:pt>
                <c:pt idx="2454">
                  <c:v>43202</c:v>
                </c:pt>
                <c:pt idx="2455">
                  <c:v>43209</c:v>
                </c:pt>
                <c:pt idx="2456">
                  <c:v>43216</c:v>
                </c:pt>
                <c:pt idx="2457">
                  <c:v>43223</c:v>
                </c:pt>
                <c:pt idx="2458">
                  <c:v>43230</c:v>
                </c:pt>
                <c:pt idx="2459">
                  <c:v>43237</c:v>
                </c:pt>
                <c:pt idx="2460">
                  <c:v>43244</c:v>
                </c:pt>
                <c:pt idx="2461">
                  <c:v>43251</c:v>
                </c:pt>
                <c:pt idx="2462">
                  <c:v>43258</c:v>
                </c:pt>
                <c:pt idx="2463">
                  <c:v>43265</c:v>
                </c:pt>
                <c:pt idx="2464">
                  <c:v>43272</c:v>
                </c:pt>
                <c:pt idx="2465">
                  <c:v>43279</c:v>
                </c:pt>
                <c:pt idx="2466">
                  <c:v>43286</c:v>
                </c:pt>
                <c:pt idx="2467">
                  <c:v>43293</c:v>
                </c:pt>
                <c:pt idx="2468">
                  <c:v>43300</c:v>
                </c:pt>
                <c:pt idx="2469">
                  <c:v>43307</c:v>
                </c:pt>
                <c:pt idx="2470">
                  <c:v>43314</c:v>
                </c:pt>
                <c:pt idx="2471">
                  <c:v>43321</c:v>
                </c:pt>
                <c:pt idx="2472">
                  <c:v>43328</c:v>
                </c:pt>
                <c:pt idx="2473">
                  <c:v>43335</c:v>
                </c:pt>
                <c:pt idx="2474">
                  <c:v>43342</c:v>
                </c:pt>
                <c:pt idx="2475">
                  <c:v>43349</c:v>
                </c:pt>
                <c:pt idx="2476">
                  <c:v>43356</c:v>
                </c:pt>
                <c:pt idx="2477">
                  <c:v>43363</c:v>
                </c:pt>
                <c:pt idx="2478">
                  <c:v>43370</c:v>
                </c:pt>
                <c:pt idx="2479">
                  <c:v>43377</c:v>
                </c:pt>
                <c:pt idx="2480">
                  <c:v>43384</c:v>
                </c:pt>
                <c:pt idx="2481">
                  <c:v>43391</c:v>
                </c:pt>
                <c:pt idx="2482">
                  <c:v>43398</c:v>
                </c:pt>
                <c:pt idx="2483">
                  <c:v>43405</c:v>
                </c:pt>
                <c:pt idx="2484">
                  <c:v>43412</c:v>
                </c:pt>
                <c:pt idx="2485">
                  <c:v>43419</c:v>
                </c:pt>
                <c:pt idx="2486">
                  <c:v>43425</c:v>
                </c:pt>
                <c:pt idx="2487">
                  <c:v>43433</c:v>
                </c:pt>
                <c:pt idx="2488">
                  <c:v>43440</c:v>
                </c:pt>
                <c:pt idx="2489">
                  <c:v>43447</c:v>
                </c:pt>
                <c:pt idx="2490">
                  <c:v>43454</c:v>
                </c:pt>
                <c:pt idx="2491">
                  <c:v>43461</c:v>
                </c:pt>
                <c:pt idx="2492">
                  <c:v>43468</c:v>
                </c:pt>
                <c:pt idx="2493">
                  <c:v>43475</c:v>
                </c:pt>
                <c:pt idx="2494">
                  <c:v>43482</c:v>
                </c:pt>
                <c:pt idx="2495">
                  <c:v>43489</c:v>
                </c:pt>
                <c:pt idx="2496">
                  <c:v>43496</c:v>
                </c:pt>
                <c:pt idx="2497">
                  <c:v>43503</c:v>
                </c:pt>
                <c:pt idx="2498">
                  <c:v>43510</c:v>
                </c:pt>
                <c:pt idx="2499">
                  <c:v>43517</c:v>
                </c:pt>
                <c:pt idx="2500">
                  <c:v>43524</c:v>
                </c:pt>
                <c:pt idx="2501">
                  <c:v>43531</c:v>
                </c:pt>
                <c:pt idx="2502">
                  <c:v>43538</c:v>
                </c:pt>
                <c:pt idx="2503">
                  <c:v>43545</c:v>
                </c:pt>
                <c:pt idx="2504">
                  <c:v>43552</c:v>
                </c:pt>
                <c:pt idx="2505">
                  <c:v>43559</c:v>
                </c:pt>
                <c:pt idx="2506">
                  <c:v>43566</c:v>
                </c:pt>
                <c:pt idx="2507">
                  <c:v>43573</c:v>
                </c:pt>
                <c:pt idx="2508">
                  <c:v>43580</c:v>
                </c:pt>
                <c:pt idx="2509">
                  <c:v>43587</c:v>
                </c:pt>
                <c:pt idx="2510">
                  <c:v>43594</c:v>
                </c:pt>
                <c:pt idx="2511">
                  <c:v>43601</c:v>
                </c:pt>
                <c:pt idx="2512">
                  <c:v>43608</c:v>
                </c:pt>
                <c:pt idx="2513">
                  <c:v>43615</c:v>
                </c:pt>
                <c:pt idx="2514">
                  <c:v>43622</c:v>
                </c:pt>
                <c:pt idx="2515">
                  <c:v>43629</c:v>
                </c:pt>
                <c:pt idx="2516">
                  <c:v>43636</c:v>
                </c:pt>
                <c:pt idx="2517">
                  <c:v>43643</c:v>
                </c:pt>
                <c:pt idx="2518">
                  <c:v>43649</c:v>
                </c:pt>
                <c:pt idx="2519">
                  <c:v>43657</c:v>
                </c:pt>
                <c:pt idx="2520">
                  <c:v>43664</c:v>
                </c:pt>
                <c:pt idx="2521">
                  <c:v>43671</c:v>
                </c:pt>
                <c:pt idx="2522">
                  <c:v>43678</c:v>
                </c:pt>
                <c:pt idx="2523">
                  <c:v>43685</c:v>
                </c:pt>
                <c:pt idx="2524">
                  <c:v>43692</c:v>
                </c:pt>
                <c:pt idx="2525">
                  <c:v>43699</c:v>
                </c:pt>
                <c:pt idx="2526">
                  <c:v>43706</c:v>
                </c:pt>
                <c:pt idx="2527">
                  <c:v>43713</c:v>
                </c:pt>
                <c:pt idx="2528">
                  <c:v>43720</c:v>
                </c:pt>
                <c:pt idx="2529">
                  <c:v>43727</c:v>
                </c:pt>
                <c:pt idx="2530">
                  <c:v>43734</c:v>
                </c:pt>
                <c:pt idx="2531">
                  <c:v>43741</c:v>
                </c:pt>
                <c:pt idx="2532">
                  <c:v>43748</c:v>
                </c:pt>
                <c:pt idx="2533">
                  <c:v>43755</c:v>
                </c:pt>
                <c:pt idx="2534">
                  <c:v>43762</c:v>
                </c:pt>
                <c:pt idx="2535">
                  <c:v>43769</c:v>
                </c:pt>
                <c:pt idx="2536">
                  <c:v>43776</c:v>
                </c:pt>
                <c:pt idx="2537">
                  <c:v>43783</c:v>
                </c:pt>
                <c:pt idx="2538">
                  <c:v>43790</c:v>
                </c:pt>
                <c:pt idx="2539">
                  <c:v>43796</c:v>
                </c:pt>
                <c:pt idx="2540">
                  <c:v>43804</c:v>
                </c:pt>
                <c:pt idx="2541">
                  <c:v>43811</c:v>
                </c:pt>
                <c:pt idx="2542">
                  <c:v>43818</c:v>
                </c:pt>
                <c:pt idx="2543">
                  <c:v>43825</c:v>
                </c:pt>
                <c:pt idx="2544">
                  <c:v>43832</c:v>
                </c:pt>
                <c:pt idx="2545">
                  <c:v>43839</c:v>
                </c:pt>
                <c:pt idx="2546">
                  <c:v>43846</c:v>
                </c:pt>
                <c:pt idx="2547">
                  <c:v>43853</c:v>
                </c:pt>
                <c:pt idx="2548">
                  <c:v>43860</c:v>
                </c:pt>
                <c:pt idx="2549">
                  <c:v>43867</c:v>
                </c:pt>
                <c:pt idx="2550">
                  <c:v>43874</c:v>
                </c:pt>
                <c:pt idx="2551">
                  <c:v>43881</c:v>
                </c:pt>
                <c:pt idx="2552">
                  <c:v>43888</c:v>
                </c:pt>
                <c:pt idx="2553">
                  <c:v>43895</c:v>
                </c:pt>
                <c:pt idx="2554">
                  <c:v>43902</c:v>
                </c:pt>
                <c:pt idx="2555">
                  <c:v>43909</c:v>
                </c:pt>
                <c:pt idx="2556">
                  <c:v>43916</c:v>
                </c:pt>
                <c:pt idx="2557">
                  <c:v>43923</c:v>
                </c:pt>
                <c:pt idx="2558">
                  <c:v>43930</c:v>
                </c:pt>
                <c:pt idx="2559">
                  <c:v>43937</c:v>
                </c:pt>
                <c:pt idx="2560">
                  <c:v>43944</c:v>
                </c:pt>
                <c:pt idx="2561">
                  <c:v>43951</c:v>
                </c:pt>
                <c:pt idx="2562">
                  <c:v>43958</c:v>
                </c:pt>
                <c:pt idx="2563">
                  <c:v>43965</c:v>
                </c:pt>
                <c:pt idx="2564">
                  <c:v>43972</c:v>
                </c:pt>
                <c:pt idx="2565">
                  <c:v>43979</c:v>
                </c:pt>
                <c:pt idx="2566">
                  <c:v>43986</c:v>
                </c:pt>
                <c:pt idx="2567">
                  <c:v>43993</c:v>
                </c:pt>
                <c:pt idx="2568">
                  <c:v>44000</c:v>
                </c:pt>
                <c:pt idx="2569">
                  <c:v>44007</c:v>
                </c:pt>
                <c:pt idx="2570">
                  <c:v>44014</c:v>
                </c:pt>
                <c:pt idx="2571">
                  <c:v>44021</c:v>
                </c:pt>
                <c:pt idx="2572">
                  <c:v>44028</c:v>
                </c:pt>
                <c:pt idx="2573">
                  <c:v>44035</c:v>
                </c:pt>
                <c:pt idx="2574">
                  <c:v>44042</c:v>
                </c:pt>
                <c:pt idx="2575">
                  <c:v>44049</c:v>
                </c:pt>
                <c:pt idx="2576">
                  <c:v>44056</c:v>
                </c:pt>
                <c:pt idx="2577">
                  <c:v>44063</c:v>
                </c:pt>
                <c:pt idx="2578">
                  <c:v>44070</c:v>
                </c:pt>
                <c:pt idx="2579">
                  <c:v>44077</c:v>
                </c:pt>
                <c:pt idx="2580">
                  <c:v>44084</c:v>
                </c:pt>
                <c:pt idx="2581">
                  <c:v>44091</c:v>
                </c:pt>
                <c:pt idx="2582">
                  <c:v>44098</c:v>
                </c:pt>
                <c:pt idx="2583">
                  <c:v>44105</c:v>
                </c:pt>
                <c:pt idx="2584">
                  <c:v>44112</c:v>
                </c:pt>
                <c:pt idx="2585">
                  <c:v>44119</c:v>
                </c:pt>
                <c:pt idx="2586">
                  <c:v>44126</c:v>
                </c:pt>
                <c:pt idx="2587">
                  <c:v>44133</c:v>
                </c:pt>
                <c:pt idx="2588">
                  <c:v>44140</c:v>
                </c:pt>
                <c:pt idx="2589">
                  <c:v>44147</c:v>
                </c:pt>
                <c:pt idx="2590">
                  <c:v>44154</c:v>
                </c:pt>
                <c:pt idx="2591">
                  <c:v>44160</c:v>
                </c:pt>
                <c:pt idx="2592">
                  <c:v>44168</c:v>
                </c:pt>
                <c:pt idx="2593">
                  <c:v>44175</c:v>
                </c:pt>
                <c:pt idx="2594">
                  <c:v>44182</c:v>
                </c:pt>
                <c:pt idx="2595">
                  <c:v>44189</c:v>
                </c:pt>
                <c:pt idx="2596">
                  <c:v>44196</c:v>
                </c:pt>
                <c:pt idx="2597">
                  <c:v>44203</c:v>
                </c:pt>
                <c:pt idx="2598">
                  <c:v>44210</c:v>
                </c:pt>
                <c:pt idx="2599">
                  <c:v>44217</c:v>
                </c:pt>
                <c:pt idx="2600">
                  <c:v>44224</c:v>
                </c:pt>
                <c:pt idx="2601">
                  <c:v>44231</c:v>
                </c:pt>
                <c:pt idx="2602">
                  <c:v>44238</c:v>
                </c:pt>
                <c:pt idx="2603">
                  <c:v>44245</c:v>
                </c:pt>
                <c:pt idx="2604">
                  <c:v>44252</c:v>
                </c:pt>
                <c:pt idx="2605">
                  <c:v>44259</c:v>
                </c:pt>
                <c:pt idx="2606">
                  <c:v>44266</c:v>
                </c:pt>
                <c:pt idx="2607">
                  <c:v>44273</c:v>
                </c:pt>
                <c:pt idx="2608">
                  <c:v>44280</c:v>
                </c:pt>
                <c:pt idx="2609">
                  <c:v>44287</c:v>
                </c:pt>
                <c:pt idx="2610">
                  <c:v>44294</c:v>
                </c:pt>
                <c:pt idx="2611">
                  <c:v>44301</c:v>
                </c:pt>
                <c:pt idx="2612">
                  <c:v>44308</c:v>
                </c:pt>
                <c:pt idx="2613">
                  <c:v>44315</c:v>
                </c:pt>
                <c:pt idx="2614">
                  <c:v>44322</c:v>
                </c:pt>
                <c:pt idx="2615">
                  <c:v>44329</c:v>
                </c:pt>
                <c:pt idx="2616">
                  <c:v>44336</c:v>
                </c:pt>
                <c:pt idx="2617">
                  <c:v>44343</c:v>
                </c:pt>
                <c:pt idx="2618">
                  <c:v>44350</c:v>
                </c:pt>
                <c:pt idx="2619">
                  <c:v>44357</c:v>
                </c:pt>
                <c:pt idx="2620">
                  <c:v>44364</c:v>
                </c:pt>
                <c:pt idx="2621">
                  <c:v>44371</c:v>
                </c:pt>
                <c:pt idx="2622">
                  <c:v>44378</c:v>
                </c:pt>
                <c:pt idx="2623">
                  <c:v>44385</c:v>
                </c:pt>
                <c:pt idx="2624">
                  <c:v>44392</c:v>
                </c:pt>
                <c:pt idx="2625">
                  <c:v>44399</c:v>
                </c:pt>
                <c:pt idx="2626">
                  <c:v>44406</c:v>
                </c:pt>
                <c:pt idx="2627">
                  <c:v>44413</c:v>
                </c:pt>
                <c:pt idx="2628">
                  <c:v>44420</c:v>
                </c:pt>
                <c:pt idx="2629">
                  <c:v>44427</c:v>
                </c:pt>
                <c:pt idx="2630">
                  <c:v>44434</c:v>
                </c:pt>
                <c:pt idx="2631">
                  <c:v>44441</c:v>
                </c:pt>
                <c:pt idx="2632">
                  <c:v>44448</c:v>
                </c:pt>
                <c:pt idx="2633">
                  <c:v>44455</c:v>
                </c:pt>
                <c:pt idx="2634">
                  <c:v>44462</c:v>
                </c:pt>
                <c:pt idx="2635">
                  <c:v>44469</c:v>
                </c:pt>
                <c:pt idx="2636">
                  <c:v>44476</c:v>
                </c:pt>
                <c:pt idx="2637">
                  <c:v>44483</c:v>
                </c:pt>
                <c:pt idx="2638">
                  <c:v>44490</c:v>
                </c:pt>
                <c:pt idx="2639">
                  <c:v>44497</c:v>
                </c:pt>
                <c:pt idx="2640">
                  <c:v>44504</c:v>
                </c:pt>
                <c:pt idx="2641">
                  <c:v>44510</c:v>
                </c:pt>
                <c:pt idx="2642">
                  <c:v>44518</c:v>
                </c:pt>
                <c:pt idx="2643">
                  <c:v>44524</c:v>
                </c:pt>
                <c:pt idx="2644">
                  <c:v>44532</c:v>
                </c:pt>
                <c:pt idx="2645">
                  <c:v>44539</c:v>
                </c:pt>
                <c:pt idx="2646">
                  <c:v>44546</c:v>
                </c:pt>
                <c:pt idx="2647">
                  <c:v>44553</c:v>
                </c:pt>
                <c:pt idx="2648">
                  <c:v>44560</c:v>
                </c:pt>
                <c:pt idx="2649">
                  <c:v>44567</c:v>
                </c:pt>
                <c:pt idx="2650">
                  <c:v>44574</c:v>
                </c:pt>
                <c:pt idx="2651">
                  <c:v>44581</c:v>
                </c:pt>
                <c:pt idx="2652">
                  <c:v>44588</c:v>
                </c:pt>
                <c:pt idx="2653">
                  <c:v>44595</c:v>
                </c:pt>
                <c:pt idx="2654">
                  <c:v>44602</c:v>
                </c:pt>
                <c:pt idx="2655">
                  <c:v>44609</c:v>
                </c:pt>
                <c:pt idx="2656">
                  <c:v>44616</c:v>
                </c:pt>
                <c:pt idx="2657">
                  <c:v>44623</c:v>
                </c:pt>
                <c:pt idx="2658">
                  <c:v>44630</c:v>
                </c:pt>
                <c:pt idx="2659">
                  <c:v>44637</c:v>
                </c:pt>
                <c:pt idx="2660">
                  <c:v>44644</c:v>
                </c:pt>
                <c:pt idx="2661">
                  <c:v>44651</c:v>
                </c:pt>
                <c:pt idx="2662">
                  <c:v>44658</c:v>
                </c:pt>
                <c:pt idx="2663">
                  <c:v>44665</c:v>
                </c:pt>
                <c:pt idx="2664">
                  <c:v>44672</c:v>
                </c:pt>
                <c:pt idx="2665">
                  <c:v>44679</c:v>
                </c:pt>
                <c:pt idx="2666">
                  <c:v>44686</c:v>
                </c:pt>
                <c:pt idx="2667">
                  <c:v>44693</c:v>
                </c:pt>
                <c:pt idx="2668">
                  <c:v>44700</c:v>
                </c:pt>
                <c:pt idx="2669">
                  <c:v>44707</c:v>
                </c:pt>
                <c:pt idx="2670">
                  <c:v>44714</c:v>
                </c:pt>
                <c:pt idx="2671">
                  <c:v>44721</c:v>
                </c:pt>
                <c:pt idx="2672">
                  <c:v>44728</c:v>
                </c:pt>
                <c:pt idx="2673">
                  <c:v>44735</c:v>
                </c:pt>
                <c:pt idx="2674">
                  <c:v>44742</c:v>
                </c:pt>
                <c:pt idx="2675">
                  <c:v>44749</c:v>
                </c:pt>
                <c:pt idx="2676">
                  <c:v>44756</c:v>
                </c:pt>
                <c:pt idx="2677">
                  <c:v>44763</c:v>
                </c:pt>
                <c:pt idx="2678">
                  <c:v>44770</c:v>
                </c:pt>
                <c:pt idx="2679">
                  <c:v>44777</c:v>
                </c:pt>
                <c:pt idx="2680">
                  <c:v>44784</c:v>
                </c:pt>
                <c:pt idx="2681">
                  <c:v>44791</c:v>
                </c:pt>
                <c:pt idx="2682">
                  <c:v>44798</c:v>
                </c:pt>
                <c:pt idx="2683">
                  <c:v>44805</c:v>
                </c:pt>
                <c:pt idx="2684">
                  <c:v>44812</c:v>
                </c:pt>
                <c:pt idx="2685">
                  <c:v>44819</c:v>
                </c:pt>
                <c:pt idx="2686">
                  <c:v>44826</c:v>
                </c:pt>
                <c:pt idx="2687">
                  <c:v>44833</c:v>
                </c:pt>
                <c:pt idx="2688">
                  <c:v>44840</c:v>
                </c:pt>
                <c:pt idx="2689">
                  <c:v>44847</c:v>
                </c:pt>
                <c:pt idx="2690">
                  <c:v>44854</c:v>
                </c:pt>
                <c:pt idx="2691">
                  <c:v>44861</c:v>
                </c:pt>
                <c:pt idx="2692">
                  <c:v>44868</c:v>
                </c:pt>
                <c:pt idx="2693">
                  <c:v>44875</c:v>
                </c:pt>
                <c:pt idx="2694">
                  <c:v>44882</c:v>
                </c:pt>
                <c:pt idx="2695">
                  <c:v>44888</c:v>
                </c:pt>
                <c:pt idx="2696">
                  <c:v>44896</c:v>
                </c:pt>
                <c:pt idx="2697">
                  <c:v>44903</c:v>
                </c:pt>
                <c:pt idx="2698">
                  <c:v>44910</c:v>
                </c:pt>
                <c:pt idx="2699">
                  <c:v>44917</c:v>
                </c:pt>
                <c:pt idx="2700">
                  <c:v>44924</c:v>
                </c:pt>
                <c:pt idx="2701">
                  <c:v>44931</c:v>
                </c:pt>
                <c:pt idx="2702">
                  <c:v>44938</c:v>
                </c:pt>
                <c:pt idx="2703">
                  <c:v>44945</c:v>
                </c:pt>
                <c:pt idx="2704">
                  <c:v>44952</c:v>
                </c:pt>
                <c:pt idx="2705">
                  <c:v>44959</c:v>
                </c:pt>
                <c:pt idx="2706">
                  <c:v>44966</c:v>
                </c:pt>
                <c:pt idx="2707">
                  <c:v>44973</c:v>
                </c:pt>
                <c:pt idx="2708">
                  <c:v>44980</c:v>
                </c:pt>
                <c:pt idx="2709">
                  <c:v>44987</c:v>
                </c:pt>
                <c:pt idx="2710">
                  <c:v>44994</c:v>
                </c:pt>
                <c:pt idx="2711">
                  <c:v>45001</c:v>
                </c:pt>
                <c:pt idx="2712">
                  <c:v>45008</c:v>
                </c:pt>
                <c:pt idx="2713">
                  <c:v>45015</c:v>
                </c:pt>
                <c:pt idx="2714">
                  <c:v>45022</c:v>
                </c:pt>
                <c:pt idx="2715">
                  <c:v>45029</c:v>
                </c:pt>
                <c:pt idx="2716">
                  <c:v>45036</c:v>
                </c:pt>
                <c:pt idx="2717">
                  <c:v>45043</c:v>
                </c:pt>
                <c:pt idx="2718">
                  <c:v>45050</c:v>
                </c:pt>
                <c:pt idx="2719">
                  <c:v>45057</c:v>
                </c:pt>
                <c:pt idx="2720">
                  <c:v>45064</c:v>
                </c:pt>
                <c:pt idx="2721">
                  <c:v>45071</c:v>
                </c:pt>
                <c:pt idx="2722">
                  <c:v>45078</c:v>
                </c:pt>
                <c:pt idx="2723">
                  <c:v>45085</c:v>
                </c:pt>
                <c:pt idx="2724">
                  <c:v>45092</c:v>
                </c:pt>
                <c:pt idx="2725">
                  <c:v>45099</c:v>
                </c:pt>
                <c:pt idx="2726">
                  <c:v>45106</c:v>
                </c:pt>
                <c:pt idx="2727">
                  <c:v>45113</c:v>
                </c:pt>
                <c:pt idx="2728">
                  <c:v>45120</c:v>
                </c:pt>
                <c:pt idx="2729">
                  <c:v>45127</c:v>
                </c:pt>
                <c:pt idx="2730">
                  <c:v>45134</c:v>
                </c:pt>
                <c:pt idx="2731">
                  <c:v>45141</c:v>
                </c:pt>
                <c:pt idx="2732">
                  <c:v>45148</c:v>
                </c:pt>
                <c:pt idx="2733">
                  <c:v>45155</c:v>
                </c:pt>
                <c:pt idx="2734">
                  <c:v>45162</c:v>
                </c:pt>
                <c:pt idx="2735">
                  <c:v>45169</c:v>
                </c:pt>
                <c:pt idx="2736">
                  <c:v>45176</c:v>
                </c:pt>
                <c:pt idx="2737">
                  <c:v>45183</c:v>
                </c:pt>
                <c:pt idx="2738">
                  <c:v>45190</c:v>
                </c:pt>
                <c:pt idx="2739">
                  <c:v>45197</c:v>
                </c:pt>
                <c:pt idx="2740">
                  <c:v>45204</c:v>
                </c:pt>
                <c:pt idx="2741">
                  <c:v>45211</c:v>
                </c:pt>
                <c:pt idx="2742">
                  <c:v>45218</c:v>
                </c:pt>
                <c:pt idx="2743">
                  <c:v>45225</c:v>
                </c:pt>
                <c:pt idx="2744">
                  <c:v>45232</c:v>
                </c:pt>
                <c:pt idx="2745">
                  <c:v>45239</c:v>
                </c:pt>
                <c:pt idx="2746">
                  <c:v>45246</c:v>
                </c:pt>
                <c:pt idx="2747">
                  <c:v>45252</c:v>
                </c:pt>
                <c:pt idx="2748">
                  <c:v>45260</c:v>
                </c:pt>
                <c:pt idx="2749">
                  <c:v>45267</c:v>
                </c:pt>
                <c:pt idx="2750">
                  <c:v>45274</c:v>
                </c:pt>
                <c:pt idx="2751">
                  <c:v>45281</c:v>
                </c:pt>
                <c:pt idx="2752">
                  <c:v>45288</c:v>
                </c:pt>
                <c:pt idx="2753">
                  <c:v>45295</c:v>
                </c:pt>
                <c:pt idx="2754">
                  <c:v>45302</c:v>
                </c:pt>
                <c:pt idx="2755">
                  <c:v>45309</c:v>
                </c:pt>
                <c:pt idx="2756">
                  <c:v>45316</c:v>
                </c:pt>
                <c:pt idx="2757">
                  <c:v>45323</c:v>
                </c:pt>
                <c:pt idx="2758">
                  <c:v>45330</c:v>
                </c:pt>
                <c:pt idx="2759">
                  <c:v>45337</c:v>
                </c:pt>
                <c:pt idx="2760">
                  <c:v>45344</c:v>
                </c:pt>
                <c:pt idx="2761">
                  <c:v>45351</c:v>
                </c:pt>
                <c:pt idx="2762">
                  <c:v>45358</c:v>
                </c:pt>
                <c:pt idx="2763">
                  <c:v>45365</c:v>
                </c:pt>
                <c:pt idx="2764">
                  <c:v>45372</c:v>
                </c:pt>
                <c:pt idx="2765">
                  <c:v>45379</c:v>
                </c:pt>
                <c:pt idx="2766">
                  <c:v>45386</c:v>
                </c:pt>
                <c:pt idx="2767">
                  <c:v>45393</c:v>
                </c:pt>
                <c:pt idx="2768">
                  <c:v>45400</c:v>
                </c:pt>
                <c:pt idx="2769">
                  <c:v>45407</c:v>
                </c:pt>
                <c:pt idx="2770">
                  <c:v>45414</c:v>
                </c:pt>
                <c:pt idx="2771">
                  <c:v>45421</c:v>
                </c:pt>
                <c:pt idx="2772">
                  <c:v>45428</c:v>
                </c:pt>
                <c:pt idx="2773">
                  <c:v>45435</c:v>
                </c:pt>
                <c:pt idx="2774">
                  <c:v>45442</c:v>
                </c:pt>
                <c:pt idx="2775">
                  <c:v>45449</c:v>
                </c:pt>
                <c:pt idx="2776">
                  <c:v>45456</c:v>
                </c:pt>
                <c:pt idx="2777">
                  <c:v>45463</c:v>
                </c:pt>
                <c:pt idx="2778">
                  <c:v>45470</c:v>
                </c:pt>
                <c:pt idx="2779">
                  <c:v>45476</c:v>
                </c:pt>
                <c:pt idx="2780">
                  <c:v>45484</c:v>
                </c:pt>
                <c:pt idx="2781">
                  <c:v>45491</c:v>
                </c:pt>
                <c:pt idx="2782">
                  <c:v>45498</c:v>
                </c:pt>
                <c:pt idx="2783">
                  <c:v>45505</c:v>
                </c:pt>
                <c:pt idx="2784">
                  <c:v>45512</c:v>
                </c:pt>
                <c:pt idx="2785">
                  <c:v>45519</c:v>
                </c:pt>
                <c:pt idx="2786">
                  <c:v>45526</c:v>
                </c:pt>
                <c:pt idx="2787">
                  <c:v>45533</c:v>
                </c:pt>
                <c:pt idx="2788">
                  <c:v>45540</c:v>
                </c:pt>
                <c:pt idx="2789">
                  <c:v>45547</c:v>
                </c:pt>
                <c:pt idx="2790">
                  <c:v>45554</c:v>
                </c:pt>
                <c:pt idx="2791">
                  <c:v>45561</c:v>
                </c:pt>
                <c:pt idx="2792">
                  <c:v>45568</c:v>
                </c:pt>
                <c:pt idx="2793">
                  <c:v>45575</c:v>
                </c:pt>
                <c:pt idx="2794">
                  <c:v>45582</c:v>
                </c:pt>
                <c:pt idx="2795">
                  <c:v>45589</c:v>
                </c:pt>
                <c:pt idx="2796">
                  <c:v>45596</c:v>
                </c:pt>
                <c:pt idx="2797">
                  <c:v>45603</c:v>
                </c:pt>
                <c:pt idx="2798">
                  <c:v>45610</c:v>
                </c:pt>
                <c:pt idx="2799">
                  <c:v>45617</c:v>
                </c:pt>
                <c:pt idx="2800">
                  <c:v>45623</c:v>
                </c:pt>
                <c:pt idx="2801">
                  <c:v>45631</c:v>
                </c:pt>
                <c:pt idx="2802">
                  <c:v>45638</c:v>
                </c:pt>
                <c:pt idx="2803">
                  <c:v>45645</c:v>
                </c:pt>
                <c:pt idx="2804">
                  <c:v>45652</c:v>
                </c:pt>
                <c:pt idx="2805">
                  <c:v>45659</c:v>
                </c:pt>
                <c:pt idx="2806" formatCode="m/d/yyyy">
                  <c:v>45666</c:v>
                </c:pt>
                <c:pt idx="2807" formatCode="m/d/yyyy">
                  <c:v>45673</c:v>
                </c:pt>
                <c:pt idx="2808" formatCode="m/d/yyyy">
                  <c:v>45680</c:v>
                </c:pt>
                <c:pt idx="2809" formatCode="m/d/yyyy">
                  <c:v>45687</c:v>
                </c:pt>
                <c:pt idx="2810" formatCode="m/d/yyyy">
                  <c:v>45694</c:v>
                </c:pt>
                <c:pt idx="2811" formatCode="m/d/yyyy">
                  <c:v>45701</c:v>
                </c:pt>
                <c:pt idx="2812" formatCode="m/d/yyyy">
                  <c:v>45708</c:v>
                </c:pt>
                <c:pt idx="2813" formatCode="m/d/yyyy">
                  <c:v>45715</c:v>
                </c:pt>
                <c:pt idx="2814" formatCode="m/d/yyyy">
                  <c:v>45722</c:v>
                </c:pt>
                <c:pt idx="2815" formatCode="m/d/yyyy">
                  <c:v>45729</c:v>
                </c:pt>
                <c:pt idx="2816" formatCode="m/d/yyyy">
                  <c:v>45736</c:v>
                </c:pt>
                <c:pt idx="2817" formatCode="m/d/yyyy">
                  <c:v>45743</c:v>
                </c:pt>
                <c:pt idx="2818" formatCode="m/d/yyyy">
                  <c:v>45750</c:v>
                </c:pt>
                <c:pt idx="2819" formatCode="m/d/yyyy">
                  <c:v>45757</c:v>
                </c:pt>
                <c:pt idx="2820" formatCode="m/d/yyyy">
                  <c:v>45764</c:v>
                </c:pt>
                <c:pt idx="2821" formatCode="m/d/yyyy">
                  <c:v>45771</c:v>
                </c:pt>
                <c:pt idx="2822" formatCode="m/d/yyyy">
                  <c:v>45778</c:v>
                </c:pt>
                <c:pt idx="2823" formatCode="m/d/yyyy">
                  <c:v>45785</c:v>
                </c:pt>
                <c:pt idx="2824" formatCode="m/d/yyyy">
                  <c:v>45792</c:v>
                </c:pt>
                <c:pt idx="2825" formatCode="m/d/yyyy">
                  <c:v>45799</c:v>
                </c:pt>
                <c:pt idx="2826" formatCode="m/d/yyyy">
                  <c:v>45806</c:v>
                </c:pt>
                <c:pt idx="2827" formatCode="m/d/yyyy">
                  <c:v>45813</c:v>
                </c:pt>
                <c:pt idx="2828" formatCode="m/d/yyyy">
                  <c:v>45820</c:v>
                </c:pt>
                <c:pt idx="2829" formatCode="m/d/yyyy">
                  <c:v>45826</c:v>
                </c:pt>
                <c:pt idx="2830" formatCode="m/d/yyyy">
                  <c:v>45834</c:v>
                </c:pt>
                <c:pt idx="2831" formatCode="m/d/yyyy">
                  <c:v>45841</c:v>
                </c:pt>
                <c:pt idx="2832" formatCode="m/d/yyyy">
                  <c:v>45848</c:v>
                </c:pt>
                <c:pt idx="2833" formatCode="m/d/yyyy">
                  <c:v>45855</c:v>
                </c:pt>
                <c:pt idx="2834" formatCode="m/d/yyyy">
                  <c:v>45862</c:v>
                </c:pt>
                <c:pt idx="2835" formatCode="m/d/yyyy">
                  <c:v>45869</c:v>
                </c:pt>
                <c:pt idx="2836" formatCode="m/d/yyyy">
                  <c:v>45876</c:v>
                </c:pt>
                <c:pt idx="2837" formatCode="m/d/yyyy">
                  <c:v>45883</c:v>
                </c:pt>
                <c:pt idx="2838" formatCode="m/d/yyyy">
                  <c:v>45890</c:v>
                </c:pt>
                <c:pt idx="2839" formatCode="m/d/yyyy">
                  <c:v>45897</c:v>
                </c:pt>
                <c:pt idx="2840" formatCode="m/d/yyyy">
                  <c:v>45904</c:v>
                </c:pt>
                <c:pt idx="2841" formatCode="m/d/yyyy">
                  <c:v>45911</c:v>
                </c:pt>
                <c:pt idx="2842" formatCode="m/d/yyyy">
                  <c:v>45918</c:v>
                </c:pt>
                <c:pt idx="2843" formatCode="m/d/yyyy">
                  <c:v>45925</c:v>
                </c:pt>
                <c:pt idx="2844" formatCode="m/d/yyyy">
                  <c:v>45932</c:v>
                </c:pt>
                <c:pt idx="2845" formatCode="m/d/yyyy">
                  <c:v>45939</c:v>
                </c:pt>
                <c:pt idx="2846" formatCode="m/d/yyyy">
                  <c:v>45946</c:v>
                </c:pt>
                <c:pt idx="2847" formatCode="m/d/yyyy">
                  <c:v>45953</c:v>
                </c:pt>
                <c:pt idx="2848" formatCode="m/d/yyyy">
                  <c:v>45960</c:v>
                </c:pt>
                <c:pt idx="2849" formatCode="m/d/yyyy">
                  <c:v>45967</c:v>
                </c:pt>
                <c:pt idx="2850" formatCode="m/d/yyyy">
                  <c:v>45974</c:v>
                </c:pt>
                <c:pt idx="2851" formatCode="m/d/yyyy">
                  <c:v>45981</c:v>
                </c:pt>
                <c:pt idx="2852" formatCode="m/d/yyyy">
                  <c:v>45987</c:v>
                </c:pt>
                <c:pt idx="2853" formatCode="m/d/yyyy">
                  <c:v>45995</c:v>
                </c:pt>
                <c:pt idx="2854" formatCode="m/d/yyyy">
                  <c:v>46002</c:v>
                </c:pt>
                <c:pt idx="2855" formatCode="m/d/yyyy">
                  <c:v>46009</c:v>
                </c:pt>
                <c:pt idx="2856" formatCode="m/d/yyyy">
                  <c:v>46015</c:v>
                </c:pt>
                <c:pt idx="2857" formatCode="m/d/yyyy">
                  <c:v>46022</c:v>
                </c:pt>
                <c:pt idx="2858" formatCode="m/d/yyyy">
                  <c:v>46030</c:v>
                </c:pt>
                <c:pt idx="2859" formatCode="m/d/yyyy">
                  <c:v>46037</c:v>
                </c:pt>
                <c:pt idx="2860" formatCode="m/d/yyyy">
                  <c:v>46044</c:v>
                </c:pt>
                <c:pt idx="2861" formatCode="m/d/yyyy">
                  <c:v>46051</c:v>
                </c:pt>
                <c:pt idx="2862" formatCode="m/d/yyyy">
                  <c:v>46058</c:v>
                </c:pt>
                <c:pt idx="2863" formatCode="m/d/yyyy">
                  <c:v>46065</c:v>
                </c:pt>
                <c:pt idx="2864" formatCode="m/d/yyyy">
                  <c:v>46072</c:v>
                </c:pt>
                <c:pt idx="2865" formatCode="m/d/yyyy">
                  <c:v>46079</c:v>
                </c:pt>
                <c:pt idx="2866" formatCode="m/d/yyyy">
                  <c:v>46086</c:v>
                </c:pt>
                <c:pt idx="2867" formatCode="m/d/yyyy">
                  <c:v>46093</c:v>
                </c:pt>
                <c:pt idx="2868" formatCode="m/d/yyyy">
                  <c:v>46100</c:v>
                </c:pt>
                <c:pt idx="2869" formatCode="m/d/yyyy">
                  <c:v>46107</c:v>
                </c:pt>
              </c:numCache>
            </c:numRef>
          </c:cat>
          <c:val>
            <c:numRef>
              <c:f>'Mortgage Rate'!$D$2:$D$2871</c:f>
              <c:numCache>
                <c:formatCode>0.00</c:formatCode>
                <c:ptCount val="2870"/>
                <c:pt idx="0">
                  <c:v>7.33</c:v>
                </c:pt>
                <c:pt idx="1">
                  <c:v>7.31</c:v>
                </c:pt>
                <c:pt idx="2">
                  <c:v>7.31</c:v>
                </c:pt>
                <c:pt idx="3">
                  <c:v>7.31</c:v>
                </c:pt>
                <c:pt idx="4">
                  <c:v>7.29</c:v>
                </c:pt>
                <c:pt idx="5">
                  <c:v>7.38</c:v>
                </c:pt>
                <c:pt idx="6">
                  <c:v>7.42</c:v>
                </c:pt>
                <c:pt idx="7">
                  <c:v>7.44</c:v>
                </c:pt>
                <c:pt idx="8">
                  <c:v>7.46</c:v>
                </c:pt>
                <c:pt idx="9">
                  <c:v>7.52</c:v>
                </c:pt>
                <c:pt idx="10">
                  <c:v>7.52</c:v>
                </c:pt>
                <c:pt idx="11">
                  <c:v>7.54</c:v>
                </c:pt>
                <c:pt idx="12">
                  <c:v>7.54</c:v>
                </c:pt>
                <c:pt idx="13">
                  <c:v>7.54</c:v>
                </c:pt>
                <c:pt idx="14">
                  <c:v>7.54</c:v>
                </c:pt>
                <c:pt idx="15">
                  <c:v>7.6</c:v>
                </c:pt>
                <c:pt idx="16">
                  <c:v>7.65</c:v>
                </c:pt>
                <c:pt idx="17">
                  <c:v>7.69</c:v>
                </c:pt>
                <c:pt idx="18">
                  <c:v>7.66</c:v>
                </c:pt>
                <c:pt idx="19">
                  <c:v>7.73</c:v>
                </c:pt>
                <c:pt idx="20">
                  <c:v>7.71</c:v>
                </c:pt>
                <c:pt idx="21">
                  <c:v>7.69</c:v>
                </c:pt>
                <c:pt idx="22">
                  <c:v>7.71</c:v>
                </c:pt>
                <c:pt idx="23">
                  <c:v>7.67</c:v>
                </c:pt>
                <c:pt idx="24">
                  <c:v>7.7</c:v>
                </c:pt>
                <c:pt idx="25">
                  <c:v>7.67</c:v>
                </c:pt>
                <c:pt idx="26">
                  <c:v>7.67</c:v>
                </c:pt>
                <c:pt idx="27">
                  <c:v>7.63</c:v>
                </c:pt>
                <c:pt idx="28">
                  <c:v>7.63</c:v>
                </c:pt>
                <c:pt idx="29">
                  <c:v>7.58</c:v>
                </c:pt>
                <c:pt idx="30">
                  <c:v>7.63</c:v>
                </c:pt>
                <c:pt idx="31">
                  <c:v>7.59</c:v>
                </c:pt>
                <c:pt idx="32">
                  <c:v>7.56</c:v>
                </c:pt>
                <c:pt idx="33">
                  <c:v>7.54</c:v>
                </c:pt>
                <c:pt idx="34">
                  <c:v>7.51</c:v>
                </c:pt>
                <c:pt idx="35">
                  <c:v>7.49</c:v>
                </c:pt>
                <c:pt idx="36">
                  <c:v>7.47</c:v>
                </c:pt>
                <c:pt idx="37">
                  <c:v>7.48</c:v>
                </c:pt>
                <c:pt idx="38">
                  <c:v>7.48</c:v>
                </c:pt>
                <c:pt idx="39">
                  <c:v>7.48</c:v>
                </c:pt>
                <c:pt idx="40">
                  <c:v>7.46</c:v>
                </c:pt>
                <c:pt idx="41">
                  <c:v>7.46</c:v>
                </c:pt>
                <c:pt idx="42">
                  <c:v>7.43</c:v>
                </c:pt>
                <c:pt idx="43">
                  <c:v>7.4</c:v>
                </c:pt>
                <c:pt idx="44">
                  <c:v>7.35</c:v>
                </c:pt>
                <c:pt idx="45">
                  <c:v>7.33</c:v>
                </c:pt>
                <c:pt idx="46">
                  <c:v>7.31</c:v>
                </c:pt>
                <c:pt idx="47">
                  <c:v>7.31</c:v>
                </c:pt>
                <c:pt idx="48">
                  <c:v>7.32</c:v>
                </c:pt>
                <c:pt idx="49">
                  <c:v>7.32</c:v>
                </c:pt>
                <c:pt idx="50">
                  <c:v>7.31</c:v>
                </c:pt>
                <c:pt idx="51">
                  <c:v>7.31</c:v>
                </c:pt>
                <c:pt idx="52">
                  <c:v>7.23</c:v>
                </c:pt>
                <c:pt idx="53">
                  <c:v>7.25</c:v>
                </c:pt>
                <c:pt idx="54">
                  <c:v>7.29</c:v>
                </c:pt>
                <c:pt idx="55">
                  <c:v>7.29</c:v>
                </c:pt>
                <c:pt idx="56">
                  <c:v>7.33</c:v>
                </c:pt>
                <c:pt idx="57">
                  <c:v>7.33</c:v>
                </c:pt>
                <c:pt idx="58">
                  <c:v>7.38</c:v>
                </c:pt>
                <c:pt idx="59">
                  <c:v>7.38</c:v>
                </c:pt>
                <c:pt idx="60">
                  <c:v>7.4</c:v>
                </c:pt>
                <c:pt idx="61">
                  <c:v>7.36</c:v>
                </c:pt>
                <c:pt idx="62">
                  <c:v>7.38</c:v>
                </c:pt>
                <c:pt idx="63">
                  <c:v>7.38</c:v>
                </c:pt>
                <c:pt idx="64">
                  <c:v>7.36</c:v>
                </c:pt>
                <c:pt idx="65">
                  <c:v>7.38</c:v>
                </c:pt>
                <c:pt idx="66">
                  <c:v>7.38</c:v>
                </c:pt>
                <c:pt idx="67">
                  <c:v>7.4</c:v>
                </c:pt>
                <c:pt idx="68">
                  <c:v>7.4</c:v>
                </c:pt>
                <c:pt idx="69">
                  <c:v>7.4</c:v>
                </c:pt>
                <c:pt idx="70">
                  <c:v>7.35</c:v>
                </c:pt>
                <c:pt idx="71">
                  <c:v>7.41</c:v>
                </c:pt>
                <c:pt idx="72">
                  <c:v>7.42</c:v>
                </c:pt>
                <c:pt idx="73">
                  <c:v>7.42</c:v>
                </c:pt>
                <c:pt idx="74">
                  <c:v>7.42</c:v>
                </c:pt>
                <c:pt idx="75">
                  <c:v>7.42</c:v>
                </c:pt>
                <c:pt idx="76">
                  <c:v>7.42</c:v>
                </c:pt>
                <c:pt idx="77">
                  <c:v>7.41</c:v>
                </c:pt>
                <c:pt idx="78">
                  <c:v>7.43</c:v>
                </c:pt>
                <c:pt idx="79">
                  <c:v>7.41</c:v>
                </c:pt>
                <c:pt idx="80">
                  <c:v>7.41</c:v>
                </c:pt>
                <c:pt idx="81">
                  <c:v>7.44</c:v>
                </c:pt>
                <c:pt idx="82">
                  <c:v>7.42</c:v>
                </c:pt>
                <c:pt idx="83">
                  <c:v>7.43</c:v>
                </c:pt>
                <c:pt idx="84">
                  <c:v>7.42</c:v>
                </c:pt>
                <c:pt idx="85">
                  <c:v>7.42</c:v>
                </c:pt>
                <c:pt idx="86">
                  <c:v>7.44</c:v>
                </c:pt>
                <c:pt idx="87">
                  <c:v>7.45</c:v>
                </c:pt>
                <c:pt idx="88">
                  <c:v>7.43</c:v>
                </c:pt>
                <c:pt idx="89">
                  <c:v>7.43</c:v>
                </c:pt>
                <c:pt idx="90">
                  <c:v>7.45</c:v>
                </c:pt>
                <c:pt idx="91">
                  <c:v>7.45</c:v>
                </c:pt>
                <c:pt idx="92">
                  <c:v>7.44</c:v>
                </c:pt>
                <c:pt idx="93">
                  <c:v>7.44</c:v>
                </c:pt>
                <c:pt idx="94">
                  <c:v>7.44</c:v>
                </c:pt>
                <c:pt idx="95">
                  <c:v>7.43</c:v>
                </c:pt>
                <c:pt idx="96">
                  <c:v>7.43</c:v>
                </c:pt>
                <c:pt idx="97">
                  <c:v>7.43</c:v>
                </c:pt>
                <c:pt idx="98">
                  <c:v>7.45</c:v>
                </c:pt>
                <c:pt idx="99">
                  <c:v>7.45</c:v>
                </c:pt>
                <c:pt idx="100">
                  <c:v>7.45</c:v>
                </c:pt>
                <c:pt idx="101">
                  <c:v>7.45</c:v>
                </c:pt>
                <c:pt idx="102">
                  <c:v>7.45</c:v>
                </c:pt>
                <c:pt idx="103">
                  <c:v>7.45</c:v>
                </c:pt>
                <c:pt idx="104">
                  <c:v>7.49</c:v>
                </c:pt>
                <c:pt idx="105">
                  <c:v>7.51</c:v>
                </c:pt>
                <c:pt idx="106">
                  <c:v>7.54</c:v>
                </c:pt>
                <c:pt idx="107">
                  <c:v>7.56</c:v>
                </c:pt>
                <c:pt idx="108">
                  <c:v>7.56</c:v>
                </c:pt>
                <c:pt idx="109">
                  <c:v>7.58</c:v>
                </c:pt>
                <c:pt idx="110">
                  <c:v>7.64</c:v>
                </c:pt>
                <c:pt idx="111">
                  <c:v>7.69</c:v>
                </c:pt>
                <c:pt idx="112">
                  <c:v>7.7</c:v>
                </c:pt>
                <c:pt idx="113">
                  <c:v>7.7</c:v>
                </c:pt>
                <c:pt idx="114">
                  <c:v>7.73</c:v>
                </c:pt>
                <c:pt idx="115">
                  <c:v>7.73</c:v>
                </c:pt>
                <c:pt idx="116">
                  <c:v>7.75</c:v>
                </c:pt>
                <c:pt idx="117">
                  <c:v>7.76</c:v>
                </c:pt>
                <c:pt idx="118">
                  <c:v>7.89</c:v>
                </c:pt>
                <c:pt idx="119">
                  <c:v>8.01</c:v>
                </c:pt>
                <c:pt idx="120">
                  <c:v>8.1199999999999992</c:v>
                </c:pt>
                <c:pt idx="121">
                  <c:v>8.18</c:v>
                </c:pt>
                <c:pt idx="122">
                  <c:v>8.26</c:v>
                </c:pt>
                <c:pt idx="123">
                  <c:v>8.4</c:v>
                </c:pt>
                <c:pt idx="124">
                  <c:v>8.5500000000000007</c:v>
                </c:pt>
                <c:pt idx="125">
                  <c:v>8.61</c:v>
                </c:pt>
                <c:pt idx="126">
                  <c:v>8.66</c:v>
                </c:pt>
                <c:pt idx="127">
                  <c:v>8.77</c:v>
                </c:pt>
                <c:pt idx="128">
                  <c:v>8.81</c:v>
                </c:pt>
                <c:pt idx="129">
                  <c:v>8.83</c:v>
                </c:pt>
                <c:pt idx="130">
                  <c:v>8.85</c:v>
                </c:pt>
                <c:pt idx="131">
                  <c:v>8.82</c:v>
                </c:pt>
                <c:pt idx="132">
                  <c:v>8.83</c:v>
                </c:pt>
                <c:pt idx="133">
                  <c:v>8.75</c:v>
                </c:pt>
                <c:pt idx="134">
                  <c:v>8.68</c:v>
                </c:pt>
                <c:pt idx="135">
                  <c:v>8.6199999999999992</c:v>
                </c:pt>
                <c:pt idx="136">
                  <c:v>8.59</c:v>
                </c:pt>
                <c:pt idx="137">
                  <c:v>8.58</c:v>
                </c:pt>
                <c:pt idx="138">
                  <c:v>8.57</c:v>
                </c:pt>
                <c:pt idx="139">
                  <c:v>8.5500000000000007</c:v>
                </c:pt>
                <c:pt idx="140">
                  <c:v>8.5299999999999994</c:v>
                </c:pt>
                <c:pt idx="141">
                  <c:v>8.5299999999999994</c:v>
                </c:pt>
                <c:pt idx="142">
                  <c:v>8.5299999999999994</c:v>
                </c:pt>
                <c:pt idx="143">
                  <c:v>8.56</c:v>
                </c:pt>
                <c:pt idx="144">
                  <c:v>8.56</c:v>
                </c:pt>
                <c:pt idx="145">
                  <c:v>8.5299999999999994</c:v>
                </c:pt>
                <c:pt idx="146">
                  <c:v>8.5500000000000007</c:v>
                </c:pt>
                <c:pt idx="147">
                  <c:v>8.52</c:v>
                </c:pt>
                <c:pt idx="148">
                  <c:v>8.48</c:v>
                </c:pt>
                <c:pt idx="149">
                  <c:v>8.4600000000000009</c:v>
                </c:pt>
                <c:pt idx="150">
                  <c:v>8.4600000000000009</c:v>
                </c:pt>
                <c:pt idx="151">
                  <c:v>8.42</c:v>
                </c:pt>
                <c:pt idx="152">
                  <c:v>8.41</c:v>
                </c:pt>
                <c:pt idx="153">
                  <c:v>8.41</c:v>
                </c:pt>
                <c:pt idx="154">
                  <c:v>8.4</c:v>
                </c:pt>
                <c:pt idx="155">
                  <c:v>8.4</c:v>
                </c:pt>
                <c:pt idx="156">
                  <c:v>8.41</c:v>
                </c:pt>
                <c:pt idx="157">
                  <c:v>8.44</c:v>
                </c:pt>
                <c:pt idx="158">
                  <c:v>8.5299999999999994</c:v>
                </c:pt>
                <c:pt idx="159">
                  <c:v>8.6300000000000008</c:v>
                </c:pt>
                <c:pt idx="160">
                  <c:v>8.73</c:v>
                </c:pt>
                <c:pt idx="161">
                  <c:v>8.8699999999999992</c:v>
                </c:pt>
                <c:pt idx="162">
                  <c:v>8.98</c:v>
                </c:pt>
                <c:pt idx="163">
                  <c:v>8.9700000000000006</c:v>
                </c:pt>
                <c:pt idx="164">
                  <c:v>9.01</c:v>
                </c:pt>
                <c:pt idx="165">
                  <c:v>9.0299999999999994</c:v>
                </c:pt>
                <c:pt idx="166">
                  <c:v>9.06</c:v>
                </c:pt>
                <c:pt idx="167">
                  <c:v>9.11</c:v>
                </c:pt>
                <c:pt idx="168">
                  <c:v>9.07</c:v>
                </c:pt>
                <c:pt idx="169">
                  <c:v>9.1</c:v>
                </c:pt>
                <c:pt idx="170">
                  <c:v>9.14</c:v>
                </c:pt>
                <c:pt idx="171">
                  <c:v>9.19</c:v>
                </c:pt>
                <c:pt idx="172">
                  <c:v>9.3699999999999992</c:v>
                </c:pt>
                <c:pt idx="173">
                  <c:v>9.42</c:v>
                </c:pt>
                <c:pt idx="174">
                  <c:v>9.4700000000000006</c:v>
                </c:pt>
                <c:pt idx="175">
                  <c:v>9.5</c:v>
                </c:pt>
                <c:pt idx="176">
                  <c:v>9.6</c:v>
                </c:pt>
                <c:pt idx="177">
                  <c:v>9.6199999999999992</c:v>
                </c:pt>
                <c:pt idx="178">
                  <c:v>9.74</c:v>
                </c:pt>
                <c:pt idx="179">
                  <c:v>9.8800000000000008</c:v>
                </c:pt>
                <c:pt idx="180">
                  <c:v>9.92</c:v>
                </c:pt>
                <c:pt idx="181">
                  <c:v>10</c:v>
                </c:pt>
                <c:pt idx="182">
                  <c:v>10.029999999999999</c:v>
                </c:pt>
                <c:pt idx="183">
                  <c:v>10.02</c:v>
                </c:pt>
                <c:pt idx="184">
                  <c:v>9.9600000000000009</c:v>
                </c:pt>
                <c:pt idx="185">
                  <c:v>9.99</c:v>
                </c:pt>
                <c:pt idx="186">
                  <c:v>9.94</c:v>
                </c:pt>
                <c:pt idx="187">
                  <c:v>9.8699999999999992</c:v>
                </c:pt>
                <c:pt idx="188">
                  <c:v>9.81</c:v>
                </c:pt>
                <c:pt idx="189">
                  <c:v>9.81</c:v>
                </c:pt>
                <c:pt idx="190">
                  <c:v>9.73</c:v>
                </c:pt>
                <c:pt idx="191">
                  <c:v>9.7200000000000006</c:v>
                </c:pt>
                <c:pt idx="192">
                  <c:v>9.69</c:v>
                </c:pt>
                <c:pt idx="193">
                  <c:v>9.6300000000000008</c:v>
                </c:pt>
                <c:pt idx="194">
                  <c:v>9.58</c:v>
                </c:pt>
                <c:pt idx="195">
                  <c:v>9.56</c:v>
                </c:pt>
                <c:pt idx="196">
                  <c:v>9.6</c:v>
                </c:pt>
                <c:pt idx="197">
                  <c:v>9.49</c:v>
                </c:pt>
                <c:pt idx="198">
                  <c:v>9.43</c:v>
                </c:pt>
                <c:pt idx="199">
                  <c:v>9.35</c:v>
                </c:pt>
                <c:pt idx="200">
                  <c:v>9.2899999999999991</c:v>
                </c:pt>
                <c:pt idx="201">
                  <c:v>9.1999999999999993</c:v>
                </c:pt>
                <c:pt idx="202">
                  <c:v>9.1300000000000008</c:v>
                </c:pt>
                <c:pt idx="203">
                  <c:v>9.07</c:v>
                </c:pt>
                <c:pt idx="204">
                  <c:v>9.02</c:v>
                </c:pt>
                <c:pt idx="205">
                  <c:v>9</c:v>
                </c:pt>
                <c:pt idx="206">
                  <c:v>8.89</c:v>
                </c:pt>
                <c:pt idx="207">
                  <c:v>8.86</c:v>
                </c:pt>
                <c:pt idx="208">
                  <c:v>8.86</c:v>
                </c:pt>
                <c:pt idx="209">
                  <c:v>8.83</c:v>
                </c:pt>
                <c:pt idx="210">
                  <c:v>8.81</c:v>
                </c:pt>
                <c:pt idx="211">
                  <c:v>8.8000000000000007</c:v>
                </c:pt>
                <c:pt idx="212">
                  <c:v>8.84</c:v>
                </c:pt>
                <c:pt idx="213">
                  <c:v>8.92</c:v>
                </c:pt>
                <c:pt idx="214">
                  <c:v>8.8800000000000008</c:v>
                </c:pt>
                <c:pt idx="215">
                  <c:v>8.92</c:v>
                </c:pt>
                <c:pt idx="216">
                  <c:v>8.92</c:v>
                </c:pt>
                <c:pt idx="217">
                  <c:v>8.89</c:v>
                </c:pt>
                <c:pt idx="218">
                  <c:v>8.89</c:v>
                </c:pt>
                <c:pt idx="219">
                  <c:v>8.9</c:v>
                </c:pt>
                <c:pt idx="220">
                  <c:v>8.8800000000000008</c:v>
                </c:pt>
                <c:pt idx="221">
                  <c:v>8.9</c:v>
                </c:pt>
                <c:pt idx="222">
                  <c:v>8.8800000000000008</c:v>
                </c:pt>
                <c:pt idx="223">
                  <c:v>8.9</c:v>
                </c:pt>
                <c:pt idx="224">
                  <c:v>8.89</c:v>
                </c:pt>
                <c:pt idx="225">
                  <c:v>8.89</c:v>
                </c:pt>
                <c:pt idx="226">
                  <c:v>8.89</c:v>
                </c:pt>
                <c:pt idx="227">
                  <c:v>8.89</c:v>
                </c:pt>
                <c:pt idx="228">
                  <c:v>8.93</c:v>
                </c:pt>
                <c:pt idx="229">
                  <c:v>8.98</c:v>
                </c:pt>
                <c:pt idx="230">
                  <c:v>9.02</c:v>
                </c:pt>
                <c:pt idx="231">
                  <c:v>9.08</c:v>
                </c:pt>
                <c:pt idx="232">
                  <c:v>9.16</c:v>
                </c:pt>
                <c:pt idx="233">
                  <c:v>9.14</c:v>
                </c:pt>
                <c:pt idx="234">
                  <c:v>9.14</c:v>
                </c:pt>
                <c:pt idx="235">
                  <c:v>9.1999999999999993</c:v>
                </c:pt>
                <c:pt idx="236">
                  <c:v>9.2100000000000009</c:v>
                </c:pt>
                <c:pt idx="237">
                  <c:v>9.2100000000000009</c:v>
                </c:pt>
                <c:pt idx="238">
                  <c:v>9.26</c:v>
                </c:pt>
                <c:pt idx="239">
                  <c:v>9.24</c:v>
                </c:pt>
                <c:pt idx="240">
                  <c:v>9.19</c:v>
                </c:pt>
                <c:pt idx="241">
                  <c:v>9.16</c:v>
                </c:pt>
                <c:pt idx="242">
                  <c:v>9.1199999999999992</c:v>
                </c:pt>
                <c:pt idx="243">
                  <c:v>9.11</c:v>
                </c:pt>
                <c:pt idx="244">
                  <c:v>9.11</c:v>
                </c:pt>
                <c:pt idx="245">
                  <c:v>9.11</c:v>
                </c:pt>
                <c:pt idx="246">
                  <c:v>9.08</c:v>
                </c:pt>
                <c:pt idx="247">
                  <c:v>9.09</c:v>
                </c:pt>
                <c:pt idx="248">
                  <c:v>9.1</c:v>
                </c:pt>
                <c:pt idx="249">
                  <c:v>9.07</c:v>
                </c:pt>
                <c:pt idx="250">
                  <c:v>9.01</c:v>
                </c:pt>
                <c:pt idx="251">
                  <c:v>9</c:v>
                </c:pt>
                <c:pt idx="252">
                  <c:v>8.9</c:v>
                </c:pt>
                <c:pt idx="253">
                  <c:v>8.86</c:v>
                </c:pt>
                <c:pt idx="254">
                  <c:v>8.83</c:v>
                </c:pt>
                <c:pt idx="255">
                  <c:v>8.81</c:v>
                </c:pt>
                <c:pt idx="256">
                  <c:v>8.75</c:v>
                </c:pt>
                <c:pt idx="257">
                  <c:v>8.77</c:v>
                </c:pt>
                <c:pt idx="258">
                  <c:v>8.75</c:v>
                </c:pt>
                <c:pt idx="259">
                  <c:v>8.75</c:v>
                </c:pt>
                <c:pt idx="260">
                  <c:v>8.75</c:v>
                </c:pt>
                <c:pt idx="261">
                  <c:v>8.6999999999999993</c:v>
                </c:pt>
                <c:pt idx="262">
                  <c:v>8.6999999999999993</c:v>
                </c:pt>
                <c:pt idx="263">
                  <c:v>8.75</c:v>
                </c:pt>
                <c:pt idx="264">
                  <c:v>8.75</c:v>
                </c:pt>
                <c:pt idx="265">
                  <c:v>8.75</c:v>
                </c:pt>
                <c:pt idx="266">
                  <c:v>8.75</c:v>
                </c:pt>
                <c:pt idx="267">
                  <c:v>8.75</c:v>
                </c:pt>
                <c:pt idx="268">
                  <c:v>8.7799999999999994</c:v>
                </c:pt>
                <c:pt idx="269">
                  <c:v>8.7799999999999994</c:v>
                </c:pt>
                <c:pt idx="270">
                  <c:v>8.7799999999999994</c:v>
                </c:pt>
                <c:pt idx="271">
                  <c:v>8.83</c:v>
                </c:pt>
                <c:pt idx="272">
                  <c:v>8.8800000000000008</c:v>
                </c:pt>
                <c:pt idx="273">
                  <c:v>8.9</c:v>
                </c:pt>
                <c:pt idx="274">
                  <c:v>8.93</c:v>
                </c:pt>
                <c:pt idx="275">
                  <c:v>8.93</c:v>
                </c:pt>
                <c:pt idx="276">
                  <c:v>8.93</c:v>
                </c:pt>
                <c:pt idx="277">
                  <c:v>8.9</c:v>
                </c:pt>
                <c:pt idx="278">
                  <c:v>8.98</c:v>
                </c:pt>
                <c:pt idx="279">
                  <c:v>9</c:v>
                </c:pt>
                <c:pt idx="280">
                  <c:v>9</c:v>
                </c:pt>
                <c:pt idx="281">
                  <c:v>9</c:v>
                </c:pt>
                <c:pt idx="282">
                  <c:v>9</c:v>
                </c:pt>
                <c:pt idx="283">
                  <c:v>9</c:v>
                </c:pt>
                <c:pt idx="284">
                  <c:v>8.9700000000000006</c:v>
                </c:pt>
                <c:pt idx="285">
                  <c:v>8.9700000000000006</c:v>
                </c:pt>
                <c:pt idx="286">
                  <c:v>8.9700000000000006</c:v>
                </c:pt>
                <c:pt idx="287">
                  <c:v>8.9</c:v>
                </c:pt>
                <c:pt idx="288">
                  <c:v>8.9499999999999993</c:v>
                </c:pt>
                <c:pt idx="289">
                  <c:v>8.9499999999999993</c:v>
                </c:pt>
                <c:pt idx="290">
                  <c:v>8.9499999999999993</c:v>
                </c:pt>
                <c:pt idx="291">
                  <c:v>8.9</c:v>
                </c:pt>
                <c:pt idx="292">
                  <c:v>8.85</c:v>
                </c:pt>
                <c:pt idx="293">
                  <c:v>8.8000000000000007</c:v>
                </c:pt>
                <c:pt idx="294">
                  <c:v>8.8000000000000007</c:v>
                </c:pt>
                <c:pt idx="295">
                  <c:v>8.8000000000000007</c:v>
                </c:pt>
                <c:pt idx="296">
                  <c:v>8.8000000000000007</c:v>
                </c:pt>
                <c:pt idx="297">
                  <c:v>8.8000000000000007</c:v>
                </c:pt>
                <c:pt idx="298">
                  <c:v>8.8000000000000007</c:v>
                </c:pt>
                <c:pt idx="299">
                  <c:v>8.7799999999999994</c:v>
                </c:pt>
                <c:pt idx="300">
                  <c:v>8.7799999999999994</c:v>
                </c:pt>
                <c:pt idx="301">
                  <c:v>8.6999999999999993</c:v>
                </c:pt>
                <c:pt idx="302">
                  <c:v>8.73</c:v>
                </c:pt>
                <c:pt idx="303">
                  <c:v>8.73</c:v>
                </c:pt>
                <c:pt idx="304">
                  <c:v>8.73</c:v>
                </c:pt>
                <c:pt idx="305">
                  <c:v>8.68</c:v>
                </c:pt>
                <c:pt idx="306">
                  <c:v>8.6999999999999993</c:v>
                </c:pt>
                <c:pt idx="307">
                  <c:v>8.65</c:v>
                </c:pt>
                <c:pt idx="308">
                  <c:v>8.65</c:v>
                </c:pt>
                <c:pt idx="309">
                  <c:v>8.65</c:v>
                </c:pt>
                <c:pt idx="310">
                  <c:v>8.6999999999999993</c:v>
                </c:pt>
                <c:pt idx="311">
                  <c:v>8.6999999999999993</c:v>
                </c:pt>
                <c:pt idx="312">
                  <c:v>8.6999999999999993</c:v>
                </c:pt>
                <c:pt idx="313">
                  <c:v>8.6999999999999993</c:v>
                </c:pt>
                <c:pt idx="314">
                  <c:v>8.75</c:v>
                </c:pt>
                <c:pt idx="315">
                  <c:v>8.75</c:v>
                </c:pt>
                <c:pt idx="316">
                  <c:v>8.7799999999999994</c:v>
                </c:pt>
                <c:pt idx="317">
                  <c:v>8.7799999999999994</c:v>
                </c:pt>
                <c:pt idx="318">
                  <c:v>8.7799999999999994</c:v>
                </c:pt>
                <c:pt idx="319">
                  <c:v>8.83</c:v>
                </c:pt>
                <c:pt idx="320">
                  <c:v>8.85</c:v>
                </c:pt>
                <c:pt idx="321">
                  <c:v>8.85</c:v>
                </c:pt>
                <c:pt idx="322">
                  <c:v>8.85</c:v>
                </c:pt>
                <c:pt idx="323">
                  <c:v>8.85</c:v>
                </c:pt>
                <c:pt idx="324">
                  <c:v>8.85</c:v>
                </c:pt>
                <c:pt idx="325">
                  <c:v>8.8800000000000008</c:v>
                </c:pt>
                <c:pt idx="326">
                  <c:v>8.9499999999999993</c:v>
                </c:pt>
                <c:pt idx="327">
                  <c:v>8.93</c:v>
                </c:pt>
                <c:pt idx="328">
                  <c:v>8.9499999999999993</c:v>
                </c:pt>
                <c:pt idx="329">
                  <c:v>8.9499999999999993</c:v>
                </c:pt>
                <c:pt idx="330">
                  <c:v>8.93</c:v>
                </c:pt>
                <c:pt idx="331">
                  <c:v>8.9499999999999993</c:v>
                </c:pt>
                <c:pt idx="332">
                  <c:v>8.9499999999999993</c:v>
                </c:pt>
                <c:pt idx="333">
                  <c:v>8.93</c:v>
                </c:pt>
                <c:pt idx="334">
                  <c:v>8.93</c:v>
                </c:pt>
                <c:pt idx="335">
                  <c:v>8.8800000000000008</c:v>
                </c:pt>
                <c:pt idx="336">
                  <c:v>8.9</c:v>
                </c:pt>
                <c:pt idx="337">
                  <c:v>8.9</c:v>
                </c:pt>
                <c:pt idx="338">
                  <c:v>8.9</c:v>
                </c:pt>
                <c:pt idx="339">
                  <c:v>8.9</c:v>
                </c:pt>
                <c:pt idx="340">
                  <c:v>8.93</c:v>
                </c:pt>
                <c:pt idx="341">
                  <c:v>8.93</c:v>
                </c:pt>
                <c:pt idx="342">
                  <c:v>8.93</c:v>
                </c:pt>
                <c:pt idx="343">
                  <c:v>8.9</c:v>
                </c:pt>
                <c:pt idx="344">
                  <c:v>8.9</c:v>
                </c:pt>
                <c:pt idx="345">
                  <c:v>8.93</c:v>
                </c:pt>
                <c:pt idx="346">
                  <c:v>8.93</c:v>
                </c:pt>
                <c:pt idx="347">
                  <c:v>8.93</c:v>
                </c:pt>
                <c:pt idx="348">
                  <c:v>8.9499999999999993</c:v>
                </c:pt>
                <c:pt idx="349">
                  <c:v>8.9499999999999993</c:v>
                </c:pt>
                <c:pt idx="350">
                  <c:v>8.9499999999999993</c:v>
                </c:pt>
                <c:pt idx="351">
                  <c:v>8.9499999999999993</c:v>
                </c:pt>
                <c:pt idx="352">
                  <c:v>9</c:v>
                </c:pt>
                <c:pt idx="353">
                  <c:v>9</c:v>
                </c:pt>
                <c:pt idx="354">
                  <c:v>9.0299999999999994</c:v>
                </c:pt>
                <c:pt idx="355">
                  <c:v>8.98</c:v>
                </c:pt>
                <c:pt idx="356">
                  <c:v>9.0500000000000007</c:v>
                </c:pt>
                <c:pt idx="357">
                  <c:v>9.1300000000000008</c:v>
                </c:pt>
                <c:pt idx="358">
                  <c:v>9.15</c:v>
                </c:pt>
                <c:pt idx="359">
                  <c:v>9.15</c:v>
                </c:pt>
                <c:pt idx="360">
                  <c:v>9.15</c:v>
                </c:pt>
                <c:pt idx="361">
                  <c:v>9.15</c:v>
                </c:pt>
                <c:pt idx="362">
                  <c:v>9.15</c:v>
                </c:pt>
                <c:pt idx="363">
                  <c:v>9.23</c:v>
                </c:pt>
                <c:pt idx="364">
                  <c:v>9.23</c:v>
                </c:pt>
                <c:pt idx="365">
                  <c:v>9.25</c:v>
                </c:pt>
                <c:pt idx="366">
                  <c:v>9.2799999999999994</c:v>
                </c:pt>
                <c:pt idx="367">
                  <c:v>9.33</c:v>
                </c:pt>
                <c:pt idx="368">
                  <c:v>9.3800000000000008</c:v>
                </c:pt>
                <c:pt idx="369">
                  <c:v>9.43</c:v>
                </c:pt>
                <c:pt idx="370">
                  <c:v>9.48</c:v>
                </c:pt>
                <c:pt idx="371">
                  <c:v>9.5500000000000007</c:v>
                </c:pt>
                <c:pt idx="372">
                  <c:v>9.58</c:v>
                </c:pt>
                <c:pt idx="373">
                  <c:v>9.68</c:v>
                </c:pt>
                <c:pt idx="374">
                  <c:v>9.68</c:v>
                </c:pt>
                <c:pt idx="375">
                  <c:v>9.6999999999999993</c:v>
                </c:pt>
                <c:pt idx="376">
                  <c:v>9.73</c:v>
                </c:pt>
                <c:pt idx="377">
                  <c:v>9.6999999999999993</c:v>
                </c:pt>
                <c:pt idx="378">
                  <c:v>9.73</c:v>
                </c:pt>
                <c:pt idx="379">
                  <c:v>9.73</c:v>
                </c:pt>
                <c:pt idx="380">
                  <c:v>9.73</c:v>
                </c:pt>
                <c:pt idx="381">
                  <c:v>9.75</c:v>
                </c:pt>
                <c:pt idx="382">
                  <c:v>9.75</c:v>
                </c:pt>
                <c:pt idx="383">
                  <c:v>9.7799999999999994</c:v>
                </c:pt>
                <c:pt idx="384">
                  <c:v>9.7799999999999994</c:v>
                </c:pt>
                <c:pt idx="385">
                  <c:v>9.7799999999999994</c:v>
                </c:pt>
                <c:pt idx="386">
                  <c:v>9.8000000000000007</c:v>
                </c:pt>
                <c:pt idx="387">
                  <c:v>9.75</c:v>
                </c:pt>
                <c:pt idx="388">
                  <c:v>9.75</c:v>
                </c:pt>
                <c:pt idx="389">
                  <c:v>9.75</c:v>
                </c:pt>
                <c:pt idx="390">
                  <c:v>9.75</c:v>
                </c:pt>
                <c:pt idx="391">
                  <c:v>9.7799999999999994</c:v>
                </c:pt>
                <c:pt idx="392">
                  <c:v>9.85</c:v>
                </c:pt>
                <c:pt idx="393">
                  <c:v>9.85</c:v>
                </c:pt>
                <c:pt idx="394">
                  <c:v>9.85</c:v>
                </c:pt>
                <c:pt idx="395">
                  <c:v>9.8800000000000008</c:v>
                </c:pt>
                <c:pt idx="396">
                  <c:v>9.9</c:v>
                </c:pt>
                <c:pt idx="397">
                  <c:v>10.050000000000001</c:v>
                </c:pt>
                <c:pt idx="398">
                  <c:v>10.199999999999999</c:v>
                </c:pt>
                <c:pt idx="399">
                  <c:v>10.28</c:v>
                </c:pt>
                <c:pt idx="400">
                  <c:v>10.3</c:v>
                </c:pt>
                <c:pt idx="401">
                  <c:v>10.35</c:v>
                </c:pt>
                <c:pt idx="402">
                  <c:v>10.35</c:v>
                </c:pt>
                <c:pt idx="403">
                  <c:v>10.35</c:v>
                </c:pt>
                <c:pt idx="404">
                  <c:v>10.38</c:v>
                </c:pt>
                <c:pt idx="405">
                  <c:v>10.38</c:v>
                </c:pt>
                <c:pt idx="406">
                  <c:v>10.38</c:v>
                </c:pt>
                <c:pt idx="407">
                  <c:v>10.4</c:v>
                </c:pt>
                <c:pt idx="408">
                  <c:v>10.4</c:v>
                </c:pt>
                <c:pt idx="409">
                  <c:v>10.4</c:v>
                </c:pt>
                <c:pt idx="410">
                  <c:v>10.43</c:v>
                </c:pt>
                <c:pt idx="411">
                  <c:v>10.4</c:v>
                </c:pt>
                <c:pt idx="412">
                  <c:v>10.4</c:v>
                </c:pt>
                <c:pt idx="413">
                  <c:v>10.43</c:v>
                </c:pt>
                <c:pt idx="414">
                  <c:v>10.4</c:v>
                </c:pt>
                <c:pt idx="415">
                  <c:v>10.4</c:v>
                </c:pt>
                <c:pt idx="416">
                  <c:v>10.45</c:v>
                </c:pt>
                <c:pt idx="417">
                  <c:v>10.45</c:v>
                </c:pt>
                <c:pt idx="418">
                  <c:v>10.48</c:v>
                </c:pt>
                <c:pt idx="419">
                  <c:v>10.48</c:v>
                </c:pt>
                <c:pt idx="420">
                  <c:v>10.5</c:v>
                </c:pt>
                <c:pt idx="421">
                  <c:v>10.53</c:v>
                </c:pt>
                <c:pt idx="422">
                  <c:v>10.6</c:v>
                </c:pt>
                <c:pt idx="423">
                  <c:v>10.68</c:v>
                </c:pt>
                <c:pt idx="424">
                  <c:v>10.73</c:v>
                </c:pt>
                <c:pt idx="425">
                  <c:v>10.75</c:v>
                </c:pt>
                <c:pt idx="426">
                  <c:v>10.9</c:v>
                </c:pt>
                <c:pt idx="427">
                  <c:v>11.03</c:v>
                </c:pt>
                <c:pt idx="428">
                  <c:v>11.05</c:v>
                </c:pt>
                <c:pt idx="429">
                  <c:v>11.1</c:v>
                </c:pt>
                <c:pt idx="430">
                  <c:v>11.1</c:v>
                </c:pt>
                <c:pt idx="431">
                  <c:v>11.13</c:v>
                </c:pt>
                <c:pt idx="432">
                  <c:v>11.08</c:v>
                </c:pt>
                <c:pt idx="433">
                  <c:v>11.08</c:v>
                </c:pt>
                <c:pt idx="434">
                  <c:v>11.08</c:v>
                </c:pt>
                <c:pt idx="435">
                  <c:v>11.08</c:v>
                </c:pt>
                <c:pt idx="436">
                  <c:v>11.08</c:v>
                </c:pt>
                <c:pt idx="437">
                  <c:v>11.08</c:v>
                </c:pt>
                <c:pt idx="438">
                  <c:v>11.1</c:v>
                </c:pt>
                <c:pt idx="439">
                  <c:v>11.13</c:v>
                </c:pt>
                <c:pt idx="440">
                  <c:v>11.2</c:v>
                </c:pt>
                <c:pt idx="441">
                  <c:v>11.3</c:v>
                </c:pt>
                <c:pt idx="442">
                  <c:v>11.35</c:v>
                </c:pt>
                <c:pt idx="443">
                  <c:v>11.35</c:v>
                </c:pt>
                <c:pt idx="444">
                  <c:v>11.35</c:v>
                </c:pt>
                <c:pt idx="445">
                  <c:v>11.45</c:v>
                </c:pt>
                <c:pt idx="446">
                  <c:v>11.75</c:v>
                </c:pt>
                <c:pt idx="447">
                  <c:v>12</c:v>
                </c:pt>
                <c:pt idx="448">
                  <c:v>12.8</c:v>
                </c:pt>
                <c:pt idx="449">
                  <c:v>12.85</c:v>
                </c:pt>
                <c:pt idx="450">
                  <c:v>12.8</c:v>
                </c:pt>
                <c:pt idx="451">
                  <c:v>12.8</c:v>
                </c:pt>
                <c:pt idx="452">
                  <c:v>12.9</c:v>
                </c:pt>
                <c:pt idx="453">
                  <c:v>12.9</c:v>
                </c:pt>
                <c:pt idx="454">
                  <c:v>12.9</c:v>
                </c:pt>
                <c:pt idx="455">
                  <c:v>12.9</c:v>
                </c:pt>
                <c:pt idx="456">
                  <c:v>12.9</c:v>
                </c:pt>
                <c:pt idx="457">
                  <c:v>12.85</c:v>
                </c:pt>
                <c:pt idx="458">
                  <c:v>12.9</c:v>
                </c:pt>
                <c:pt idx="459">
                  <c:v>12.87</c:v>
                </c:pt>
                <c:pt idx="460">
                  <c:v>12.89</c:v>
                </c:pt>
                <c:pt idx="461">
                  <c:v>12.85</c:v>
                </c:pt>
                <c:pt idx="462">
                  <c:v>12.85</c:v>
                </c:pt>
                <c:pt idx="463">
                  <c:v>12.88</c:v>
                </c:pt>
                <c:pt idx="464">
                  <c:v>13.03</c:v>
                </c:pt>
                <c:pt idx="465">
                  <c:v>13.59</c:v>
                </c:pt>
                <c:pt idx="466">
                  <c:v>14</c:v>
                </c:pt>
                <c:pt idx="467">
                  <c:v>15.4</c:v>
                </c:pt>
                <c:pt idx="468">
                  <c:v>15.7</c:v>
                </c:pt>
                <c:pt idx="469">
                  <c:v>16.03</c:v>
                </c:pt>
                <c:pt idx="470">
                  <c:v>16.350000000000001</c:v>
                </c:pt>
                <c:pt idx="471">
                  <c:v>16.350000000000001</c:v>
                </c:pt>
                <c:pt idx="472">
                  <c:v>16.350000000000001</c:v>
                </c:pt>
                <c:pt idx="473">
                  <c:v>16.25</c:v>
                </c:pt>
                <c:pt idx="474">
                  <c:v>15.9</c:v>
                </c:pt>
                <c:pt idx="475">
                  <c:v>14.68</c:v>
                </c:pt>
                <c:pt idx="476">
                  <c:v>14.15</c:v>
                </c:pt>
                <c:pt idx="477">
                  <c:v>13.38</c:v>
                </c:pt>
                <c:pt idx="478">
                  <c:v>13.2</c:v>
                </c:pt>
                <c:pt idx="479">
                  <c:v>13.06</c:v>
                </c:pt>
                <c:pt idx="480">
                  <c:v>12.85</c:v>
                </c:pt>
                <c:pt idx="481">
                  <c:v>12.58</c:v>
                </c:pt>
                <c:pt idx="482">
                  <c:v>12.35</c:v>
                </c:pt>
                <c:pt idx="483">
                  <c:v>12.18</c:v>
                </c:pt>
                <c:pt idx="484">
                  <c:v>12.23</c:v>
                </c:pt>
                <c:pt idx="485">
                  <c:v>12.18</c:v>
                </c:pt>
                <c:pt idx="486">
                  <c:v>12.18</c:v>
                </c:pt>
                <c:pt idx="487">
                  <c:v>12.25</c:v>
                </c:pt>
                <c:pt idx="488">
                  <c:v>12.25</c:v>
                </c:pt>
                <c:pt idx="489">
                  <c:v>12.55</c:v>
                </c:pt>
                <c:pt idx="490">
                  <c:v>12.8</c:v>
                </c:pt>
                <c:pt idx="491">
                  <c:v>12.95</c:v>
                </c:pt>
                <c:pt idx="492">
                  <c:v>13.03</c:v>
                </c:pt>
                <c:pt idx="493">
                  <c:v>13.08</c:v>
                </c:pt>
                <c:pt idx="494">
                  <c:v>13.25</c:v>
                </c:pt>
                <c:pt idx="495">
                  <c:v>13.43</c:v>
                </c:pt>
                <c:pt idx="496">
                  <c:v>13.6</c:v>
                </c:pt>
                <c:pt idx="497">
                  <c:v>13.73</c:v>
                </c:pt>
                <c:pt idx="498">
                  <c:v>13.78</c:v>
                </c:pt>
                <c:pt idx="499">
                  <c:v>13.85</c:v>
                </c:pt>
                <c:pt idx="500">
                  <c:v>14</c:v>
                </c:pt>
                <c:pt idx="501">
                  <c:v>14.08</c:v>
                </c:pt>
                <c:pt idx="502">
                  <c:v>14.18</c:v>
                </c:pt>
                <c:pt idx="503">
                  <c:v>14.28</c:v>
                </c:pt>
                <c:pt idx="504">
                  <c:v>14.28</c:v>
                </c:pt>
                <c:pt idx="505">
                  <c:v>14.43</c:v>
                </c:pt>
                <c:pt idx="506">
                  <c:v>14.83</c:v>
                </c:pt>
                <c:pt idx="507">
                  <c:v>14.95</c:v>
                </c:pt>
                <c:pt idx="508">
                  <c:v>14.95</c:v>
                </c:pt>
                <c:pt idx="509">
                  <c:v>14.95</c:v>
                </c:pt>
                <c:pt idx="510">
                  <c:v>14.8</c:v>
                </c:pt>
                <c:pt idx="511">
                  <c:v>14.85</c:v>
                </c:pt>
                <c:pt idx="512">
                  <c:v>14.85</c:v>
                </c:pt>
                <c:pt idx="513">
                  <c:v>15.07</c:v>
                </c:pt>
                <c:pt idx="514">
                  <c:v>15</c:v>
                </c:pt>
                <c:pt idx="515">
                  <c:v>15.03</c:v>
                </c:pt>
                <c:pt idx="516">
                  <c:v>15.2</c:v>
                </c:pt>
                <c:pt idx="517">
                  <c:v>15.3</c:v>
                </c:pt>
                <c:pt idx="518">
                  <c:v>15.4</c:v>
                </c:pt>
                <c:pt idx="519">
                  <c:v>15.4</c:v>
                </c:pt>
                <c:pt idx="520">
                  <c:v>15.4</c:v>
                </c:pt>
                <c:pt idx="521">
                  <c:v>15.4</c:v>
                </c:pt>
                <c:pt idx="522">
                  <c:v>15.4</c:v>
                </c:pt>
                <c:pt idx="523">
                  <c:v>15.5</c:v>
                </c:pt>
                <c:pt idx="524">
                  <c:v>15.65</c:v>
                </c:pt>
                <c:pt idx="525">
                  <c:v>15.77</c:v>
                </c:pt>
                <c:pt idx="526">
                  <c:v>15.82</c:v>
                </c:pt>
                <c:pt idx="527">
                  <c:v>16.12</c:v>
                </c:pt>
                <c:pt idx="528">
                  <c:v>16.64</c:v>
                </c:pt>
                <c:pt idx="529">
                  <c:v>16.63</c:v>
                </c:pt>
                <c:pt idx="530">
                  <c:v>16.8</c:v>
                </c:pt>
                <c:pt idx="531">
                  <c:v>16.760000000000002</c:v>
                </c:pt>
                <c:pt idx="532">
                  <c:v>16.690000000000001</c:v>
                </c:pt>
                <c:pt idx="533">
                  <c:v>16.71</c:v>
                </c:pt>
                <c:pt idx="534">
                  <c:v>16.62</c:v>
                </c:pt>
                <c:pt idx="535">
                  <c:v>16.64</c:v>
                </c:pt>
                <c:pt idx="536">
                  <c:v>16.79</c:v>
                </c:pt>
                <c:pt idx="537">
                  <c:v>16.739999999999998</c:v>
                </c:pt>
                <c:pt idx="538">
                  <c:v>16.88</c:v>
                </c:pt>
                <c:pt idx="539">
                  <c:v>17.11</c:v>
                </c:pt>
                <c:pt idx="540">
                  <c:v>17.13</c:v>
                </c:pt>
                <c:pt idx="541">
                  <c:v>17.27</c:v>
                </c:pt>
                <c:pt idx="542">
                  <c:v>17.260000000000002</c:v>
                </c:pt>
                <c:pt idx="543">
                  <c:v>17.48</c:v>
                </c:pt>
                <c:pt idx="544">
                  <c:v>17.79</c:v>
                </c:pt>
                <c:pt idx="545">
                  <c:v>18.22</c:v>
                </c:pt>
                <c:pt idx="546">
                  <c:v>18.27</c:v>
                </c:pt>
                <c:pt idx="547">
                  <c:v>18.36</c:v>
                </c:pt>
                <c:pt idx="548">
                  <c:v>18.28</c:v>
                </c:pt>
                <c:pt idx="549">
                  <c:v>18.63</c:v>
                </c:pt>
                <c:pt idx="550">
                  <c:v>18.53</c:v>
                </c:pt>
                <c:pt idx="551">
                  <c:v>18.39</c:v>
                </c:pt>
                <c:pt idx="552">
                  <c:v>18.440000000000001</c:v>
                </c:pt>
                <c:pt idx="553">
                  <c:v>18.37</c:v>
                </c:pt>
                <c:pt idx="554">
                  <c:v>18.02</c:v>
                </c:pt>
                <c:pt idx="555">
                  <c:v>17.7</c:v>
                </c:pt>
                <c:pt idx="556">
                  <c:v>17.21</c:v>
                </c:pt>
                <c:pt idx="557">
                  <c:v>16.899999999999999</c:v>
                </c:pt>
                <c:pt idx="558">
                  <c:v>16.940000000000001</c:v>
                </c:pt>
                <c:pt idx="559">
                  <c:v>16.899999999999999</c:v>
                </c:pt>
                <c:pt idx="560">
                  <c:v>16.95</c:v>
                </c:pt>
                <c:pt idx="561">
                  <c:v>17.04</c:v>
                </c:pt>
                <c:pt idx="562">
                  <c:v>17.3</c:v>
                </c:pt>
                <c:pt idx="563">
                  <c:v>17.440000000000001</c:v>
                </c:pt>
                <c:pt idx="564">
                  <c:v>17.61</c:v>
                </c:pt>
                <c:pt idx="565">
                  <c:v>17.59</c:v>
                </c:pt>
                <c:pt idx="566">
                  <c:v>17.559999999999999</c:v>
                </c:pt>
                <c:pt idx="567">
                  <c:v>17.649999999999999</c:v>
                </c:pt>
                <c:pt idx="568">
                  <c:v>17.66</c:v>
                </c:pt>
                <c:pt idx="569">
                  <c:v>17.52</c:v>
                </c:pt>
                <c:pt idx="570">
                  <c:v>17.29</c:v>
                </c:pt>
                <c:pt idx="571">
                  <c:v>17.190000000000001</c:v>
                </c:pt>
                <c:pt idx="572">
                  <c:v>17.12</c:v>
                </c:pt>
                <c:pt idx="573">
                  <c:v>17.04</c:v>
                </c:pt>
                <c:pt idx="574">
                  <c:v>16.95</c:v>
                </c:pt>
                <c:pt idx="575">
                  <c:v>16.91</c:v>
                </c:pt>
                <c:pt idx="576">
                  <c:v>16.93</c:v>
                </c:pt>
                <c:pt idx="577">
                  <c:v>16.86</c:v>
                </c:pt>
                <c:pt idx="578">
                  <c:v>16.809999999999999</c:v>
                </c:pt>
                <c:pt idx="579">
                  <c:v>16.78</c:v>
                </c:pt>
                <c:pt idx="580">
                  <c:v>16.63</c:v>
                </c:pt>
                <c:pt idx="581">
                  <c:v>16.670000000000002</c:v>
                </c:pt>
                <c:pt idx="582">
                  <c:v>16.63</c:v>
                </c:pt>
                <c:pt idx="583">
                  <c:v>16.649999999999999</c:v>
                </c:pt>
                <c:pt idx="584">
                  <c:v>16.7</c:v>
                </c:pt>
                <c:pt idx="585">
                  <c:v>16.71</c:v>
                </c:pt>
                <c:pt idx="586">
                  <c:v>16.73</c:v>
                </c:pt>
                <c:pt idx="587">
                  <c:v>16.87</c:v>
                </c:pt>
                <c:pt idx="588">
                  <c:v>16.93</c:v>
                </c:pt>
                <c:pt idx="589">
                  <c:v>16.88</c:v>
                </c:pt>
                <c:pt idx="590">
                  <c:v>16.75</c:v>
                </c:pt>
                <c:pt idx="591">
                  <c:v>16.649999999999999</c:v>
                </c:pt>
                <c:pt idx="592">
                  <c:v>16.55</c:v>
                </c:pt>
                <c:pt idx="593">
                  <c:v>16.440000000000001</c:v>
                </c:pt>
                <c:pt idx="594">
                  <c:v>16.21</c:v>
                </c:pt>
                <c:pt idx="595">
                  <c:v>15.88</c:v>
                </c:pt>
                <c:pt idx="596">
                  <c:v>15.59</c:v>
                </c:pt>
                <c:pt idx="597">
                  <c:v>15.56</c:v>
                </c:pt>
                <c:pt idx="598">
                  <c:v>15.38</c:v>
                </c:pt>
                <c:pt idx="599">
                  <c:v>15.19</c:v>
                </c:pt>
                <c:pt idx="600">
                  <c:v>15.13</c:v>
                </c:pt>
                <c:pt idx="601">
                  <c:v>14.96</c:v>
                </c:pt>
                <c:pt idx="602">
                  <c:v>14.6</c:v>
                </c:pt>
                <c:pt idx="603">
                  <c:v>14.2</c:v>
                </c:pt>
                <c:pt idx="604">
                  <c:v>14.15</c:v>
                </c:pt>
                <c:pt idx="605">
                  <c:v>13.91</c:v>
                </c:pt>
                <c:pt idx="606">
                  <c:v>13.84</c:v>
                </c:pt>
                <c:pt idx="607">
                  <c:v>13.78</c:v>
                </c:pt>
                <c:pt idx="608">
                  <c:v>13.77</c:v>
                </c:pt>
                <c:pt idx="609">
                  <c:v>13.66</c:v>
                </c:pt>
                <c:pt idx="610">
                  <c:v>13.66</c:v>
                </c:pt>
                <c:pt idx="611">
                  <c:v>13.63</c:v>
                </c:pt>
                <c:pt idx="612">
                  <c:v>13.6</c:v>
                </c:pt>
                <c:pt idx="613">
                  <c:v>13.57</c:v>
                </c:pt>
                <c:pt idx="614">
                  <c:v>13.46</c:v>
                </c:pt>
                <c:pt idx="615">
                  <c:v>13.31</c:v>
                </c:pt>
                <c:pt idx="616">
                  <c:v>13.12</c:v>
                </c:pt>
                <c:pt idx="617">
                  <c:v>13.1</c:v>
                </c:pt>
                <c:pt idx="618">
                  <c:v>13.06</c:v>
                </c:pt>
                <c:pt idx="619">
                  <c:v>13.06</c:v>
                </c:pt>
                <c:pt idx="620">
                  <c:v>13.07</c:v>
                </c:pt>
                <c:pt idx="621">
                  <c:v>12.98</c:v>
                </c:pt>
                <c:pt idx="622">
                  <c:v>12.74</c:v>
                </c:pt>
                <c:pt idx="623">
                  <c:v>12.79</c:v>
                </c:pt>
                <c:pt idx="624">
                  <c:v>12.81</c:v>
                </c:pt>
                <c:pt idx="625">
                  <c:v>12.86</c:v>
                </c:pt>
                <c:pt idx="626">
                  <c:v>12.82</c:v>
                </c:pt>
                <c:pt idx="627">
                  <c:v>12.82</c:v>
                </c:pt>
                <c:pt idx="628">
                  <c:v>12.79</c:v>
                </c:pt>
                <c:pt idx="629">
                  <c:v>12.75</c:v>
                </c:pt>
                <c:pt idx="630">
                  <c:v>12.73</c:v>
                </c:pt>
                <c:pt idx="631">
                  <c:v>12.71</c:v>
                </c:pt>
                <c:pt idx="632">
                  <c:v>12.59</c:v>
                </c:pt>
                <c:pt idx="633">
                  <c:v>12.55</c:v>
                </c:pt>
                <c:pt idx="634">
                  <c:v>12.68</c:v>
                </c:pt>
                <c:pt idx="635">
                  <c:v>12.74</c:v>
                </c:pt>
                <c:pt idx="636">
                  <c:v>12.82</c:v>
                </c:pt>
                <c:pt idx="637">
                  <c:v>12.96</c:v>
                </c:pt>
                <c:pt idx="638">
                  <c:v>12.96</c:v>
                </c:pt>
                <c:pt idx="639">
                  <c:v>13.08</c:v>
                </c:pt>
                <c:pt idx="640">
                  <c:v>13.3</c:v>
                </c:pt>
                <c:pt idx="641">
                  <c:v>13.5</c:v>
                </c:pt>
                <c:pt idx="642">
                  <c:v>13.58</c:v>
                </c:pt>
                <c:pt idx="643">
                  <c:v>13.65</c:v>
                </c:pt>
                <c:pt idx="644">
                  <c:v>13.73</c:v>
                </c:pt>
                <c:pt idx="645">
                  <c:v>13.84</c:v>
                </c:pt>
                <c:pt idx="646">
                  <c:v>13.89</c:v>
                </c:pt>
                <c:pt idx="647">
                  <c:v>13.78</c:v>
                </c:pt>
                <c:pt idx="648">
                  <c:v>13.77</c:v>
                </c:pt>
                <c:pt idx="649">
                  <c:v>13.77</c:v>
                </c:pt>
                <c:pt idx="650">
                  <c:v>13.72</c:v>
                </c:pt>
                <c:pt idx="651">
                  <c:v>13.72</c:v>
                </c:pt>
                <c:pt idx="652">
                  <c:v>13.65</c:v>
                </c:pt>
                <c:pt idx="653">
                  <c:v>13.59</c:v>
                </c:pt>
                <c:pt idx="654">
                  <c:v>13.6</c:v>
                </c:pt>
                <c:pt idx="655">
                  <c:v>13.52</c:v>
                </c:pt>
                <c:pt idx="656">
                  <c:v>13.43</c:v>
                </c:pt>
                <c:pt idx="657">
                  <c:v>13.42</c:v>
                </c:pt>
                <c:pt idx="658">
                  <c:v>13.47</c:v>
                </c:pt>
                <c:pt idx="659">
                  <c:v>13.42</c:v>
                </c:pt>
                <c:pt idx="660">
                  <c:v>13.43</c:v>
                </c:pt>
                <c:pt idx="661">
                  <c:v>13.41</c:v>
                </c:pt>
                <c:pt idx="662">
                  <c:v>13.38</c:v>
                </c:pt>
                <c:pt idx="663">
                  <c:v>13.42</c:v>
                </c:pt>
                <c:pt idx="664">
                  <c:v>13.46</c:v>
                </c:pt>
                <c:pt idx="665">
                  <c:v>13.43</c:v>
                </c:pt>
                <c:pt idx="666">
                  <c:v>13.43</c:v>
                </c:pt>
                <c:pt idx="667">
                  <c:v>13.4</c:v>
                </c:pt>
                <c:pt idx="668">
                  <c:v>13.35</c:v>
                </c:pt>
                <c:pt idx="669">
                  <c:v>13.29</c:v>
                </c:pt>
                <c:pt idx="670">
                  <c:v>13.26</c:v>
                </c:pt>
                <c:pt idx="671">
                  <c:v>13.23</c:v>
                </c:pt>
                <c:pt idx="672">
                  <c:v>13.19</c:v>
                </c:pt>
                <c:pt idx="673">
                  <c:v>13.25</c:v>
                </c:pt>
                <c:pt idx="674">
                  <c:v>13.23</c:v>
                </c:pt>
                <c:pt idx="675">
                  <c:v>13.3</c:v>
                </c:pt>
                <c:pt idx="676">
                  <c:v>13.37</c:v>
                </c:pt>
                <c:pt idx="677">
                  <c:v>13.48</c:v>
                </c:pt>
                <c:pt idx="678">
                  <c:v>13.55</c:v>
                </c:pt>
                <c:pt idx="679">
                  <c:v>13.63</c:v>
                </c:pt>
                <c:pt idx="680">
                  <c:v>13.58</c:v>
                </c:pt>
                <c:pt idx="681">
                  <c:v>13.67</c:v>
                </c:pt>
                <c:pt idx="682">
                  <c:v>13.73</c:v>
                </c:pt>
                <c:pt idx="683">
                  <c:v>13.78</c:v>
                </c:pt>
                <c:pt idx="684">
                  <c:v>13.87</c:v>
                </c:pt>
                <c:pt idx="685">
                  <c:v>14.04</c:v>
                </c:pt>
                <c:pt idx="686">
                  <c:v>14.08</c:v>
                </c:pt>
                <c:pt idx="687">
                  <c:v>14.29</c:v>
                </c:pt>
                <c:pt idx="688">
                  <c:v>14.33</c:v>
                </c:pt>
                <c:pt idx="689">
                  <c:v>14.47</c:v>
                </c:pt>
                <c:pt idx="690">
                  <c:v>14.49</c:v>
                </c:pt>
                <c:pt idx="691">
                  <c:v>14.5</c:v>
                </c:pt>
                <c:pt idx="692">
                  <c:v>14.66</c:v>
                </c:pt>
                <c:pt idx="693">
                  <c:v>14.68</c:v>
                </c:pt>
                <c:pt idx="694">
                  <c:v>14.66</c:v>
                </c:pt>
                <c:pt idx="695">
                  <c:v>14.67</c:v>
                </c:pt>
                <c:pt idx="696">
                  <c:v>14.68</c:v>
                </c:pt>
                <c:pt idx="697">
                  <c:v>14.54</c:v>
                </c:pt>
                <c:pt idx="698">
                  <c:v>14.39</c:v>
                </c:pt>
                <c:pt idx="699">
                  <c:v>14.36</c:v>
                </c:pt>
                <c:pt idx="700">
                  <c:v>14.38</c:v>
                </c:pt>
                <c:pt idx="701">
                  <c:v>14.42</c:v>
                </c:pt>
                <c:pt idx="702">
                  <c:v>14.43</c:v>
                </c:pt>
                <c:pt idx="703">
                  <c:v>14.29</c:v>
                </c:pt>
                <c:pt idx="704">
                  <c:v>14.26</c:v>
                </c:pt>
                <c:pt idx="705">
                  <c:v>14.18</c:v>
                </c:pt>
                <c:pt idx="706">
                  <c:v>14.19</c:v>
                </c:pt>
                <c:pt idx="707">
                  <c:v>14.1</c:v>
                </c:pt>
                <c:pt idx="708">
                  <c:v>14.05</c:v>
                </c:pt>
                <c:pt idx="709">
                  <c:v>13.85</c:v>
                </c:pt>
                <c:pt idx="710">
                  <c:v>13.74</c:v>
                </c:pt>
                <c:pt idx="711">
                  <c:v>13.63</c:v>
                </c:pt>
                <c:pt idx="712">
                  <c:v>13.55</c:v>
                </c:pt>
                <c:pt idx="713">
                  <c:v>13.42</c:v>
                </c:pt>
                <c:pt idx="714">
                  <c:v>13.2</c:v>
                </c:pt>
                <c:pt idx="715">
                  <c:v>13.2</c:v>
                </c:pt>
                <c:pt idx="716">
                  <c:v>13.18</c:v>
                </c:pt>
                <c:pt idx="717">
                  <c:v>13.14</c:v>
                </c:pt>
                <c:pt idx="718">
                  <c:v>13.1</c:v>
                </c:pt>
                <c:pt idx="719">
                  <c:v>13.12</c:v>
                </c:pt>
                <c:pt idx="720">
                  <c:v>13.12</c:v>
                </c:pt>
                <c:pt idx="721">
                  <c:v>12.96</c:v>
                </c:pt>
                <c:pt idx="722">
                  <c:v>12.93</c:v>
                </c:pt>
                <c:pt idx="723">
                  <c:v>12.91</c:v>
                </c:pt>
                <c:pt idx="724">
                  <c:v>12.9</c:v>
                </c:pt>
                <c:pt idx="725">
                  <c:v>12.94</c:v>
                </c:pt>
                <c:pt idx="726">
                  <c:v>13.02</c:v>
                </c:pt>
                <c:pt idx="727">
                  <c:v>13.1</c:v>
                </c:pt>
                <c:pt idx="728">
                  <c:v>13.2</c:v>
                </c:pt>
                <c:pt idx="729">
                  <c:v>13.24</c:v>
                </c:pt>
                <c:pt idx="730">
                  <c:v>13.29</c:v>
                </c:pt>
                <c:pt idx="731">
                  <c:v>13.27</c:v>
                </c:pt>
                <c:pt idx="732">
                  <c:v>13.23</c:v>
                </c:pt>
                <c:pt idx="733">
                  <c:v>13.16</c:v>
                </c:pt>
                <c:pt idx="734">
                  <c:v>13.12</c:v>
                </c:pt>
                <c:pt idx="735">
                  <c:v>13.07</c:v>
                </c:pt>
                <c:pt idx="736">
                  <c:v>13.02</c:v>
                </c:pt>
                <c:pt idx="737">
                  <c:v>12.94</c:v>
                </c:pt>
                <c:pt idx="738">
                  <c:v>12.83</c:v>
                </c:pt>
                <c:pt idx="739">
                  <c:v>12.71</c:v>
                </c:pt>
                <c:pt idx="740">
                  <c:v>12.39</c:v>
                </c:pt>
                <c:pt idx="741">
                  <c:v>12.27</c:v>
                </c:pt>
                <c:pt idx="742">
                  <c:v>12.05</c:v>
                </c:pt>
                <c:pt idx="743">
                  <c:v>12.15</c:v>
                </c:pt>
                <c:pt idx="744">
                  <c:v>12.13</c:v>
                </c:pt>
                <c:pt idx="745">
                  <c:v>12.03</c:v>
                </c:pt>
                <c:pt idx="746">
                  <c:v>11.94</c:v>
                </c:pt>
                <c:pt idx="747">
                  <c:v>12.03</c:v>
                </c:pt>
                <c:pt idx="748">
                  <c:v>12.17</c:v>
                </c:pt>
                <c:pt idx="749">
                  <c:v>12.23</c:v>
                </c:pt>
                <c:pt idx="750">
                  <c:v>12.24</c:v>
                </c:pt>
                <c:pt idx="751">
                  <c:v>12.18</c:v>
                </c:pt>
                <c:pt idx="752">
                  <c:v>12.11</c:v>
                </c:pt>
                <c:pt idx="753">
                  <c:v>12.15</c:v>
                </c:pt>
                <c:pt idx="754">
                  <c:v>12.24</c:v>
                </c:pt>
                <c:pt idx="755">
                  <c:v>12.21</c:v>
                </c:pt>
                <c:pt idx="756">
                  <c:v>12.17</c:v>
                </c:pt>
                <c:pt idx="757">
                  <c:v>12.17</c:v>
                </c:pt>
                <c:pt idx="758">
                  <c:v>12.17</c:v>
                </c:pt>
                <c:pt idx="759">
                  <c:v>12.13</c:v>
                </c:pt>
                <c:pt idx="760">
                  <c:v>12.07</c:v>
                </c:pt>
                <c:pt idx="761">
                  <c:v>12.01</c:v>
                </c:pt>
                <c:pt idx="762">
                  <c:v>11.9</c:v>
                </c:pt>
                <c:pt idx="763">
                  <c:v>11.79</c:v>
                </c:pt>
                <c:pt idx="764">
                  <c:v>11.64</c:v>
                </c:pt>
                <c:pt idx="765">
                  <c:v>11.58</c:v>
                </c:pt>
                <c:pt idx="766">
                  <c:v>11.5</c:v>
                </c:pt>
                <c:pt idx="767">
                  <c:v>11.31</c:v>
                </c:pt>
                <c:pt idx="768">
                  <c:v>11.14</c:v>
                </c:pt>
                <c:pt idx="769">
                  <c:v>11.09</c:v>
                </c:pt>
                <c:pt idx="770">
                  <c:v>10.81</c:v>
                </c:pt>
                <c:pt idx="771">
                  <c:v>10.77</c:v>
                </c:pt>
                <c:pt idx="772">
                  <c:v>10.99</c:v>
                </c:pt>
                <c:pt idx="773">
                  <c:v>10.97</c:v>
                </c:pt>
                <c:pt idx="774">
                  <c:v>10.89</c:v>
                </c:pt>
                <c:pt idx="775">
                  <c:v>10.85</c:v>
                </c:pt>
                <c:pt idx="776">
                  <c:v>10.8</c:v>
                </c:pt>
                <c:pt idx="777">
                  <c:v>10.68</c:v>
                </c:pt>
                <c:pt idx="778">
                  <c:v>10.51</c:v>
                </c:pt>
                <c:pt idx="779">
                  <c:v>10.199999999999999</c:v>
                </c:pt>
                <c:pt idx="780">
                  <c:v>10.01</c:v>
                </c:pt>
                <c:pt idx="781">
                  <c:v>10.01</c:v>
                </c:pt>
                <c:pt idx="782">
                  <c:v>10.1</c:v>
                </c:pt>
                <c:pt idx="783">
                  <c:v>9.99</c:v>
                </c:pt>
                <c:pt idx="784">
                  <c:v>9.98</c:v>
                </c:pt>
                <c:pt idx="785">
                  <c:v>9.92</c:v>
                </c:pt>
                <c:pt idx="786">
                  <c:v>9.86</c:v>
                </c:pt>
                <c:pt idx="787">
                  <c:v>9.9</c:v>
                </c:pt>
                <c:pt idx="788">
                  <c:v>10</c:v>
                </c:pt>
                <c:pt idx="789">
                  <c:v>10.08</c:v>
                </c:pt>
                <c:pt idx="790">
                  <c:v>10.36</c:v>
                </c:pt>
                <c:pt idx="791">
                  <c:v>10.38</c:v>
                </c:pt>
                <c:pt idx="792">
                  <c:v>10.74</c:v>
                </c:pt>
                <c:pt idx="793">
                  <c:v>10.76</c:v>
                </c:pt>
                <c:pt idx="794">
                  <c:v>10.61</c:v>
                </c:pt>
                <c:pt idx="795">
                  <c:v>10.62</c:v>
                </c:pt>
                <c:pt idx="796">
                  <c:v>10.61</c:v>
                </c:pt>
                <c:pt idx="797">
                  <c:v>10.59</c:v>
                </c:pt>
                <c:pt idx="798">
                  <c:v>10.43</c:v>
                </c:pt>
                <c:pt idx="799">
                  <c:v>10.4</c:v>
                </c:pt>
                <c:pt idx="800">
                  <c:v>10.4</c:v>
                </c:pt>
                <c:pt idx="801">
                  <c:v>10.4</c:v>
                </c:pt>
                <c:pt idx="802">
                  <c:v>10.23</c:v>
                </c:pt>
                <c:pt idx="803">
                  <c:v>10.039999999999999</c:v>
                </c:pt>
                <c:pt idx="804">
                  <c:v>9.93</c:v>
                </c:pt>
                <c:pt idx="805">
                  <c:v>9.9</c:v>
                </c:pt>
                <c:pt idx="806">
                  <c:v>9.9600000000000009</c:v>
                </c:pt>
                <c:pt idx="807">
                  <c:v>10.07</c:v>
                </c:pt>
                <c:pt idx="808">
                  <c:v>10.1</c:v>
                </c:pt>
                <c:pt idx="809">
                  <c:v>10.08</c:v>
                </c:pt>
                <c:pt idx="810">
                  <c:v>9.99</c:v>
                </c:pt>
                <c:pt idx="811">
                  <c:v>9.9600000000000009</c:v>
                </c:pt>
                <c:pt idx="812">
                  <c:v>9.9499999999999993</c:v>
                </c:pt>
                <c:pt idx="813">
                  <c:v>9.89</c:v>
                </c:pt>
                <c:pt idx="814">
                  <c:v>9.83</c:v>
                </c:pt>
                <c:pt idx="815">
                  <c:v>9.81</c:v>
                </c:pt>
                <c:pt idx="816">
                  <c:v>9.64</c:v>
                </c:pt>
                <c:pt idx="817">
                  <c:v>9.5</c:v>
                </c:pt>
                <c:pt idx="818">
                  <c:v>9.3000000000000007</c:v>
                </c:pt>
                <c:pt idx="819">
                  <c:v>9.35</c:v>
                </c:pt>
                <c:pt idx="820">
                  <c:v>9.3000000000000007</c:v>
                </c:pt>
                <c:pt idx="821">
                  <c:v>9.2899999999999991</c:v>
                </c:pt>
                <c:pt idx="822">
                  <c:v>9.3699999999999992</c:v>
                </c:pt>
                <c:pt idx="823">
                  <c:v>9.32</c:v>
                </c:pt>
                <c:pt idx="824">
                  <c:v>9.2100000000000009</c:v>
                </c:pt>
                <c:pt idx="825">
                  <c:v>9.0399999999999991</c:v>
                </c:pt>
                <c:pt idx="826">
                  <c:v>9.08</c:v>
                </c:pt>
                <c:pt idx="827">
                  <c:v>9.06</c:v>
                </c:pt>
                <c:pt idx="828">
                  <c:v>9.09</c:v>
                </c:pt>
                <c:pt idx="829">
                  <c:v>9.11</c:v>
                </c:pt>
                <c:pt idx="830">
                  <c:v>9.07</c:v>
                </c:pt>
                <c:pt idx="831">
                  <c:v>9.0299999999999994</c:v>
                </c:pt>
                <c:pt idx="832">
                  <c:v>9.0500000000000007</c:v>
                </c:pt>
                <c:pt idx="833">
                  <c:v>9.0299999999999994</c:v>
                </c:pt>
                <c:pt idx="834">
                  <c:v>9.0299999999999994</c:v>
                </c:pt>
                <c:pt idx="835">
                  <c:v>9.26</c:v>
                </c:pt>
                <c:pt idx="836">
                  <c:v>9.43</c:v>
                </c:pt>
                <c:pt idx="837">
                  <c:v>10.27</c:v>
                </c:pt>
                <c:pt idx="838">
                  <c:v>10.37</c:v>
                </c:pt>
                <c:pt idx="839">
                  <c:v>10.47</c:v>
                </c:pt>
                <c:pt idx="840">
                  <c:v>10.52</c:v>
                </c:pt>
                <c:pt idx="841">
                  <c:v>10.48</c:v>
                </c:pt>
                <c:pt idx="842">
                  <c:v>10.81</c:v>
                </c:pt>
                <c:pt idx="843">
                  <c:v>10.7</c:v>
                </c:pt>
                <c:pt idx="844">
                  <c:v>10.7</c:v>
                </c:pt>
                <c:pt idx="845">
                  <c:v>10.66</c:v>
                </c:pt>
                <c:pt idx="846">
                  <c:v>10.44</c:v>
                </c:pt>
                <c:pt idx="847">
                  <c:v>10.35</c:v>
                </c:pt>
                <c:pt idx="848">
                  <c:v>10.36</c:v>
                </c:pt>
                <c:pt idx="849">
                  <c:v>10.3</c:v>
                </c:pt>
                <c:pt idx="850">
                  <c:v>10.23</c:v>
                </c:pt>
                <c:pt idx="851">
                  <c:v>10.23</c:v>
                </c:pt>
                <c:pt idx="852">
                  <c:v>10.27</c:v>
                </c:pt>
                <c:pt idx="853">
                  <c:v>10.35</c:v>
                </c:pt>
                <c:pt idx="854">
                  <c:v>10.34</c:v>
                </c:pt>
                <c:pt idx="855">
                  <c:v>10.3</c:v>
                </c:pt>
                <c:pt idx="856">
                  <c:v>10.33</c:v>
                </c:pt>
                <c:pt idx="857">
                  <c:v>10.63</c:v>
                </c:pt>
                <c:pt idx="858">
                  <c:v>10.91</c:v>
                </c:pt>
                <c:pt idx="859">
                  <c:v>10.99</c:v>
                </c:pt>
                <c:pt idx="860">
                  <c:v>11.02</c:v>
                </c:pt>
                <c:pt idx="861">
                  <c:v>11.18</c:v>
                </c:pt>
                <c:pt idx="862">
                  <c:v>11.21</c:v>
                </c:pt>
                <c:pt idx="863">
                  <c:v>11.58</c:v>
                </c:pt>
                <c:pt idx="864">
                  <c:v>11.36</c:v>
                </c:pt>
                <c:pt idx="865">
                  <c:v>10.97</c:v>
                </c:pt>
                <c:pt idx="866">
                  <c:v>10.79</c:v>
                </c:pt>
                <c:pt idx="867">
                  <c:v>10.66</c:v>
                </c:pt>
                <c:pt idx="868">
                  <c:v>10.6</c:v>
                </c:pt>
                <c:pt idx="869">
                  <c:v>10.55</c:v>
                </c:pt>
                <c:pt idx="870">
                  <c:v>10.6</c:v>
                </c:pt>
                <c:pt idx="871">
                  <c:v>10.66</c:v>
                </c:pt>
                <c:pt idx="872">
                  <c:v>10.69</c:v>
                </c:pt>
                <c:pt idx="873">
                  <c:v>10.64</c:v>
                </c:pt>
                <c:pt idx="874">
                  <c:v>10.61</c:v>
                </c:pt>
                <c:pt idx="875">
                  <c:v>10.5</c:v>
                </c:pt>
                <c:pt idx="876">
                  <c:v>10.53</c:v>
                </c:pt>
                <c:pt idx="877">
                  <c:v>10.34</c:v>
                </c:pt>
                <c:pt idx="878">
                  <c:v>10.16</c:v>
                </c:pt>
                <c:pt idx="879">
                  <c:v>9.94</c:v>
                </c:pt>
                <c:pt idx="880">
                  <c:v>9.84</c:v>
                </c:pt>
                <c:pt idx="881">
                  <c:v>9.92</c:v>
                </c:pt>
                <c:pt idx="882">
                  <c:v>9.8699999999999992</c:v>
                </c:pt>
                <c:pt idx="883">
                  <c:v>9.85</c:v>
                </c:pt>
                <c:pt idx="884">
                  <c:v>9.9600000000000009</c:v>
                </c:pt>
                <c:pt idx="885">
                  <c:v>9.92</c:v>
                </c:pt>
                <c:pt idx="886">
                  <c:v>9.99</c:v>
                </c:pt>
                <c:pt idx="887">
                  <c:v>10.050000000000001</c:v>
                </c:pt>
                <c:pt idx="888">
                  <c:v>10.19</c:v>
                </c:pt>
                <c:pt idx="889">
                  <c:v>10.19</c:v>
                </c:pt>
                <c:pt idx="890">
                  <c:v>10.3</c:v>
                </c:pt>
                <c:pt idx="891">
                  <c:v>10.28</c:v>
                </c:pt>
                <c:pt idx="892">
                  <c:v>10.32</c:v>
                </c:pt>
                <c:pt idx="893">
                  <c:v>10.4</c:v>
                </c:pt>
                <c:pt idx="894">
                  <c:v>10.52</c:v>
                </c:pt>
                <c:pt idx="895">
                  <c:v>10.58</c:v>
                </c:pt>
                <c:pt idx="896">
                  <c:v>10.58</c:v>
                </c:pt>
                <c:pt idx="897">
                  <c:v>10.51</c:v>
                </c:pt>
                <c:pt idx="898">
                  <c:v>10.35</c:v>
                </c:pt>
                <c:pt idx="899">
                  <c:v>10.4</c:v>
                </c:pt>
                <c:pt idx="900">
                  <c:v>10.39</c:v>
                </c:pt>
                <c:pt idx="901">
                  <c:v>10.38</c:v>
                </c:pt>
                <c:pt idx="902">
                  <c:v>10.44</c:v>
                </c:pt>
                <c:pt idx="903">
                  <c:v>10.46</c:v>
                </c:pt>
                <c:pt idx="904">
                  <c:v>10.49</c:v>
                </c:pt>
                <c:pt idx="905">
                  <c:v>10.44</c:v>
                </c:pt>
                <c:pt idx="906">
                  <c:v>10.57</c:v>
                </c:pt>
                <c:pt idx="907">
                  <c:v>10.71</c:v>
                </c:pt>
                <c:pt idx="908">
                  <c:v>10.67</c:v>
                </c:pt>
                <c:pt idx="909">
                  <c:v>10.65</c:v>
                </c:pt>
                <c:pt idx="910">
                  <c:v>10.53</c:v>
                </c:pt>
                <c:pt idx="911">
                  <c:v>10.4</c:v>
                </c:pt>
                <c:pt idx="912">
                  <c:v>10.4</c:v>
                </c:pt>
                <c:pt idx="913">
                  <c:v>10.42</c:v>
                </c:pt>
                <c:pt idx="914">
                  <c:v>10.38</c:v>
                </c:pt>
                <c:pt idx="915">
                  <c:v>10.33</c:v>
                </c:pt>
                <c:pt idx="916">
                  <c:v>10.28</c:v>
                </c:pt>
                <c:pt idx="917">
                  <c:v>10.220000000000001</c:v>
                </c:pt>
                <c:pt idx="918">
                  <c:v>10.119999999999999</c:v>
                </c:pt>
                <c:pt idx="919">
                  <c:v>10.24</c:v>
                </c:pt>
                <c:pt idx="920">
                  <c:v>10.31</c:v>
                </c:pt>
                <c:pt idx="921">
                  <c:v>10.39</c:v>
                </c:pt>
                <c:pt idx="922">
                  <c:v>10.44</c:v>
                </c:pt>
                <c:pt idx="923">
                  <c:v>10.46</c:v>
                </c:pt>
                <c:pt idx="924">
                  <c:v>10.71</c:v>
                </c:pt>
                <c:pt idx="925">
                  <c:v>10.68</c:v>
                </c:pt>
                <c:pt idx="926">
                  <c:v>10.77</c:v>
                </c:pt>
                <c:pt idx="927">
                  <c:v>10.8</c:v>
                </c:pt>
                <c:pt idx="928">
                  <c:v>10.81</c:v>
                </c:pt>
                <c:pt idx="929">
                  <c:v>10.71</c:v>
                </c:pt>
                <c:pt idx="930">
                  <c:v>10.6</c:v>
                </c:pt>
                <c:pt idx="931">
                  <c:v>10.55</c:v>
                </c:pt>
                <c:pt idx="932">
                  <c:v>10.56</c:v>
                </c:pt>
                <c:pt idx="933">
                  <c:v>10.69</c:v>
                </c:pt>
                <c:pt idx="934">
                  <c:v>10.78</c:v>
                </c:pt>
                <c:pt idx="935">
                  <c:v>10.91</c:v>
                </c:pt>
                <c:pt idx="936">
                  <c:v>10.86</c:v>
                </c:pt>
                <c:pt idx="937">
                  <c:v>10.98</c:v>
                </c:pt>
                <c:pt idx="938">
                  <c:v>11.22</c:v>
                </c:pt>
                <c:pt idx="939">
                  <c:v>11.19</c:v>
                </c:pt>
                <c:pt idx="940">
                  <c:v>11.07</c:v>
                </c:pt>
                <c:pt idx="941">
                  <c:v>11.11</c:v>
                </c:pt>
                <c:pt idx="942">
                  <c:v>10.99</c:v>
                </c:pt>
                <c:pt idx="943">
                  <c:v>11.03</c:v>
                </c:pt>
                <c:pt idx="944">
                  <c:v>10.97</c:v>
                </c:pt>
                <c:pt idx="945">
                  <c:v>10.93</c:v>
                </c:pt>
                <c:pt idx="946">
                  <c:v>10.69</c:v>
                </c:pt>
                <c:pt idx="947">
                  <c:v>10.5</c:v>
                </c:pt>
                <c:pt idx="948">
                  <c:v>10.48</c:v>
                </c:pt>
                <c:pt idx="949">
                  <c:v>10.199999999999999</c:v>
                </c:pt>
                <c:pt idx="950">
                  <c:v>10.039999999999999</c:v>
                </c:pt>
                <c:pt idx="951">
                  <c:v>10.19</c:v>
                </c:pt>
                <c:pt idx="952">
                  <c:v>10.07</c:v>
                </c:pt>
                <c:pt idx="953">
                  <c:v>10.029999999999999</c:v>
                </c:pt>
                <c:pt idx="954">
                  <c:v>9.82</c:v>
                </c:pt>
                <c:pt idx="955">
                  <c:v>9.8699999999999992</c:v>
                </c:pt>
                <c:pt idx="956">
                  <c:v>9.81</c:v>
                </c:pt>
                <c:pt idx="957">
                  <c:v>9.68</c:v>
                </c:pt>
                <c:pt idx="958">
                  <c:v>9.9600000000000009</c:v>
                </c:pt>
                <c:pt idx="959">
                  <c:v>10.09</c:v>
                </c:pt>
                <c:pt idx="960">
                  <c:v>10.210000000000001</c:v>
                </c:pt>
                <c:pt idx="961">
                  <c:v>10.220000000000001</c:v>
                </c:pt>
                <c:pt idx="962">
                  <c:v>10.17</c:v>
                </c:pt>
                <c:pt idx="963">
                  <c:v>10.050000000000001</c:v>
                </c:pt>
                <c:pt idx="964">
                  <c:v>10.029999999999999</c:v>
                </c:pt>
                <c:pt idx="965">
                  <c:v>10.16</c:v>
                </c:pt>
                <c:pt idx="966">
                  <c:v>10.1</c:v>
                </c:pt>
                <c:pt idx="967">
                  <c:v>9.9499999999999993</c:v>
                </c:pt>
                <c:pt idx="968">
                  <c:v>9.92</c:v>
                </c:pt>
                <c:pt idx="969">
                  <c:v>9.82</c:v>
                </c:pt>
                <c:pt idx="970">
                  <c:v>9.82</c:v>
                </c:pt>
                <c:pt idx="971">
                  <c:v>9.7899999999999991</c:v>
                </c:pt>
                <c:pt idx="972">
                  <c:v>9.7200000000000006</c:v>
                </c:pt>
                <c:pt idx="973">
                  <c:v>9.74</c:v>
                </c:pt>
                <c:pt idx="974">
                  <c:v>9.74</c:v>
                </c:pt>
                <c:pt idx="975">
                  <c:v>9.76</c:v>
                </c:pt>
                <c:pt idx="976">
                  <c:v>9.75</c:v>
                </c:pt>
                <c:pt idx="977">
                  <c:v>9.69</c:v>
                </c:pt>
                <c:pt idx="978">
                  <c:v>9.7799999999999994</c:v>
                </c:pt>
                <c:pt idx="979">
                  <c:v>9.83</c:v>
                </c:pt>
                <c:pt idx="980">
                  <c:v>9.8000000000000007</c:v>
                </c:pt>
                <c:pt idx="981">
                  <c:v>9.9</c:v>
                </c:pt>
                <c:pt idx="982">
                  <c:v>10.050000000000001</c:v>
                </c:pt>
                <c:pt idx="983">
                  <c:v>10.17</c:v>
                </c:pt>
                <c:pt idx="984">
                  <c:v>10.210000000000001</c:v>
                </c:pt>
                <c:pt idx="985">
                  <c:v>10.1</c:v>
                </c:pt>
                <c:pt idx="986">
                  <c:v>10.31</c:v>
                </c:pt>
                <c:pt idx="987">
                  <c:v>10.23</c:v>
                </c:pt>
                <c:pt idx="988">
                  <c:v>10.29</c:v>
                </c:pt>
                <c:pt idx="989">
                  <c:v>10.34</c:v>
                </c:pt>
                <c:pt idx="990">
                  <c:v>10.26</c:v>
                </c:pt>
                <c:pt idx="991">
                  <c:v>10.220000000000001</c:v>
                </c:pt>
                <c:pt idx="992">
                  <c:v>10.26</c:v>
                </c:pt>
                <c:pt idx="993">
                  <c:v>10.25</c:v>
                </c:pt>
                <c:pt idx="994">
                  <c:v>10.41</c:v>
                </c:pt>
                <c:pt idx="995">
                  <c:v>10.56</c:v>
                </c:pt>
                <c:pt idx="996">
                  <c:v>10.67</c:v>
                </c:pt>
                <c:pt idx="997">
                  <c:v>10.54</c:v>
                </c:pt>
                <c:pt idx="998">
                  <c:v>10.37</c:v>
                </c:pt>
                <c:pt idx="999">
                  <c:v>10.33</c:v>
                </c:pt>
                <c:pt idx="1000">
                  <c:v>10.29</c:v>
                </c:pt>
                <c:pt idx="1001">
                  <c:v>10.1</c:v>
                </c:pt>
                <c:pt idx="1002">
                  <c:v>10.119999999999999</c:v>
                </c:pt>
                <c:pt idx="1003">
                  <c:v>10.16</c:v>
                </c:pt>
                <c:pt idx="1004">
                  <c:v>10.15</c:v>
                </c:pt>
                <c:pt idx="1005">
                  <c:v>10.06</c:v>
                </c:pt>
                <c:pt idx="1006">
                  <c:v>10.11</c:v>
                </c:pt>
                <c:pt idx="1007">
                  <c:v>9.99</c:v>
                </c:pt>
                <c:pt idx="1008">
                  <c:v>9.98</c:v>
                </c:pt>
                <c:pt idx="1009">
                  <c:v>9.84</c:v>
                </c:pt>
                <c:pt idx="1010">
                  <c:v>10.08</c:v>
                </c:pt>
                <c:pt idx="1011">
                  <c:v>10.050000000000001</c:v>
                </c:pt>
                <c:pt idx="1012">
                  <c:v>10.29</c:v>
                </c:pt>
                <c:pt idx="1013">
                  <c:v>10.24</c:v>
                </c:pt>
                <c:pt idx="1014">
                  <c:v>10.19</c:v>
                </c:pt>
                <c:pt idx="1015">
                  <c:v>10.130000000000001</c:v>
                </c:pt>
                <c:pt idx="1016">
                  <c:v>10.16</c:v>
                </c:pt>
                <c:pt idx="1017">
                  <c:v>10.220000000000001</c:v>
                </c:pt>
                <c:pt idx="1018">
                  <c:v>10.08</c:v>
                </c:pt>
                <c:pt idx="1019">
                  <c:v>10.220000000000001</c:v>
                </c:pt>
                <c:pt idx="1020">
                  <c:v>10.24</c:v>
                </c:pt>
                <c:pt idx="1021">
                  <c:v>10.17</c:v>
                </c:pt>
                <c:pt idx="1022">
                  <c:v>10.130000000000001</c:v>
                </c:pt>
                <c:pt idx="1023">
                  <c:v>10.09</c:v>
                </c:pt>
                <c:pt idx="1024">
                  <c:v>10.02</c:v>
                </c:pt>
                <c:pt idx="1025">
                  <c:v>9.93</c:v>
                </c:pt>
                <c:pt idx="1026">
                  <c:v>9.9</c:v>
                </c:pt>
                <c:pt idx="1027">
                  <c:v>9.81</c:v>
                </c:pt>
                <c:pt idx="1028">
                  <c:v>9.56</c:v>
                </c:pt>
                <c:pt idx="1029">
                  <c:v>9.64</c:v>
                </c:pt>
                <c:pt idx="1030">
                  <c:v>9.68</c:v>
                </c:pt>
                <c:pt idx="1031">
                  <c:v>9.56</c:v>
                </c:pt>
                <c:pt idx="1032">
                  <c:v>9.6300000000000008</c:v>
                </c:pt>
                <c:pt idx="1033">
                  <c:v>9.75</c:v>
                </c:pt>
                <c:pt idx="1034">
                  <c:v>9.61</c:v>
                </c:pt>
                <c:pt idx="1035">
                  <c:v>9.56</c:v>
                </c:pt>
                <c:pt idx="1036">
                  <c:v>9.36</c:v>
                </c:pt>
                <c:pt idx="1037">
                  <c:v>9.25</c:v>
                </c:pt>
                <c:pt idx="1038">
                  <c:v>9.2899999999999991</c:v>
                </c:pt>
                <c:pt idx="1039">
                  <c:v>9.4</c:v>
                </c:pt>
                <c:pt idx="1040">
                  <c:v>9.49</c:v>
                </c:pt>
                <c:pt idx="1041">
                  <c:v>9.5</c:v>
                </c:pt>
                <c:pt idx="1042">
                  <c:v>9.59</c:v>
                </c:pt>
                <c:pt idx="1043">
                  <c:v>9.52</c:v>
                </c:pt>
                <c:pt idx="1044">
                  <c:v>9.49</c:v>
                </c:pt>
                <c:pt idx="1045">
                  <c:v>9.48</c:v>
                </c:pt>
                <c:pt idx="1046">
                  <c:v>9.4700000000000006</c:v>
                </c:pt>
                <c:pt idx="1047">
                  <c:v>9.5299999999999994</c:v>
                </c:pt>
                <c:pt idx="1048">
                  <c:v>9.4700000000000006</c:v>
                </c:pt>
                <c:pt idx="1049">
                  <c:v>9.4700000000000006</c:v>
                </c:pt>
                <c:pt idx="1050">
                  <c:v>9.5</c:v>
                </c:pt>
                <c:pt idx="1051">
                  <c:v>9.4700000000000006</c:v>
                </c:pt>
                <c:pt idx="1052">
                  <c:v>9.4499999999999993</c:v>
                </c:pt>
                <c:pt idx="1053">
                  <c:v>9.48</c:v>
                </c:pt>
                <c:pt idx="1054">
                  <c:v>9.66</c:v>
                </c:pt>
                <c:pt idx="1055">
                  <c:v>9.65</c:v>
                </c:pt>
                <c:pt idx="1056">
                  <c:v>9.67</c:v>
                </c:pt>
                <c:pt idx="1057">
                  <c:v>9.6199999999999992</c:v>
                </c:pt>
                <c:pt idx="1058">
                  <c:v>9.64</c:v>
                </c:pt>
                <c:pt idx="1059">
                  <c:v>9.5399999999999991</c:v>
                </c:pt>
                <c:pt idx="1060">
                  <c:v>9.5</c:v>
                </c:pt>
                <c:pt idx="1061">
                  <c:v>9.44</c:v>
                </c:pt>
                <c:pt idx="1062">
                  <c:v>9.27</c:v>
                </c:pt>
                <c:pt idx="1063">
                  <c:v>9.19</c:v>
                </c:pt>
                <c:pt idx="1064">
                  <c:v>9.17</c:v>
                </c:pt>
                <c:pt idx="1065">
                  <c:v>9.15</c:v>
                </c:pt>
                <c:pt idx="1066">
                  <c:v>9.14</c:v>
                </c:pt>
                <c:pt idx="1067">
                  <c:v>9.02</c:v>
                </c:pt>
                <c:pt idx="1068">
                  <c:v>8.9499999999999993</c:v>
                </c:pt>
                <c:pt idx="1069">
                  <c:v>8.92</c:v>
                </c:pt>
                <c:pt idx="1070">
                  <c:v>8.8699999999999992</c:v>
                </c:pt>
                <c:pt idx="1071">
                  <c:v>8.82</c:v>
                </c:pt>
                <c:pt idx="1072">
                  <c:v>8.82</c:v>
                </c:pt>
                <c:pt idx="1073">
                  <c:v>8.91</c:v>
                </c:pt>
                <c:pt idx="1074">
                  <c:v>8.7799999999999994</c:v>
                </c:pt>
                <c:pt idx="1075">
                  <c:v>8.76</c:v>
                </c:pt>
                <c:pt idx="1076">
                  <c:v>8.69</c:v>
                </c:pt>
                <c:pt idx="1077">
                  <c:v>8.6300000000000008</c:v>
                </c:pt>
                <c:pt idx="1078">
                  <c:v>8.6999999999999993</c:v>
                </c:pt>
                <c:pt idx="1079">
                  <c:v>8.6199999999999992</c:v>
                </c:pt>
                <c:pt idx="1080">
                  <c:v>8.5299999999999994</c:v>
                </c:pt>
                <c:pt idx="1081">
                  <c:v>8.49</c:v>
                </c:pt>
                <c:pt idx="1082">
                  <c:v>8.35</c:v>
                </c:pt>
                <c:pt idx="1083">
                  <c:v>8.24</c:v>
                </c:pt>
                <c:pt idx="1084">
                  <c:v>8.23</c:v>
                </c:pt>
                <c:pt idx="1085">
                  <c:v>8.4499999999999993</c:v>
                </c:pt>
                <c:pt idx="1086">
                  <c:v>8.56</c:v>
                </c:pt>
                <c:pt idx="1087">
                  <c:v>8.68</c:v>
                </c:pt>
                <c:pt idx="1088">
                  <c:v>8.67</c:v>
                </c:pt>
                <c:pt idx="1089">
                  <c:v>8.73</c:v>
                </c:pt>
                <c:pt idx="1090">
                  <c:v>8.82</c:v>
                </c:pt>
                <c:pt idx="1091">
                  <c:v>8.83</c:v>
                </c:pt>
                <c:pt idx="1092">
                  <c:v>8.85</c:v>
                </c:pt>
                <c:pt idx="1093">
                  <c:v>8.8800000000000008</c:v>
                </c:pt>
                <c:pt idx="1094">
                  <c:v>9.0299999999999994</c:v>
                </c:pt>
                <c:pt idx="1095">
                  <c:v>8.98</c:v>
                </c:pt>
                <c:pt idx="1096">
                  <c:v>8.9600000000000009</c:v>
                </c:pt>
                <c:pt idx="1097">
                  <c:v>8.84</c:v>
                </c:pt>
                <c:pt idx="1098">
                  <c:v>8.76</c:v>
                </c:pt>
                <c:pt idx="1099">
                  <c:v>8.85</c:v>
                </c:pt>
                <c:pt idx="1100">
                  <c:v>8.84</c:v>
                </c:pt>
                <c:pt idx="1101">
                  <c:v>8.75</c:v>
                </c:pt>
                <c:pt idx="1102">
                  <c:v>8.64</c:v>
                </c:pt>
                <c:pt idx="1103">
                  <c:v>8.5299999999999994</c:v>
                </c:pt>
                <c:pt idx="1104">
                  <c:v>8.6</c:v>
                </c:pt>
                <c:pt idx="1105">
                  <c:v>8.59</c:v>
                </c:pt>
                <c:pt idx="1106">
                  <c:v>8.5399999999999991</c:v>
                </c:pt>
                <c:pt idx="1107">
                  <c:v>8.48</c:v>
                </c:pt>
                <c:pt idx="1108">
                  <c:v>8.43</c:v>
                </c:pt>
                <c:pt idx="1109">
                  <c:v>8.2899999999999991</c:v>
                </c:pt>
                <c:pt idx="1110">
                  <c:v>8.1300000000000008</c:v>
                </c:pt>
                <c:pt idx="1111">
                  <c:v>8.09</c:v>
                </c:pt>
                <c:pt idx="1112">
                  <c:v>8.08</c:v>
                </c:pt>
                <c:pt idx="1113">
                  <c:v>8.0500000000000007</c:v>
                </c:pt>
                <c:pt idx="1114">
                  <c:v>8.06</c:v>
                </c:pt>
                <c:pt idx="1115">
                  <c:v>7.96</c:v>
                </c:pt>
                <c:pt idx="1116">
                  <c:v>7.87</c:v>
                </c:pt>
                <c:pt idx="1117">
                  <c:v>8.01</c:v>
                </c:pt>
                <c:pt idx="1118">
                  <c:v>7.94</c:v>
                </c:pt>
                <c:pt idx="1119">
                  <c:v>7.84</c:v>
                </c:pt>
                <c:pt idx="1120">
                  <c:v>7.89</c:v>
                </c:pt>
                <c:pt idx="1121">
                  <c:v>8.02</c:v>
                </c:pt>
                <c:pt idx="1122">
                  <c:v>7.93</c:v>
                </c:pt>
                <c:pt idx="1123">
                  <c:v>8.01</c:v>
                </c:pt>
                <c:pt idx="1124">
                  <c:v>8.06</c:v>
                </c:pt>
                <c:pt idx="1125">
                  <c:v>8.23</c:v>
                </c:pt>
                <c:pt idx="1126">
                  <c:v>8.2100000000000009</c:v>
                </c:pt>
                <c:pt idx="1127">
                  <c:v>8.2899999999999991</c:v>
                </c:pt>
                <c:pt idx="1128">
                  <c:v>8.32</c:v>
                </c:pt>
                <c:pt idx="1129">
                  <c:v>8.32</c:v>
                </c:pt>
                <c:pt idx="1130">
                  <c:v>8.2899999999999991</c:v>
                </c:pt>
                <c:pt idx="1131">
                  <c:v>8.34</c:v>
                </c:pt>
                <c:pt idx="1132">
                  <c:v>8.23</c:v>
                </c:pt>
                <c:pt idx="1133">
                  <c:v>8.19</c:v>
                </c:pt>
                <c:pt idx="1134">
                  <c:v>8.1300000000000008</c:v>
                </c:pt>
                <c:pt idx="1135">
                  <c:v>8.14</c:v>
                </c:pt>
                <c:pt idx="1136">
                  <c:v>8.07</c:v>
                </c:pt>
                <c:pt idx="1137">
                  <c:v>8.0399999999999991</c:v>
                </c:pt>
                <c:pt idx="1138">
                  <c:v>8</c:v>
                </c:pt>
                <c:pt idx="1139">
                  <c:v>7.86</c:v>
                </c:pt>
                <c:pt idx="1140">
                  <c:v>7.8</c:v>
                </c:pt>
                <c:pt idx="1141">
                  <c:v>7.75</c:v>
                </c:pt>
                <c:pt idx="1142">
                  <c:v>7.65</c:v>
                </c:pt>
                <c:pt idx="1143">
                  <c:v>7.53</c:v>
                </c:pt>
                <c:pt idx="1144">
                  <c:v>7.44</c:v>
                </c:pt>
                <c:pt idx="1145">
                  <c:v>7.47</c:v>
                </c:pt>
                <c:pt idx="1146">
                  <c:v>7.57</c:v>
                </c:pt>
                <c:pt idx="1147">
                  <c:v>7.5</c:v>
                </c:pt>
                <c:pt idx="1148">
                  <c:v>7.53</c:v>
                </c:pt>
                <c:pt idx="1149">
                  <c:v>7.57</c:v>
                </c:pt>
                <c:pt idx="1150">
                  <c:v>7.45</c:v>
                </c:pt>
                <c:pt idx="1151">
                  <c:v>7.38</c:v>
                </c:pt>
                <c:pt idx="1152">
                  <c:v>7.43</c:v>
                </c:pt>
                <c:pt idx="1153">
                  <c:v>7.42</c:v>
                </c:pt>
                <c:pt idx="1154">
                  <c:v>7.42</c:v>
                </c:pt>
                <c:pt idx="1155">
                  <c:v>7.52</c:v>
                </c:pt>
                <c:pt idx="1156">
                  <c:v>7.5</c:v>
                </c:pt>
                <c:pt idx="1157">
                  <c:v>7.47</c:v>
                </c:pt>
                <c:pt idx="1158">
                  <c:v>7.48</c:v>
                </c:pt>
                <c:pt idx="1159">
                  <c:v>7.38</c:v>
                </c:pt>
                <c:pt idx="1160">
                  <c:v>7.34</c:v>
                </c:pt>
                <c:pt idx="1161">
                  <c:v>7.23</c:v>
                </c:pt>
                <c:pt idx="1162">
                  <c:v>7.19</c:v>
                </c:pt>
                <c:pt idx="1163">
                  <c:v>7.16</c:v>
                </c:pt>
                <c:pt idx="1164">
                  <c:v>7.2</c:v>
                </c:pt>
                <c:pt idx="1165">
                  <c:v>7.25</c:v>
                </c:pt>
                <c:pt idx="1166">
                  <c:v>7.21</c:v>
                </c:pt>
                <c:pt idx="1167">
                  <c:v>7.17</c:v>
                </c:pt>
                <c:pt idx="1168">
                  <c:v>7.1</c:v>
                </c:pt>
                <c:pt idx="1169">
                  <c:v>6.97</c:v>
                </c:pt>
                <c:pt idx="1170">
                  <c:v>6.93</c:v>
                </c:pt>
                <c:pt idx="1171">
                  <c:v>6.82</c:v>
                </c:pt>
                <c:pt idx="1172">
                  <c:v>6.96</c:v>
                </c:pt>
                <c:pt idx="1173">
                  <c:v>6.95</c:v>
                </c:pt>
                <c:pt idx="1174">
                  <c:v>6.89</c:v>
                </c:pt>
                <c:pt idx="1175">
                  <c:v>6.87</c:v>
                </c:pt>
                <c:pt idx="1176">
                  <c:v>6.81</c:v>
                </c:pt>
                <c:pt idx="1177">
                  <c:v>6.74</c:v>
                </c:pt>
                <c:pt idx="1178">
                  <c:v>6.86</c:v>
                </c:pt>
                <c:pt idx="1179">
                  <c:v>7.11</c:v>
                </c:pt>
                <c:pt idx="1180">
                  <c:v>7.12</c:v>
                </c:pt>
                <c:pt idx="1181">
                  <c:v>7.08</c:v>
                </c:pt>
                <c:pt idx="1182">
                  <c:v>7.31</c:v>
                </c:pt>
                <c:pt idx="1183">
                  <c:v>7.25</c:v>
                </c:pt>
                <c:pt idx="1184">
                  <c:v>7.14</c:v>
                </c:pt>
                <c:pt idx="1185">
                  <c:v>7.17</c:v>
                </c:pt>
                <c:pt idx="1186">
                  <c:v>7.17</c:v>
                </c:pt>
                <c:pt idx="1187">
                  <c:v>7.13</c:v>
                </c:pt>
                <c:pt idx="1188">
                  <c:v>7.23</c:v>
                </c:pt>
                <c:pt idx="1189">
                  <c:v>6.99</c:v>
                </c:pt>
                <c:pt idx="1190">
                  <c:v>7.05</c:v>
                </c:pt>
                <c:pt idx="1191">
                  <c:v>6.97</c:v>
                </c:pt>
                <c:pt idx="1192">
                  <c:v>6.97</c:v>
                </c:pt>
                <c:pt idx="1193">
                  <c:v>7.21</c:v>
                </c:pt>
                <c:pt idx="1194">
                  <c:v>7.11</c:v>
                </c:pt>
                <c:pt idx="1195">
                  <c:v>7.32</c:v>
                </c:pt>
                <c:pt idx="1196">
                  <c:v>7.51</c:v>
                </c:pt>
                <c:pt idx="1197">
                  <c:v>7.63</c:v>
                </c:pt>
                <c:pt idx="1198">
                  <c:v>7.76</c:v>
                </c:pt>
                <c:pt idx="1199">
                  <c:v>7.8</c:v>
                </c:pt>
                <c:pt idx="1200">
                  <c:v>8.0399999999999991</c:v>
                </c:pt>
                <c:pt idx="1201">
                  <c:v>8.4700000000000006</c:v>
                </c:pt>
                <c:pt idx="1202">
                  <c:v>8.26</c:v>
                </c:pt>
                <c:pt idx="1203">
                  <c:v>8.49</c:v>
                </c:pt>
                <c:pt idx="1204">
                  <c:v>8.32</c:v>
                </c:pt>
                <c:pt idx="1205">
                  <c:v>8.5299999999999994</c:v>
                </c:pt>
                <c:pt idx="1206">
                  <c:v>8.77</c:v>
                </c:pt>
                <c:pt idx="1207">
                  <c:v>8.56</c:v>
                </c:pt>
                <c:pt idx="1208">
                  <c:v>8.5299999999999994</c:v>
                </c:pt>
                <c:pt idx="1209">
                  <c:v>8.5500000000000007</c:v>
                </c:pt>
                <c:pt idx="1210">
                  <c:v>8.25</c:v>
                </c:pt>
                <c:pt idx="1211">
                  <c:v>8.33</c:v>
                </c:pt>
                <c:pt idx="1212">
                  <c:v>8.4600000000000009</c:v>
                </c:pt>
                <c:pt idx="1213">
                  <c:v>8.57</c:v>
                </c:pt>
                <c:pt idx="1214">
                  <c:v>8.68</c:v>
                </c:pt>
                <c:pt idx="1215">
                  <c:v>8.7200000000000006</c:v>
                </c:pt>
                <c:pt idx="1216">
                  <c:v>8.5299999999999994</c:v>
                </c:pt>
                <c:pt idx="1217">
                  <c:v>8.57</c:v>
                </c:pt>
                <c:pt idx="1218">
                  <c:v>8.3800000000000008</c:v>
                </c:pt>
                <c:pt idx="1219">
                  <c:v>8.57</c:v>
                </c:pt>
                <c:pt idx="1220">
                  <c:v>8.5399999999999991</c:v>
                </c:pt>
                <c:pt idx="1221">
                  <c:v>8.56</c:v>
                </c:pt>
                <c:pt idx="1222">
                  <c:v>8.48</c:v>
                </c:pt>
                <c:pt idx="1223">
                  <c:v>8.51</c:v>
                </c:pt>
                <c:pt idx="1224">
                  <c:v>8.66</c:v>
                </c:pt>
                <c:pt idx="1225">
                  <c:v>8.73</c:v>
                </c:pt>
                <c:pt idx="1226">
                  <c:v>8.82</c:v>
                </c:pt>
                <c:pt idx="1227">
                  <c:v>8.89</c:v>
                </c:pt>
                <c:pt idx="1228">
                  <c:v>8.93</c:v>
                </c:pt>
                <c:pt idx="1229">
                  <c:v>8.85</c:v>
                </c:pt>
                <c:pt idx="1230">
                  <c:v>9.0299999999999994</c:v>
                </c:pt>
                <c:pt idx="1231">
                  <c:v>9.0500000000000007</c:v>
                </c:pt>
                <c:pt idx="1232">
                  <c:v>9.19</c:v>
                </c:pt>
                <c:pt idx="1233">
                  <c:v>9.19</c:v>
                </c:pt>
                <c:pt idx="1234">
                  <c:v>9.25</c:v>
                </c:pt>
                <c:pt idx="1235">
                  <c:v>9.23</c:v>
                </c:pt>
                <c:pt idx="1236">
                  <c:v>9.15</c:v>
                </c:pt>
                <c:pt idx="1237">
                  <c:v>9.25</c:v>
                </c:pt>
                <c:pt idx="1238">
                  <c:v>9.18</c:v>
                </c:pt>
                <c:pt idx="1239">
                  <c:v>9.18</c:v>
                </c:pt>
                <c:pt idx="1240">
                  <c:v>9.2200000000000006</c:v>
                </c:pt>
                <c:pt idx="1241">
                  <c:v>9.19</c:v>
                </c:pt>
                <c:pt idx="1242">
                  <c:v>9.0500000000000007</c:v>
                </c:pt>
                <c:pt idx="1243">
                  <c:v>9.1300000000000008</c:v>
                </c:pt>
                <c:pt idx="1244">
                  <c:v>8.94</c:v>
                </c:pt>
                <c:pt idx="1245">
                  <c:v>8.8000000000000007</c:v>
                </c:pt>
                <c:pt idx="1246">
                  <c:v>8.84</c:v>
                </c:pt>
                <c:pt idx="1247">
                  <c:v>8.73</c:v>
                </c:pt>
                <c:pt idx="1248">
                  <c:v>8.5299999999999994</c:v>
                </c:pt>
                <c:pt idx="1249">
                  <c:v>8.6199999999999992</c:v>
                </c:pt>
                <c:pt idx="1250">
                  <c:v>8.3800000000000008</c:v>
                </c:pt>
                <c:pt idx="1251">
                  <c:v>8.4</c:v>
                </c:pt>
                <c:pt idx="1252">
                  <c:v>8.3800000000000008</c:v>
                </c:pt>
                <c:pt idx="1253">
                  <c:v>8.41</c:v>
                </c:pt>
                <c:pt idx="1254">
                  <c:v>8.3699999999999992</c:v>
                </c:pt>
                <c:pt idx="1255">
                  <c:v>8.24</c:v>
                </c:pt>
                <c:pt idx="1256">
                  <c:v>8.26</c:v>
                </c:pt>
                <c:pt idx="1257">
                  <c:v>8.27</c:v>
                </c:pt>
                <c:pt idx="1258">
                  <c:v>7.87</c:v>
                </c:pt>
                <c:pt idx="1259">
                  <c:v>7.83</c:v>
                </c:pt>
                <c:pt idx="1260">
                  <c:v>7.85</c:v>
                </c:pt>
                <c:pt idx="1261">
                  <c:v>7.71</c:v>
                </c:pt>
                <c:pt idx="1262">
                  <c:v>7.51</c:v>
                </c:pt>
                <c:pt idx="1263">
                  <c:v>7.55</c:v>
                </c:pt>
                <c:pt idx="1264">
                  <c:v>7.53</c:v>
                </c:pt>
                <c:pt idx="1265">
                  <c:v>7.53</c:v>
                </c:pt>
                <c:pt idx="1266">
                  <c:v>7.63</c:v>
                </c:pt>
                <c:pt idx="1267">
                  <c:v>7.41</c:v>
                </c:pt>
                <c:pt idx="1268">
                  <c:v>7.6</c:v>
                </c:pt>
                <c:pt idx="1269">
                  <c:v>7.79</c:v>
                </c:pt>
                <c:pt idx="1270">
                  <c:v>7.82</c:v>
                </c:pt>
                <c:pt idx="1271">
                  <c:v>7.8</c:v>
                </c:pt>
                <c:pt idx="1272">
                  <c:v>7.94</c:v>
                </c:pt>
                <c:pt idx="1273">
                  <c:v>7.88</c:v>
                </c:pt>
                <c:pt idx="1274">
                  <c:v>7.76</c:v>
                </c:pt>
                <c:pt idx="1275">
                  <c:v>7.63</c:v>
                </c:pt>
                <c:pt idx="1276">
                  <c:v>7.6</c:v>
                </c:pt>
                <c:pt idx="1277">
                  <c:v>7.57</c:v>
                </c:pt>
                <c:pt idx="1278">
                  <c:v>7.62</c:v>
                </c:pt>
                <c:pt idx="1279">
                  <c:v>7.57</c:v>
                </c:pt>
                <c:pt idx="1280">
                  <c:v>7.5</c:v>
                </c:pt>
                <c:pt idx="1281">
                  <c:v>7.38</c:v>
                </c:pt>
                <c:pt idx="1282">
                  <c:v>7.45</c:v>
                </c:pt>
                <c:pt idx="1283">
                  <c:v>7.44</c:v>
                </c:pt>
                <c:pt idx="1284">
                  <c:v>7.37</c:v>
                </c:pt>
                <c:pt idx="1285">
                  <c:v>7.35</c:v>
                </c:pt>
                <c:pt idx="1286">
                  <c:v>7.35</c:v>
                </c:pt>
                <c:pt idx="1287">
                  <c:v>7.33</c:v>
                </c:pt>
                <c:pt idx="1288">
                  <c:v>7.18</c:v>
                </c:pt>
                <c:pt idx="1289">
                  <c:v>7.15</c:v>
                </c:pt>
                <c:pt idx="1290">
                  <c:v>7.23</c:v>
                </c:pt>
                <c:pt idx="1291">
                  <c:v>7.11</c:v>
                </c:pt>
                <c:pt idx="1292">
                  <c:v>7.02</c:v>
                </c:pt>
                <c:pt idx="1293">
                  <c:v>7.08</c:v>
                </c:pt>
                <c:pt idx="1294">
                  <c:v>7.02</c:v>
                </c:pt>
                <c:pt idx="1295">
                  <c:v>7</c:v>
                </c:pt>
                <c:pt idx="1296">
                  <c:v>7.02</c:v>
                </c:pt>
                <c:pt idx="1297">
                  <c:v>7.02</c:v>
                </c:pt>
                <c:pt idx="1298">
                  <c:v>6.94</c:v>
                </c:pt>
                <c:pt idx="1299">
                  <c:v>7.32</c:v>
                </c:pt>
                <c:pt idx="1300">
                  <c:v>7.41</c:v>
                </c:pt>
                <c:pt idx="1301">
                  <c:v>7.38</c:v>
                </c:pt>
                <c:pt idx="1302">
                  <c:v>7.83</c:v>
                </c:pt>
                <c:pt idx="1303">
                  <c:v>7.81</c:v>
                </c:pt>
                <c:pt idx="1304">
                  <c:v>7.69</c:v>
                </c:pt>
                <c:pt idx="1305">
                  <c:v>7.78</c:v>
                </c:pt>
                <c:pt idx="1306">
                  <c:v>8.0500000000000007</c:v>
                </c:pt>
                <c:pt idx="1307">
                  <c:v>7.95</c:v>
                </c:pt>
                <c:pt idx="1308">
                  <c:v>7.92</c:v>
                </c:pt>
                <c:pt idx="1309">
                  <c:v>7.99</c:v>
                </c:pt>
                <c:pt idx="1310">
                  <c:v>8.24</c:v>
                </c:pt>
                <c:pt idx="1311">
                  <c:v>8.08</c:v>
                </c:pt>
                <c:pt idx="1312">
                  <c:v>8.01</c:v>
                </c:pt>
                <c:pt idx="1313">
                  <c:v>8.0299999999999994</c:v>
                </c:pt>
                <c:pt idx="1314">
                  <c:v>8.3000000000000007</c:v>
                </c:pt>
                <c:pt idx="1315">
                  <c:v>8.39</c:v>
                </c:pt>
                <c:pt idx="1316">
                  <c:v>8.3000000000000007</c:v>
                </c:pt>
                <c:pt idx="1317">
                  <c:v>8.2899999999999991</c:v>
                </c:pt>
                <c:pt idx="1318">
                  <c:v>8.14</c:v>
                </c:pt>
                <c:pt idx="1319">
                  <c:v>8.42</c:v>
                </c:pt>
                <c:pt idx="1320">
                  <c:v>8.23</c:v>
                </c:pt>
                <c:pt idx="1321">
                  <c:v>8.19</c:v>
                </c:pt>
                <c:pt idx="1322">
                  <c:v>8.23</c:v>
                </c:pt>
                <c:pt idx="1323">
                  <c:v>7.88</c:v>
                </c:pt>
                <c:pt idx="1324">
                  <c:v>7.88</c:v>
                </c:pt>
                <c:pt idx="1325">
                  <c:v>7.93</c:v>
                </c:pt>
                <c:pt idx="1326">
                  <c:v>8.09</c:v>
                </c:pt>
                <c:pt idx="1327">
                  <c:v>8.34</c:v>
                </c:pt>
                <c:pt idx="1328">
                  <c:v>8.2799999999999994</c:v>
                </c:pt>
                <c:pt idx="1329">
                  <c:v>8.14</c:v>
                </c:pt>
                <c:pt idx="1330">
                  <c:v>8.16</c:v>
                </c:pt>
                <c:pt idx="1331">
                  <c:v>8.06</c:v>
                </c:pt>
                <c:pt idx="1332">
                  <c:v>7.86</c:v>
                </c:pt>
                <c:pt idx="1333">
                  <c:v>7.88</c:v>
                </c:pt>
                <c:pt idx="1334">
                  <c:v>7.86</c:v>
                </c:pt>
                <c:pt idx="1335">
                  <c:v>7.78</c:v>
                </c:pt>
                <c:pt idx="1336">
                  <c:v>7.67</c:v>
                </c:pt>
                <c:pt idx="1337">
                  <c:v>7.59</c:v>
                </c:pt>
                <c:pt idx="1338">
                  <c:v>7.53</c:v>
                </c:pt>
                <c:pt idx="1339">
                  <c:v>7.52</c:v>
                </c:pt>
                <c:pt idx="1340">
                  <c:v>7.44</c:v>
                </c:pt>
                <c:pt idx="1341">
                  <c:v>7.57</c:v>
                </c:pt>
                <c:pt idx="1342">
                  <c:v>7.74</c:v>
                </c:pt>
                <c:pt idx="1343">
                  <c:v>7.64</c:v>
                </c:pt>
                <c:pt idx="1344">
                  <c:v>7.67</c:v>
                </c:pt>
                <c:pt idx="1345">
                  <c:v>7.85</c:v>
                </c:pt>
                <c:pt idx="1346">
                  <c:v>7.87</c:v>
                </c:pt>
                <c:pt idx="1347">
                  <c:v>7.85</c:v>
                </c:pt>
                <c:pt idx="1348">
                  <c:v>7.88</c:v>
                </c:pt>
                <c:pt idx="1349">
                  <c:v>7.74</c:v>
                </c:pt>
                <c:pt idx="1350">
                  <c:v>7.65</c:v>
                </c:pt>
                <c:pt idx="1351">
                  <c:v>7.56</c:v>
                </c:pt>
                <c:pt idx="1352">
                  <c:v>7.65</c:v>
                </c:pt>
                <c:pt idx="1353">
                  <c:v>7.84</c:v>
                </c:pt>
                <c:pt idx="1354">
                  <c:v>7.84</c:v>
                </c:pt>
                <c:pt idx="1355">
                  <c:v>7.94</c:v>
                </c:pt>
                <c:pt idx="1356">
                  <c:v>7.97</c:v>
                </c:pt>
                <c:pt idx="1357">
                  <c:v>8.18</c:v>
                </c:pt>
                <c:pt idx="1358">
                  <c:v>8.15</c:v>
                </c:pt>
                <c:pt idx="1359">
                  <c:v>8.16</c:v>
                </c:pt>
                <c:pt idx="1360">
                  <c:v>8.08</c:v>
                </c:pt>
                <c:pt idx="1361">
                  <c:v>8.01</c:v>
                </c:pt>
                <c:pt idx="1362">
                  <c:v>7.94</c:v>
                </c:pt>
                <c:pt idx="1363">
                  <c:v>7.91</c:v>
                </c:pt>
                <c:pt idx="1364">
                  <c:v>7.92</c:v>
                </c:pt>
                <c:pt idx="1365">
                  <c:v>7.94</c:v>
                </c:pt>
                <c:pt idx="1366">
                  <c:v>7.85</c:v>
                </c:pt>
                <c:pt idx="1367">
                  <c:v>7.72</c:v>
                </c:pt>
                <c:pt idx="1368">
                  <c:v>7.61</c:v>
                </c:pt>
                <c:pt idx="1369">
                  <c:v>7.58</c:v>
                </c:pt>
                <c:pt idx="1370">
                  <c:v>7.62</c:v>
                </c:pt>
                <c:pt idx="1371">
                  <c:v>7.47</c:v>
                </c:pt>
                <c:pt idx="1372">
                  <c:v>7.47</c:v>
                </c:pt>
                <c:pt idx="1373">
                  <c:v>7.43</c:v>
                </c:pt>
                <c:pt idx="1374">
                  <c:v>7.36</c:v>
                </c:pt>
                <c:pt idx="1375">
                  <c:v>7.46</c:v>
                </c:pt>
                <c:pt idx="1376">
                  <c:v>7.54</c:v>
                </c:pt>
                <c:pt idx="1377">
                  <c:v>7.46</c:v>
                </c:pt>
                <c:pt idx="1378">
                  <c:v>7.58</c:v>
                </c:pt>
                <c:pt idx="1379">
                  <c:v>7.53</c:v>
                </c:pt>
                <c:pt idx="1380">
                  <c:v>7.53</c:v>
                </c:pt>
                <c:pt idx="1381">
                  <c:v>7.38</c:v>
                </c:pt>
                <c:pt idx="1382">
                  <c:v>7.28</c:v>
                </c:pt>
                <c:pt idx="1383">
                  <c:v>7.31</c:v>
                </c:pt>
                <c:pt idx="1384">
                  <c:v>7.26</c:v>
                </c:pt>
                <c:pt idx="1385">
                  <c:v>7.34</c:v>
                </c:pt>
                <c:pt idx="1386">
                  <c:v>7.35</c:v>
                </c:pt>
                <c:pt idx="1387">
                  <c:v>7.21</c:v>
                </c:pt>
                <c:pt idx="1388">
                  <c:v>7.24</c:v>
                </c:pt>
                <c:pt idx="1389">
                  <c:v>7.23</c:v>
                </c:pt>
                <c:pt idx="1390">
                  <c:v>7.18</c:v>
                </c:pt>
                <c:pt idx="1391">
                  <c:v>7.17</c:v>
                </c:pt>
                <c:pt idx="1392">
                  <c:v>7.15</c:v>
                </c:pt>
                <c:pt idx="1393">
                  <c:v>7.17</c:v>
                </c:pt>
                <c:pt idx="1394">
                  <c:v>7.07</c:v>
                </c:pt>
                <c:pt idx="1395">
                  <c:v>6.99</c:v>
                </c:pt>
                <c:pt idx="1396">
                  <c:v>7.03</c:v>
                </c:pt>
                <c:pt idx="1397">
                  <c:v>6.94</c:v>
                </c:pt>
                <c:pt idx="1398">
                  <c:v>6.89</c:v>
                </c:pt>
                <c:pt idx="1399">
                  <c:v>6.99</c:v>
                </c:pt>
                <c:pt idx="1400">
                  <c:v>7.12</c:v>
                </c:pt>
                <c:pt idx="1401">
                  <c:v>7.03</c:v>
                </c:pt>
                <c:pt idx="1402">
                  <c:v>7.06</c:v>
                </c:pt>
                <c:pt idx="1403">
                  <c:v>6.99</c:v>
                </c:pt>
                <c:pt idx="1404">
                  <c:v>7.09</c:v>
                </c:pt>
                <c:pt idx="1405">
                  <c:v>7.19</c:v>
                </c:pt>
                <c:pt idx="1406">
                  <c:v>7.16</c:v>
                </c:pt>
                <c:pt idx="1407">
                  <c:v>7.08</c:v>
                </c:pt>
                <c:pt idx="1408">
                  <c:v>7.08</c:v>
                </c:pt>
                <c:pt idx="1409">
                  <c:v>7.15</c:v>
                </c:pt>
                <c:pt idx="1410">
                  <c:v>7.09</c:v>
                </c:pt>
                <c:pt idx="1411">
                  <c:v>7.17</c:v>
                </c:pt>
                <c:pt idx="1412">
                  <c:v>7.15</c:v>
                </c:pt>
                <c:pt idx="1413">
                  <c:v>7.22</c:v>
                </c:pt>
                <c:pt idx="1414">
                  <c:v>7.14</c:v>
                </c:pt>
                <c:pt idx="1415">
                  <c:v>7.19</c:v>
                </c:pt>
                <c:pt idx="1416">
                  <c:v>7.1</c:v>
                </c:pt>
                <c:pt idx="1417">
                  <c:v>7.07</c:v>
                </c:pt>
                <c:pt idx="1418">
                  <c:v>7.05</c:v>
                </c:pt>
                <c:pt idx="1419">
                  <c:v>7.04</c:v>
                </c:pt>
                <c:pt idx="1420">
                  <c:v>6.94</c:v>
                </c:pt>
                <c:pt idx="1421">
                  <c:v>6.96</c:v>
                </c:pt>
                <c:pt idx="1422">
                  <c:v>6.98</c:v>
                </c:pt>
                <c:pt idx="1423">
                  <c:v>6.91</c:v>
                </c:pt>
                <c:pt idx="1424">
                  <c:v>6.94</c:v>
                </c:pt>
                <c:pt idx="1425">
                  <c:v>6.96</c:v>
                </c:pt>
                <c:pt idx="1426">
                  <c:v>6.97</c:v>
                </c:pt>
                <c:pt idx="1427">
                  <c:v>6.94</c:v>
                </c:pt>
                <c:pt idx="1428">
                  <c:v>6.91</c:v>
                </c:pt>
                <c:pt idx="1429">
                  <c:v>6.92</c:v>
                </c:pt>
                <c:pt idx="1430">
                  <c:v>6.92</c:v>
                </c:pt>
                <c:pt idx="1431">
                  <c:v>6.82</c:v>
                </c:pt>
                <c:pt idx="1432">
                  <c:v>6.77</c:v>
                </c:pt>
                <c:pt idx="1433">
                  <c:v>6.66</c:v>
                </c:pt>
                <c:pt idx="1434">
                  <c:v>6.64</c:v>
                </c:pt>
                <c:pt idx="1435">
                  <c:v>6.6</c:v>
                </c:pt>
                <c:pt idx="1436">
                  <c:v>6.49</c:v>
                </c:pt>
                <c:pt idx="1437">
                  <c:v>6.9</c:v>
                </c:pt>
                <c:pt idx="1438">
                  <c:v>6.73</c:v>
                </c:pt>
                <c:pt idx="1439">
                  <c:v>6.83</c:v>
                </c:pt>
                <c:pt idx="1440">
                  <c:v>6.89</c:v>
                </c:pt>
                <c:pt idx="1441">
                  <c:v>6.93</c:v>
                </c:pt>
                <c:pt idx="1442">
                  <c:v>6.86</c:v>
                </c:pt>
                <c:pt idx="1443">
                  <c:v>6.78</c:v>
                </c:pt>
                <c:pt idx="1444">
                  <c:v>6.71</c:v>
                </c:pt>
                <c:pt idx="1445">
                  <c:v>6.69</c:v>
                </c:pt>
                <c:pt idx="1446">
                  <c:v>6.69</c:v>
                </c:pt>
                <c:pt idx="1447">
                  <c:v>6.77</c:v>
                </c:pt>
                <c:pt idx="1448">
                  <c:v>6.83</c:v>
                </c:pt>
                <c:pt idx="1449">
                  <c:v>6.79</c:v>
                </c:pt>
                <c:pt idx="1450">
                  <c:v>6.83</c:v>
                </c:pt>
                <c:pt idx="1451">
                  <c:v>6.78</c:v>
                </c:pt>
                <c:pt idx="1452">
                  <c:v>6.74</c:v>
                </c:pt>
                <c:pt idx="1453">
                  <c:v>6.75</c:v>
                </c:pt>
                <c:pt idx="1454">
                  <c:v>6.77</c:v>
                </c:pt>
                <c:pt idx="1455">
                  <c:v>6.82</c:v>
                </c:pt>
                <c:pt idx="1456">
                  <c:v>6.89</c:v>
                </c:pt>
                <c:pt idx="1457">
                  <c:v>7.06</c:v>
                </c:pt>
                <c:pt idx="1458">
                  <c:v>7.11</c:v>
                </c:pt>
                <c:pt idx="1459">
                  <c:v>7.01</c:v>
                </c:pt>
                <c:pt idx="1460">
                  <c:v>6.98</c:v>
                </c:pt>
                <c:pt idx="1461">
                  <c:v>6.98</c:v>
                </c:pt>
                <c:pt idx="1462">
                  <c:v>6.92</c:v>
                </c:pt>
                <c:pt idx="1463">
                  <c:v>6.87</c:v>
                </c:pt>
                <c:pt idx="1464">
                  <c:v>6.88</c:v>
                </c:pt>
                <c:pt idx="1465">
                  <c:v>6.93</c:v>
                </c:pt>
                <c:pt idx="1466">
                  <c:v>7.02</c:v>
                </c:pt>
                <c:pt idx="1467">
                  <c:v>7.1</c:v>
                </c:pt>
                <c:pt idx="1468">
                  <c:v>7.23</c:v>
                </c:pt>
                <c:pt idx="1469">
                  <c:v>7.23</c:v>
                </c:pt>
                <c:pt idx="1470">
                  <c:v>7.41</c:v>
                </c:pt>
                <c:pt idx="1471">
                  <c:v>7.51</c:v>
                </c:pt>
                <c:pt idx="1472">
                  <c:v>7.65</c:v>
                </c:pt>
                <c:pt idx="1473">
                  <c:v>7.63</c:v>
                </c:pt>
                <c:pt idx="1474">
                  <c:v>7.71</c:v>
                </c:pt>
                <c:pt idx="1475">
                  <c:v>7.65</c:v>
                </c:pt>
                <c:pt idx="1476">
                  <c:v>7.58</c:v>
                </c:pt>
                <c:pt idx="1477">
                  <c:v>7.52</c:v>
                </c:pt>
                <c:pt idx="1478">
                  <c:v>7.7</c:v>
                </c:pt>
                <c:pt idx="1479">
                  <c:v>7.89</c:v>
                </c:pt>
                <c:pt idx="1480">
                  <c:v>8.15</c:v>
                </c:pt>
                <c:pt idx="1481">
                  <c:v>7.93</c:v>
                </c:pt>
                <c:pt idx="1482">
                  <c:v>7.8</c:v>
                </c:pt>
                <c:pt idx="1483">
                  <c:v>7.83</c:v>
                </c:pt>
                <c:pt idx="1484">
                  <c:v>7.88</c:v>
                </c:pt>
                <c:pt idx="1485">
                  <c:v>7.82</c:v>
                </c:pt>
                <c:pt idx="1486">
                  <c:v>7.76</c:v>
                </c:pt>
                <c:pt idx="1487">
                  <c:v>7.7</c:v>
                </c:pt>
                <c:pt idx="1488">
                  <c:v>7.82</c:v>
                </c:pt>
                <c:pt idx="1489">
                  <c:v>7.85</c:v>
                </c:pt>
                <c:pt idx="1490">
                  <c:v>7.93</c:v>
                </c:pt>
                <c:pt idx="1491">
                  <c:v>7.96</c:v>
                </c:pt>
                <c:pt idx="1492">
                  <c:v>7.84</c:v>
                </c:pt>
                <c:pt idx="1493">
                  <c:v>7.67</c:v>
                </c:pt>
                <c:pt idx="1494">
                  <c:v>7.69</c:v>
                </c:pt>
                <c:pt idx="1495">
                  <c:v>7.75</c:v>
                </c:pt>
                <c:pt idx="1496">
                  <c:v>7.84</c:v>
                </c:pt>
                <c:pt idx="1497">
                  <c:v>7.84</c:v>
                </c:pt>
                <c:pt idx="1498">
                  <c:v>7.86</c:v>
                </c:pt>
                <c:pt idx="1499">
                  <c:v>7.96</c:v>
                </c:pt>
                <c:pt idx="1500">
                  <c:v>8.06</c:v>
                </c:pt>
                <c:pt idx="1501">
                  <c:v>8.15</c:v>
                </c:pt>
                <c:pt idx="1502">
                  <c:v>8.18</c:v>
                </c:pt>
                <c:pt idx="1503">
                  <c:v>8.26</c:v>
                </c:pt>
                <c:pt idx="1504">
                  <c:v>8.25</c:v>
                </c:pt>
                <c:pt idx="1505">
                  <c:v>8.25</c:v>
                </c:pt>
                <c:pt idx="1506">
                  <c:v>8.36</c:v>
                </c:pt>
                <c:pt idx="1507">
                  <c:v>8.3800000000000008</c:v>
                </c:pt>
                <c:pt idx="1508">
                  <c:v>8.31</c:v>
                </c:pt>
                <c:pt idx="1509">
                  <c:v>8.27</c:v>
                </c:pt>
                <c:pt idx="1510">
                  <c:v>8.23</c:v>
                </c:pt>
                <c:pt idx="1511">
                  <c:v>8.24</c:v>
                </c:pt>
                <c:pt idx="1512">
                  <c:v>8.23</c:v>
                </c:pt>
                <c:pt idx="1513">
                  <c:v>8.23</c:v>
                </c:pt>
                <c:pt idx="1514">
                  <c:v>8.1999999999999993</c:v>
                </c:pt>
                <c:pt idx="1515">
                  <c:v>8.1199999999999992</c:v>
                </c:pt>
                <c:pt idx="1516">
                  <c:v>8.16</c:v>
                </c:pt>
                <c:pt idx="1517">
                  <c:v>8.1300000000000008</c:v>
                </c:pt>
                <c:pt idx="1518">
                  <c:v>8.2799999999999994</c:v>
                </c:pt>
                <c:pt idx="1519">
                  <c:v>8.52</c:v>
                </c:pt>
                <c:pt idx="1520">
                  <c:v>8.64</c:v>
                </c:pt>
                <c:pt idx="1521">
                  <c:v>8.6199999999999992</c:v>
                </c:pt>
                <c:pt idx="1522">
                  <c:v>8.5399999999999991</c:v>
                </c:pt>
                <c:pt idx="1523">
                  <c:v>8.32</c:v>
                </c:pt>
                <c:pt idx="1524">
                  <c:v>8.2200000000000006</c:v>
                </c:pt>
                <c:pt idx="1525">
                  <c:v>8.14</c:v>
                </c:pt>
                <c:pt idx="1526">
                  <c:v>8.2200000000000006</c:v>
                </c:pt>
                <c:pt idx="1527">
                  <c:v>8.16</c:v>
                </c:pt>
                <c:pt idx="1528">
                  <c:v>8.09</c:v>
                </c:pt>
                <c:pt idx="1529">
                  <c:v>8.2100000000000009</c:v>
                </c:pt>
                <c:pt idx="1530">
                  <c:v>8.1300000000000008</c:v>
                </c:pt>
                <c:pt idx="1531">
                  <c:v>8.1199999999999992</c:v>
                </c:pt>
                <c:pt idx="1532">
                  <c:v>8.0399999999999991</c:v>
                </c:pt>
                <c:pt idx="1533">
                  <c:v>7.96</c:v>
                </c:pt>
                <c:pt idx="1534">
                  <c:v>7.99</c:v>
                </c:pt>
                <c:pt idx="1535">
                  <c:v>7.96</c:v>
                </c:pt>
                <c:pt idx="1536">
                  <c:v>7.94</c:v>
                </c:pt>
                <c:pt idx="1537">
                  <c:v>7.88</c:v>
                </c:pt>
                <c:pt idx="1538">
                  <c:v>7.9</c:v>
                </c:pt>
                <c:pt idx="1539">
                  <c:v>7.88</c:v>
                </c:pt>
                <c:pt idx="1540">
                  <c:v>7.83</c:v>
                </c:pt>
                <c:pt idx="1541">
                  <c:v>7.84</c:v>
                </c:pt>
                <c:pt idx="1542">
                  <c:v>7.83</c:v>
                </c:pt>
                <c:pt idx="1543">
                  <c:v>7.68</c:v>
                </c:pt>
                <c:pt idx="1544">
                  <c:v>7.73</c:v>
                </c:pt>
                <c:pt idx="1545">
                  <c:v>7.79</c:v>
                </c:pt>
                <c:pt idx="1546">
                  <c:v>7.73</c:v>
                </c:pt>
                <c:pt idx="1547">
                  <c:v>7.73</c:v>
                </c:pt>
                <c:pt idx="1548">
                  <c:v>7.65</c:v>
                </c:pt>
                <c:pt idx="1549">
                  <c:v>7.54</c:v>
                </c:pt>
                <c:pt idx="1550">
                  <c:v>7.42</c:v>
                </c:pt>
                <c:pt idx="1551">
                  <c:v>7.17</c:v>
                </c:pt>
                <c:pt idx="1552">
                  <c:v>7.13</c:v>
                </c:pt>
                <c:pt idx="1553">
                  <c:v>7.07</c:v>
                </c:pt>
                <c:pt idx="1554">
                  <c:v>6.89</c:v>
                </c:pt>
                <c:pt idx="1555">
                  <c:v>7.02</c:v>
                </c:pt>
                <c:pt idx="1556">
                  <c:v>7.15</c:v>
                </c:pt>
                <c:pt idx="1557">
                  <c:v>7.09</c:v>
                </c:pt>
                <c:pt idx="1558">
                  <c:v>6.98</c:v>
                </c:pt>
                <c:pt idx="1559">
                  <c:v>7.01</c:v>
                </c:pt>
                <c:pt idx="1560">
                  <c:v>7.12</c:v>
                </c:pt>
                <c:pt idx="1561">
                  <c:v>7.03</c:v>
                </c:pt>
                <c:pt idx="1562">
                  <c:v>6.97</c:v>
                </c:pt>
                <c:pt idx="1563">
                  <c:v>6.96</c:v>
                </c:pt>
                <c:pt idx="1564">
                  <c:v>6.89</c:v>
                </c:pt>
                <c:pt idx="1565">
                  <c:v>6.91</c:v>
                </c:pt>
                <c:pt idx="1566">
                  <c:v>7.01</c:v>
                </c:pt>
                <c:pt idx="1567">
                  <c:v>7.04</c:v>
                </c:pt>
                <c:pt idx="1568">
                  <c:v>7.14</c:v>
                </c:pt>
                <c:pt idx="1569">
                  <c:v>7.12</c:v>
                </c:pt>
                <c:pt idx="1570">
                  <c:v>7.14</c:v>
                </c:pt>
                <c:pt idx="1571">
                  <c:v>7.1</c:v>
                </c:pt>
                <c:pt idx="1572">
                  <c:v>7.14</c:v>
                </c:pt>
                <c:pt idx="1573">
                  <c:v>7.2</c:v>
                </c:pt>
                <c:pt idx="1574">
                  <c:v>7.24</c:v>
                </c:pt>
                <c:pt idx="1575">
                  <c:v>7.2</c:v>
                </c:pt>
                <c:pt idx="1576">
                  <c:v>7.14</c:v>
                </c:pt>
                <c:pt idx="1577">
                  <c:v>7.11</c:v>
                </c:pt>
                <c:pt idx="1578">
                  <c:v>7.11</c:v>
                </c:pt>
                <c:pt idx="1579">
                  <c:v>7.19</c:v>
                </c:pt>
                <c:pt idx="1580">
                  <c:v>7.21</c:v>
                </c:pt>
                <c:pt idx="1581">
                  <c:v>7.08</c:v>
                </c:pt>
                <c:pt idx="1582">
                  <c:v>7.03</c:v>
                </c:pt>
                <c:pt idx="1583">
                  <c:v>7</c:v>
                </c:pt>
                <c:pt idx="1584">
                  <c:v>7</c:v>
                </c:pt>
                <c:pt idx="1585">
                  <c:v>6.92</c:v>
                </c:pt>
                <c:pt idx="1586">
                  <c:v>6.91</c:v>
                </c:pt>
                <c:pt idx="1587">
                  <c:v>6.92</c:v>
                </c:pt>
                <c:pt idx="1588">
                  <c:v>6.89</c:v>
                </c:pt>
                <c:pt idx="1589">
                  <c:v>6.86</c:v>
                </c:pt>
                <c:pt idx="1590">
                  <c:v>6.8</c:v>
                </c:pt>
                <c:pt idx="1591">
                  <c:v>6.72</c:v>
                </c:pt>
                <c:pt idx="1592">
                  <c:v>6.64</c:v>
                </c:pt>
                <c:pt idx="1593">
                  <c:v>6.58</c:v>
                </c:pt>
                <c:pt idx="1594">
                  <c:v>6.61</c:v>
                </c:pt>
                <c:pt idx="1595">
                  <c:v>6.64</c:v>
                </c:pt>
                <c:pt idx="1596">
                  <c:v>6.56</c:v>
                </c:pt>
                <c:pt idx="1597">
                  <c:v>6.45</c:v>
                </c:pt>
                <c:pt idx="1598">
                  <c:v>6.51</c:v>
                </c:pt>
                <c:pt idx="1599">
                  <c:v>6.75</c:v>
                </c:pt>
                <c:pt idx="1600">
                  <c:v>7.02</c:v>
                </c:pt>
                <c:pt idx="1601">
                  <c:v>6.84</c:v>
                </c:pt>
                <c:pt idx="1602">
                  <c:v>7.09</c:v>
                </c:pt>
                <c:pt idx="1603">
                  <c:v>7.17</c:v>
                </c:pt>
                <c:pt idx="1604">
                  <c:v>7.16</c:v>
                </c:pt>
                <c:pt idx="1605">
                  <c:v>7.14</c:v>
                </c:pt>
                <c:pt idx="1606">
                  <c:v>7.06</c:v>
                </c:pt>
                <c:pt idx="1607">
                  <c:v>6.83</c:v>
                </c:pt>
                <c:pt idx="1608">
                  <c:v>6.96</c:v>
                </c:pt>
                <c:pt idx="1609">
                  <c:v>7.02</c:v>
                </c:pt>
                <c:pt idx="1610">
                  <c:v>6.88</c:v>
                </c:pt>
                <c:pt idx="1611">
                  <c:v>6.86</c:v>
                </c:pt>
                <c:pt idx="1612">
                  <c:v>6.81</c:v>
                </c:pt>
                <c:pt idx="1613">
                  <c:v>6.8</c:v>
                </c:pt>
                <c:pt idx="1614">
                  <c:v>6.87</c:v>
                </c:pt>
                <c:pt idx="1615">
                  <c:v>7.08</c:v>
                </c:pt>
                <c:pt idx="1616">
                  <c:v>7.14</c:v>
                </c:pt>
                <c:pt idx="1617">
                  <c:v>7.18</c:v>
                </c:pt>
                <c:pt idx="1618">
                  <c:v>7.13</c:v>
                </c:pt>
                <c:pt idx="1619">
                  <c:v>6.99</c:v>
                </c:pt>
                <c:pt idx="1620">
                  <c:v>6.94</c:v>
                </c:pt>
                <c:pt idx="1621">
                  <c:v>6.88</c:v>
                </c:pt>
                <c:pt idx="1622">
                  <c:v>6.78</c:v>
                </c:pt>
                <c:pt idx="1623">
                  <c:v>6.79</c:v>
                </c:pt>
                <c:pt idx="1624">
                  <c:v>6.89</c:v>
                </c:pt>
                <c:pt idx="1625">
                  <c:v>6.81</c:v>
                </c:pt>
                <c:pt idx="1626">
                  <c:v>6.76</c:v>
                </c:pt>
                <c:pt idx="1627">
                  <c:v>6.71</c:v>
                </c:pt>
                <c:pt idx="1628">
                  <c:v>6.71</c:v>
                </c:pt>
                <c:pt idx="1629">
                  <c:v>6.63</c:v>
                </c:pt>
                <c:pt idx="1630">
                  <c:v>6.55</c:v>
                </c:pt>
                <c:pt idx="1631">
                  <c:v>6.57</c:v>
                </c:pt>
                <c:pt idx="1632">
                  <c:v>6.54</c:v>
                </c:pt>
                <c:pt idx="1633">
                  <c:v>6.49</c:v>
                </c:pt>
                <c:pt idx="1634">
                  <c:v>6.34</c:v>
                </c:pt>
                <c:pt idx="1635">
                  <c:v>6.43</c:v>
                </c:pt>
                <c:pt idx="1636">
                  <c:v>6.31</c:v>
                </c:pt>
                <c:pt idx="1637">
                  <c:v>6.22</c:v>
                </c:pt>
                <c:pt idx="1638">
                  <c:v>6.27</c:v>
                </c:pt>
                <c:pt idx="1639">
                  <c:v>6.22</c:v>
                </c:pt>
                <c:pt idx="1640">
                  <c:v>6.15</c:v>
                </c:pt>
                <c:pt idx="1641">
                  <c:v>6.18</c:v>
                </c:pt>
                <c:pt idx="1642">
                  <c:v>6.05</c:v>
                </c:pt>
                <c:pt idx="1643">
                  <c:v>5.99</c:v>
                </c:pt>
                <c:pt idx="1644">
                  <c:v>6.01</c:v>
                </c:pt>
                <c:pt idx="1645">
                  <c:v>5.98</c:v>
                </c:pt>
                <c:pt idx="1646">
                  <c:v>6.15</c:v>
                </c:pt>
                <c:pt idx="1647">
                  <c:v>6.31</c:v>
                </c:pt>
                <c:pt idx="1648">
                  <c:v>6.13</c:v>
                </c:pt>
                <c:pt idx="1649">
                  <c:v>6.11</c:v>
                </c:pt>
                <c:pt idx="1650">
                  <c:v>5.94</c:v>
                </c:pt>
                <c:pt idx="1651">
                  <c:v>6.03</c:v>
                </c:pt>
                <c:pt idx="1652">
                  <c:v>6.13</c:v>
                </c:pt>
                <c:pt idx="1653">
                  <c:v>6.19</c:v>
                </c:pt>
                <c:pt idx="1654">
                  <c:v>6.04</c:v>
                </c:pt>
                <c:pt idx="1655">
                  <c:v>6.03</c:v>
                </c:pt>
                <c:pt idx="1656">
                  <c:v>5.93</c:v>
                </c:pt>
                <c:pt idx="1657">
                  <c:v>5.85</c:v>
                </c:pt>
                <c:pt idx="1658">
                  <c:v>5.95</c:v>
                </c:pt>
                <c:pt idx="1659">
                  <c:v>5.97</c:v>
                </c:pt>
                <c:pt idx="1660">
                  <c:v>5.91</c:v>
                </c:pt>
                <c:pt idx="1661">
                  <c:v>5.9</c:v>
                </c:pt>
                <c:pt idx="1662">
                  <c:v>5.88</c:v>
                </c:pt>
                <c:pt idx="1663">
                  <c:v>5.86</c:v>
                </c:pt>
                <c:pt idx="1664">
                  <c:v>5.84</c:v>
                </c:pt>
                <c:pt idx="1665">
                  <c:v>5.79</c:v>
                </c:pt>
                <c:pt idx="1666">
                  <c:v>5.67</c:v>
                </c:pt>
                <c:pt idx="1667">
                  <c:v>5.61</c:v>
                </c:pt>
                <c:pt idx="1668">
                  <c:v>5.79</c:v>
                </c:pt>
                <c:pt idx="1669">
                  <c:v>5.91</c:v>
                </c:pt>
                <c:pt idx="1670">
                  <c:v>5.79</c:v>
                </c:pt>
                <c:pt idx="1671">
                  <c:v>5.85</c:v>
                </c:pt>
                <c:pt idx="1672">
                  <c:v>5.82</c:v>
                </c:pt>
                <c:pt idx="1673">
                  <c:v>5.79</c:v>
                </c:pt>
                <c:pt idx="1674">
                  <c:v>5.7</c:v>
                </c:pt>
                <c:pt idx="1675">
                  <c:v>5.62</c:v>
                </c:pt>
                <c:pt idx="1676">
                  <c:v>5.45</c:v>
                </c:pt>
                <c:pt idx="1677">
                  <c:v>5.34</c:v>
                </c:pt>
                <c:pt idx="1678">
                  <c:v>5.31</c:v>
                </c:pt>
                <c:pt idx="1679">
                  <c:v>5.26</c:v>
                </c:pt>
                <c:pt idx="1680">
                  <c:v>5.21</c:v>
                </c:pt>
                <c:pt idx="1681">
                  <c:v>5.21</c:v>
                </c:pt>
                <c:pt idx="1682">
                  <c:v>5.24</c:v>
                </c:pt>
                <c:pt idx="1683">
                  <c:v>5.4</c:v>
                </c:pt>
                <c:pt idx="1684">
                  <c:v>5.52</c:v>
                </c:pt>
                <c:pt idx="1685">
                  <c:v>5.67</c:v>
                </c:pt>
                <c:pt idx="1686">
                  <c:v>5.94</c:v>
                </c:pt>
                <c:pt idx="1687">
                  <c:v>6.14</c:v>
                </c:pt>
                <c:pt idx="1688">
                  <c:v>6.34</c:v>
                </c:pt>
                <c:pt idx="1689">
                  <c:v>6.24</c:v>
                </c:pt>
                <c:pt idx="1690">
                  <c:v>6.28</c:v>
                </c:pt>
                <c:pt idx="1691">
                  <c:v>6.32</c:v>
                </c:pt>
                <c:pt idx="1692">
                  <c:v>6.44</c:v>
                </c:pt>
                <c:pt idx="1693">
                  <c:v>6.16</c:v>
                </c:pt>
                <c:pt idx="1694">
                  <c:v>6.01</c:v>
                </c:pt>
                <c:pt idx="1695">
                  <c:v>5.98</c:v>
                </c:pt>
                <c:pt idx="1696">
                  <c:v>5.77</c:v>
                </c:pt>
                <c:pt idx="1697">
                  <c:v>5.95</c:v>
                </c:pt>
                <c:pt idx="1698">
                  <c:v>6.05</c:v>
                </c:pt>
                <c:pt idx="1699">
                  <c:v>6.05</c:v>
                </c:pt>
                <c:pt idx="1700">
                  <c:v>5.94</c:v>
                </c:pt>
                <c:pt idx="1701">
                  <c:v>5.98</c:v>
                </c:pt>
                <c:pt idx="1702">
                  <c:v>6.03</c:v>
                </c:pt>
                <c:pt idx="1703">
                  <c:v>5.83</c:v>
                </c:pt>
                <c:pt idx="1704">
                  <c:v>5.89</c:v>
                </c:pt>
                <c:pt idx="1705">
                  <c:v>6.02</c:v>
                </c:pt>
                <c:pt idx="1706">
                  <c:v>5.88</c:v>
                </c:pt>
                <c:pt idx="1707">
                  <c:v>5.82</c:v>
                </c:pt>
                <c:pt idx="1708">
                  <c:v>5.81</c:v>
                </c:pt>
                <c:pt idx="1709">
                  <c:v>5.85</c:v>
                </c:pt>
                <c:pt idx="1710">
                  <c:v>5.87</c:v>
                </c:pt>
                <c:pt idx="1711">
                  <c:v>5.66</c:v>
                </c:pt>
                <c:pt idx="1712">
                  <c:v>5.64</c:v>
                </c:pt>
                <c:pt idx="1713">
                  <c:v>5.68</c:v>
                </c:pt>
                <c:pt idx="1714">
                  <c:v>5.72</c:v>
                </c:pt>
                <c:pt idx="1715">
                  <c:v>5.66</c:v>
                </c:pt>
                <c:pt idx="1716">
                  <c:v>5.58</c:v>
                </c:pt>
                <c:pt idx="1717">
                  <c:v>5.58</c:v>
                </c:pt>
                <c:pt idx="1718">
                  <c:v>5.59</c:v>
                </c:pt>
                <c:pt idx="1719">
                  <c:v>5.41</c:v>
                </c:pt>
                <c:pt idx="1720">
                  <c:v>5.38</c:v>
                </c:pt>
                <c:pt idx="1721">
                  <c:v>5.4</c:v>
                </c:pt>
                <c:pt idx="1722">
                  <c:v>5.52</c:v>
                </c:pt>
                <c:pt idx="1723">
                  <c:v>5.79</c:v>
                </c:pt>
                <c:pt idx="1724">
                  <c:v>5.89</c:v>
                </c:pt>
                <c:pt idx="1725">
                  <c:v>5.94</c:v>
                </c:pt>
                <c:pt idx="1726">
                  <c:v>6.01</c:v>
                </c:pt>
                <c:pt idx="1727">
                  <c:v>6.12</c:v>
                </c:pt>
                <c:pt idx="1728">
                  <c:v>6.34</c:v>
                </c:pt>
                <c:pt idx="1729">
                  <c:v>6.3</c:v>
                </c:pt>
                <c:pt idx="1730">
                  <c:v>6.32</c:v>
                </c:pt>
                <c:pt idx="1731">
                  <c:v>6.28</c:v>
                </c:pt>
                <c:pt idx="1732">
                  <c:v>6.3</c:v>
                </c:pt>
                <c:pt idx="1733">
                  <c:v>6.32</c:v>
                </c:pt>
                <c:pt idx="1734">
                  <c:v>6.25</c:v>
                </c:pt>
                <c:pt idx="1735">
                  <c:v>6.21</c:v>
                </c:pt>
                <c:pt idx="1736">
                  <c:v>6.01</c:v>
                </c:pt>
                <c:pt idx="1737">
                  <c:v>6</c:v>
                </c:pt>
                <c:pt idx="1738">
                  <c:v>5.98</c:v>
                </c:pt>
                <c:pt idx="1739">
                  <c:v>6.08</c:v>
                </c:pt>
                <c:pt idx="1740">
                  <c:v>5.99</c:v>
                </c:pt>
                <c:pt idx="1741">
                  <c:v>5.85</c:v>
                </c:pt>
                <c:pt idx="1742">
                  <c:v>5.81</c:v>
                </c:pt>
                <c:pt idx="1743">
                  <c:v>5.82</c:v>
                </c:pt>
                <c:pt idx="1744">
                  <c:v>5.77</c:v>
                </c:pt>
                <c:pt idx="1745">
                  <c:v>5.83</c:v>
                </c:pt>
                <c:pt idx="1746">
                  <c:v>5.75</c:v>
                </c:pt>
                <c:pt idx="1747">
                  <c:v>5.7</c:v>
                </c:pt>
                <c:pt idx="1748">
                  <c:v>5.72</c:v>
                </c:pt>
                <c:pt idx="1749">
                  <c:v>5.82</c:v>
                </c:pt>
                <c:pt idx="1750">
                  <c:v>5.74</c:v>
                </c:pt>
                <c:pt idx="1751">
                  <c:v>5.69</c:v>
                </c:pt>
                <c:pt idx="1752">
                  <c:v>5.64</c:v>
                </c:pt>
                <c:pt idx="1753">
                  <c:v>5.7</c:v>
                </c:pt>
                <c:pt idx="1754">
                  <c:v>5.76</c:v>
                </c:pt>
                <c:pt idx="1755">
                  <c:v>5.74</c:v>
                </c:pt>
                <c:pt idx="1756">
                  <c:v>5.72</c:v>
                </c:pt>
                <c:pt idx="1757">
                  <c:v>5.81</c:v>
                </c:pt>
                <c:pt idx="1758">
                  <c:v>5.71</c:v>
                </c:pt>
                <c:pt idx="1759">
                  <c:v>5.68</c:v>
                </c:pt>
                <c:pt idx="1760">
                  <c:v>5.75</c:v>
                </c:pt>
                <c:pt idx="1761">
                  <c:v>5.81</c:v>
                </c:pt>
                <c:pt idx="1762">
                  <c:v>5.77</c:v>
                </c:pt>
                <c:pt idx="1763">
                  <c:v>5.74</c:v>
                </c:pt>
                <c:pt idx="1764">
                  <c:v>5.67</c:v>
                </c:pt>
                <c:pt idx="1765">
                  <c:v>5.66</c:v>
                </c:pt>
                <c:pt idx="1766">
                  <c:v>5.63</c:v>
                </c:pt>
                <c:pt idx="1767">
                  <c:v>5.57</c:v>
                </c:pt>
                <c:pt idx="1768">
                  <c:v>5.62</c:v>
                </c:pt>
                <c:pt idx="1769">
                  <c:v>5.69</c:v>
                </c:pt>
                <c:pt idx="1770">
                  <c:v>5.79</c:v>
                </c:pt>
                <c:pt idx="1771">
                  <c:v>5.85</c:v>
                </c:pt>
                <c:pt idx="1772">
                  <c:v>5.95</c:v>
                </c:pt>
                <c:pt idx="1773">
                  <c:v>6.01</c:v>
                </c:pt>
                <c:pt idx="1774">
                  <c:v>6.04</c:v>
                </c:pt>
                <c:pt idx="1775">
                  <c:v>5.93</c:v>
                </c:pt>
                <c:pt idx="1776">
                  <c:v>5.91</c:v>
                </c:pt>
                <c:pt idx="1777">
                  <c:v>5.8</c:v>
                </c:pt>
                <c:pt idx="1778">
                  <c:v>5.78</c:v>
                </c:pt>
                <c:pt idx="1779">
                  <c:v>5.75</c:v>
                </c:pt>
                <c:pt idx="1780">
                  <c:v>5.77</c:v>
                </c:pt>
                <c:pt idx="1781">
                  <c:v>5.71</c:v>
                </c:pt>
                <c:pt idx="1782">
                  <c:v>5.65</c:v>
                </c:pt>
                <c:pt idx="1783">
                  <c:v>5.62</c:v>
                </c:pt>
                <c:pt idx="1784">
                  <c:v>5.56</c:v>
                </c:pt>
                <c:pt idx="1785">
                  <c:v>5.63</c:v>
                </c:pt>
                <c:pt idx="1786">
                  <c:v>5.57</c:v>
                </c:pt>
                <c:pt idx="1787">
                  <c:v>5.53</c:v>
                </c:pt>
                <c:pt idx="1788">
                  <c:v>5.62</c:v>
                </c:pt>
                <c:pt idx="1789">
                  <c:v>5.66</c:v>
                </c:pt>
                <c:pt idx="1790">
                  <c:v>5.73</c:v>
                </c:pt>
                <c:pt idx="1791">
                  <c:v>5.77</c:v>
                </c:pt>
                <c:pt idx="1792">
                  <c:v>5.82</c:v>
                </c:pt>
                <c:pt idx="1793">
                  <c:v>5.89</c:v>
                </c:pt>
                <c:pt idx="1794">
                  <c:v>5.8</c:v>
                </c:pt>
                <c:pt idx="1795">
                  <c:v>5.77</c:v>
                </c:pt>
                <c:pt idx="1796">
                  <c:v>5.71</c:v>
                </c:pt>
                <c:pt idx="1797">
                  <c:v>5.71</c:v>
                </c:pt>
                <c:pt idx="1798">
                  <c:v>5.74</c:v>
                </c:pt>
                <c:pt idx="1799">
                  <c:v>5.8</c:v>
                </c:pt>
                <c:pt idx="1800">
                  <c:v>5.91</c:v>
                </c:pt>
                <c:pt idx="1801">
                  <c:v>5.98</c:v>
                </c:pt>
                <c:pt idx="1802">
                  <c:v>6.03</c:v>
                </c:pt>
                <c:pt idx="1803">
                  <c:v>6.1</c:v>
                </c:pt>
                <c:pt idx="1804">
                  <c:v>6.15</c:v>
                </c:pt>
                <c:pt idx="1805">
                  <c:v>6.31</c:v>
                </c:pt>
                <c:pt idx="1806">
                  <c:v>6.36</c:v>
                </c:pt>
                <c:pt idx="1807">
                  <c:v>6.37</c:v>
                </c:pt>
                <c:pt idx="1808">
                  <c:v>6.28</c:v>
                </c:pt>
                <c:pt idx="1809">
                  <c:v>6.26</c:v>
                </c:pt>
                <c:pt idx="1810">
                  <c:v>6.32</c:v>
                </c:pt>
                <c:pt idx="1811">
                  <c:v>6.3</c:v>
                </c:pt>
                <c:pt idx="1812">
                  <c:v>6.26</c:v>
                </c:pt>
                <c:pt idx="1813">
                  <c:v>6.22</c:v>
                </c:pt>
                <c:pt idx="1814">
                  <c:v>6.21</c:v>
                </c:pt>
                <c:pt idx="1815">
                  <c:v>6.15</c:v>
                </c:pt>
                <c:pt idx="1816">
                  <c:v>6.1</c:v>
                </c:pt>
                <c:pt idx="1817">
                  <c:v>6.12</c:v>
                </c:pt>
                <c:pt idx="1818">
                  <c:v>6.23</c:v>
                </c:pt>
                <c:pt idx="1819">
                  <c:v>6.24</c:v>
                </c:pt>
                <c:pt idx="1820">
                  <c:v>6.28</c:v>
                </c:pt>
                <c:pt idx="1821">
                  <c:v>6.26</c:v>
                </c:pt>
                <c:pt idx="1822">
                  <c:v>6.24</c:v>
                </c:pt>
                <c:pt idx="1823">
                  <c:v>6.37</c:v>
                </c:pt>
                <c:pt idx="1824">
                  <c:v>6.34</c:v>
                </c:pt>
                <c:pt idx="1825">
                  <c:v>6.32</c:v>
                </c:pt>
                <c:pt idx="1826">
                  <c:v>6.35</c:v>
                </c:pt>
                <c:pt idx="1827">
                  <c:v>6.43</c:v>
                </c:pt>
                <c:pt idx="1828">
                  <c:v>6.49</c:v>
                </c:pt>
                <c:pt idx="1829">
                  <c:v>6.53</c:v>
                </c:pt>
                <c:pt idx="1830">
                  <c:v>6.58</c:v>
                </c:pt>
                <c:pt idx="1831">
                  <c:v>6.59</c:v>
                </c:pt>
                <c:pt idx="1832">
                  <c:v>6.58</c:v>
                </c:pt>
                <c:pt idx="1833">
                  <c:v>6.6</c:v>
                </c:pt>
                <c:pt idx="1834">
                  <c:v>6.62</c:v>
                </c:pt>
                <c:pt idx="1835">
                  <c:v>6.67</c:v>
                </c:pt>
                <c:pt idx="1836">
                  <c:v>6.62</c:v>
                </c:pt>
                <c:pt idx="1837">
                  <c:v>6.63</c:v>
                </c:pt>
                <c:pt idx="1838">
                  <c:v>6.71</c:v>
                </c:pt>
                <c:pt idx="1839">
                  <c:v>6.78</c:v>
                </c:pt>
                <c:pt idx="1840">
                  <c:v>6.79</c:v>
                </c:pt>
                <c:pt idx="1841">
                  <c:v>6.74</c:v>
                </c:pt>
                <c:pt idx="1842">
                  <c:v>6.8</c:v>
                </c:pt>
                <c:pt idx="1843">
                  <c:v>6.72</c:v>
                </c:pt>
                <c:pt idx="1844">
                  <c:v>6.63</c:v>
                </c:pt>
                <c:pt idx="1845">
                  <c:v>6.55</c:v>
                </c:pt>
                <c:pt idx="1846">
                  <c:v>6.52</c:v>
                </c:pt>
                <c:pt idx="1847">
                  <c:v>6.48</c:v>
                </c:pt>
                <c:pt idx="1848">
                  <c:v>6.44</c:v>
                </c:pt>
                <c:pt idx="1849">
                  <c:v>6.47</c:v>
                </c:pt>
                <c:pt idx="1850">
                  <c:v>6.43</c:v>
                </c:pt>
                <c:pt idx="1851">
                  <c:v>6.4</c:v>
                </c:pt>
                <c:pt idx="1852">
                  <c:v>6.31</c:v>
                </c:pt>
                <c:pt idx="1853">
                  <c:v>6.3</c:v>
                </c:pt>
                <c:pt idx="1854">
                  <c:v>6.37</c:v>
                </c:pt>
                <c:pt idx="1855">
                  <c:v>6.36</c:v>
                </c:pt>
                <c:pt idx="1856">
                  <c:v>6.4</c:v>
                </c:pt>
                <c:pt idx="1857">
                  <c:v>6.31</c:v>
                </c:pt>
                <c:pt idx="1858">
                  <c:v>6.33</c:v>
                </c:pt>
                <c:pt idx="1859">
                  <c:v>6.24</c:v>
                </c:pt>
                <c:pt idx="1860">
                  <c:v>6.18</c:v>
                </c:pt>
                <c:pt idx="1861">
                  <c:v>6.14</c:v>
                </c:pt>
                <c:pt idx="1862">
                  <c:v>6.11</c:v>
                </c:pt>
                <c:pt idx="1863">
                  <c:v>6.12</c:v>
                </c:pt>
                <c:pt idx="1864">
                  <c:v>6.13</c:v>
                </c:pt>
                <c:pt idx="1865">
                  <c:v>6.18</c:v>
                </c:pt>
                <c:pt idx="1866">
                  <c:v>6.18</c:v>
                </c:pt>
                <c:pt idx="1867">
                  <c:v>6.21</c:v>
                </c:pt>
                <c:pt idx="1868">
                  <c:v>6.23</c:v>
                </c:pt>
                <c:pt idx="1869">
                  <c:v>6.25</c:v>
                </c:pt>
                <c:pt idx="1870">
                  <c:v>6.34</c:v>
                </c:pt>
                <c:pt idx="1871">
                  <c:v>6.28</c:v>
                </c:pt>
                <c:pt idx="1872">
                  <c:v>6.3</c:v>
                </c:pt>
                <c:pt idx="1873">
                  <c:v>6.22</c:v>
                </c:pt>
                <c:pt idx="1874">
                  <c:v>6.18</c:v>
                </c:pt>
                <c:pt idx="1875">
                  <c:v>6.14</c:v>
                </c:pt>
                <c:pt idx="1876">
                  <c:v>6.14</c:v>
                </c:pt>
                <c:pt idx="1877">
                  <c:v>6.16</c:v>
                </c:pt>
                <c:pt idx="1878">
                  <c:v>6.16</c:v>
                </c:pt>
                <c:pt idx="1879">
                  <c:v>6.17</c:v>
                </c:pt>
                <c:pt idx="1880">
                  <c:v>6.22</c:v>
                </c:pt>
                <c:pt idx="1881">
                  <c:v>6.17</c:v>
                </c:pt>
                <c:pt idx="1882">
                  <c:v>6.16</c:v>
                </c:pt>
                <c:pt idx="1883">
                  <c:v>6.16</c:v>
                </c:pt>
                <c:pt idx="1884">
                  <c:v>6.15</c:v>
                </c:pt>
                <c:pt idx="1885">
                  <c:v>6.21</c:v>
                </c:pt>
                <c:pt idx="1886">
                  <c:v>6.37</c:v>
                </c:pt>
                <c:pt idx="1887">
                  <c:v>6.42</c:v>
                </c:pt>
                <c:pt idx="1888">
                  <c:v>6.53</c:v>
                </c:pt>
                <c:pt idx="1889">
                  <c:v>6.74</c:v>
                </c:pt>
                <c:pt idx="1890">
                  <c:v>6.69</c:v>
                </c:pt>
                <c:pt idx="1891">
                  <c:v>6.67</c:v>
                </c:pt>
                <c:pt idx="1892">
                  <c:v>6.63</c:v>
                </c:pt>
                <c:pt idx="1893">
                  <c:v>6.73</c:v>
                </c:pt>
                <c:pt idx="1894">
                  <c:v>6.73</c:v>
                </c:pt>
                <c:pt idx="1895">
                  <c:v>6.69</c:v>
                </c:pt>
                <c:pt idx="1896">
                  <c:v>6.68</c:v>
                </c:pt>
                <c:pt idx="1897">
                  <c:v>6.59</c:v>
                </c:pt>
                <c:pt idx="1898">
                  <c:v>6.62</c:v>
                </c:pt>
                <c:pt idx="1899">
                  <c:v>6.52</c:v>
                </c:pt>
                <c:pt idx="1900">
                  <c:v>6.45</c:v>
                </c:pt>
                <c:pt idx="1901">
                  <c:v>6.46</c:v>
                </c:pt>
                <c:pt idx="1902">
                  <c:v>6.31</c:v>
                </c:pt>
                <c:pt idx="1903">
                  <c:v>6.34</c:v>
                </c:pt>
                <c:pt idx="1904">
                  <c:v>6.42</c:v>
                </c:pt>
                <c:pt idx="1905">
                  <c:v>6.37</c:v>
                </c:pt>
                <c:pt idx="1906">
                  <c:v>6.4</c:v>
                </c:pt>
                <c:pt idx="1907">
                  <c:v>6.4</c:v>
                </c:pt>
                <c:pt idx="1908">
                  <c:v>6.33</c:v>
                </c:pt>
                <c:pt idx="1909">
                  <c:v>6.26</c:v>
                </c:pt>
                <c:pt idx="1910">
                  <c:v>6.24</c:v>
                </c:pt>
                <c:pt idx="1911">
                  <c:v>6.24</c:v>
                </c:pt>
                <c:pt idx="1912">
                  <c:v>6.2</c:v>
                </c:pt>
                <c:pt idx="1913">
                  <c:v>6.1</c:v>
                </c:pt>
                <c:pt idx="1914">
                  <c:v>5.96</c:v>
                </c:pt>
                <c:pt idx="1915">
                  <c:v>6.11</c:v>
                </c:pt>
                <c:pt idx="1916">
                  <c:v>6.14</c:v>
                </c:pt>
                <c:pt idx="1917">
                  <c:v>6.17</c:v>
                </c:pt>
                <c:pt idx="1918">
                  <c:v>6.07</c:v>
                </c:pt>
                <c:pt idx="1919">
                  <c:v>5.87</c:v>
                </c:pt>
                <c:pt idx="1920">
                  <c:v>5.69</c:v>
                </c:pt>
                <c:pt idx="1921">
                  <c:v>5.48</c:v>
                </c:pt>
                <c:pt idx="1922">
                  <c:v>5.68</c:v>
                </c:pt>
                <c:pt idx="1923">
                  <c:v>5.67</c:v>
                </c:pt>
                <c:pt idx="1924">
                  <c:v>5.72</c:v>
                </c:pt>
                <c:pt idx="1925">
                  <c:v>6.04</c:v>
                </c:pt>
                <c:pt idx="1926">
                  <c:v>6.24</c:v>
                </c:pt>
                <c:pt idx="1927">
                  <c:v>6.03</c:v>
                </c:pt>
                <c:pt idx="1928">
                  <c:v>6.13</c:v>
                </c:pt>
                <c:pt idx="1929">
                  <c:v>5.87</c:v>
                </c:pt>
                <c:pt idx="1930">
                  <c:v>5.85</c:v>
                </c:pt>
                <c:pt idx="1931">
                  <c:v>5.88</c:v>
                </c:pt>
                <c:pt idx="1932">
                  <c:v>5.88</c:v>
                </c:pt>
                <c:pt idx="1933">
                  <c:v>5.88</c:v>
                </c:pt>
                <c:pt idx="1934">
                  <c:v>6.03</c:v>
                </c:pt>
                <c:pt idx="1935">
                  <c:v>6.06</c:v>
                </c:pt>
                <c:pt idx="1936">
                  <c:v>6.05</c:v>
                </c:pt>
                <c:pt idx="1937">
                  <c:v>6.01</c:v>
                </c:pt>
                <c:pt idx="1938">
                  <c:v>5.98</c:v>
                </c:pt>
                <c:pt idx="1939">
                  <c:v>6.08</c:v>
                </c:pt>
                <c:pt idx="1940">
                  <c:v>6.09</c:v>
                </c:pt>
                <c:pt idx="1941">
                  <c:v>6.32</c:v>
                </c:pt>
                <c:pt idx="1942">
                  <c:v>6.42</c:v>
                </c:pt>
                <c:pt idx="1943">
                  <c:v>6.45</c:v>
                </c:pt>
                <c:pt idx="1944">
                  <c:v>6.35</c:v>
                </c:pt>
                <c:pt idx="1945">
                  <c:v>6.37</c:v>
                </c:pt>
                <c:pt idx="1946">
                  <c:v>6.26</c:v>
                </c:pt>
                <c:pt idx="1947">
                  <c:v>6.63</c:v>
                </c:pt>
                <c:pt idx="1948">
                  <c:v>6.52</c:v>
                </c:pt>
                <c:pt idx="1949">
                  <c:v>6.52</c:v>
                </c:pt>
                <c:pt idx="1950">
                  <c:v>6.52</c:v>
                </c:pt>
                <c:pt idx="1951">
                  <c:v>6.47</c:v>
                </c:pt>
                <c:pt idx="1952">
                  <c:v>6.4</c:v>
                </c:pt>
                <c:pt idx="1953">
                  <c:v>6.35</c:v>
                </c:pt>
                <c:pt idx="1954">
                  <c:v>5.93</c:v>
                </c:pt>
                <c:pt idx="1955">
                  <c:v>5.78</c:v>
                </c:pt>
                <c:pt idx="1956">
                  <c:v>6.09</c:v>
                </c:pt>
                <c:pt idx="1957">
                  <c:v>6.1</c:v>
                </c:pt>
                <c:pt idx="1958">
                  <c:v>5.94</c:v>
                </c:pt>
                <c:pt idx="1959">
                  <c:v>6.46</c:v>
                </c:pt>
                <c:pt idx="1960">
                  <c:v>6.04</c:v>
                </c:pt>
                <c:pt idx="1961">
                  <c:v>6.46</c:v>
                </c:pt>
                <c:pt idx="1962">
                  <c:v>6.2</c:v>
                </c:pt>
                <c:pt idx="1963">
                  <c:v>6.14</c:v>
                </c:pt>
                <c:pt idx="1964">
                  <c:v>6.04</c:v>
                </c:pt>
                <c:pt idx="1965">
                  <c:v>5.97</c:v>
                </c:pt>
                <c:pt idx="1966">
                  <c:v>5.53</c:v>
                </c:pt>
                <c:pt idx="1967">
                  <c:v>5.47</c:v>
                </c:pt>
                <c:pt idx="1968">
                  <c:v>5.19</c:v>
                </c:pt>
                <c:pt idx="1969">
                  <c:v>5.14</c:v>
                </c:pt>
                <c:pt idx="1970">
                  <c:v>5.0999999999999996</c:v>
                </c:pt>
                <c:pt idx="1971">
                  <c:v>5.01</c:v>
                </c:pt>
                <c:pt idx="1972">
                  <c:v>4.96</c:v>
                </c:pt>
                <c:pt idx="1973">
                  <c:v>5.12</c:v>
                </c:pt>
                <c:pt idx="1974">
                  <c:v>5.0999999999999996</c:v>
                </c:pt>
                <c:pt idx="1975">
                  <c:v>5.25</c:v>
                </c:pt>
                <c:pt idx="1976">
                  <c:v>5.16</c:v>
                </c:pt>
                <c:pt idx="1977">
                  <c:v>5.04</c:v>
                </c:pt>
                <c:pt idx="1978">
                  <c:v>5.07</c:v>
                </c:pt>
                <c:pt idx="1979">
                  <c:v>5.15</c:v>
                </c:pt>
                <c:pt idx="1980">
                  <c:v>5.03</c:v>
                </c:pt>
                <c:pt idx="1981">
                  <c:v>4.9800000000000004</c:v>
                </c:pt>
                <c:pt idx="1982">
                  <c:v>4.8499999999999996</c:v>
                </c:pt>
                <c:pt idx="1983">
                  <c:v>4.78</c:v>
                </c:pt>
                <c:pt idx="1984">
                  <c:v>4.87</c:v>
                </c:pt>
                <c:pt idx="1985">
                  <c:v>4.82</c:v>
                </c:pt>
                <c:pt idx="1986">
                  <c:v>4.8</c:v>
                </c:pt>
                <c:pt idx="1987">
                  <c:v>4.78</c:v>
                </c:pt>
                <c:pt idx="1988">
                  <c:v>4.84</c:v>
                </c:pt>
                <c:pt idx="1989">
                  <c:v>4.8600000000000003</c:v>
                </c:pt>
                <c:pt idx="1990">
                  <c:v>4.82</c:v>
                </c:pt>
                <c:pt idx="1991">
                  <c:v>4.91</c:v>
                </c:pt>
                <c:pt idx="1992">
                  <c:v>5.29</c:v>
                </c:pt>
                <c:pt idx="1993">
                  <c:v>5.59</c:v>
                </c:pt>
                <c:pt idx="1994">
                  <c:v>5.38</c:v>
                </c:pt>
                <c:pt idx="1995">
                  <c:v>5.42</c:v>
                </c:pt>
                <c:pt idx="1996">
                  <c:v>5.32</c:v>
                </c:pt>
                <c:pt idx="1997">
                  <c:v>5.2</c:v>
                </c:pt>
                <c:pt idx="1998">
                  <c:v>5.14</c:v>
                </c:pt>
                <c:pt idx="1999">
                  <c:v>5.2</c:v>
                </c:pt>
                <c:pt idx="2000">
                  <c:v>5.25</c:v>
                </c:pt>
                <c:pt idx="2001">
                  <c:v>5.22</c:v>
                </c:pt>
                <c:pt idx="2002">
                  <c:v>5.29</c:v>
                </c:pt>
                <c:pt idx="2003">
                  <c:v>5.12</c:v>
                </c:pt>
                <c:pt idx="2004">
                  <c:v>5.14</c:v>
                </c:pt>
                <c:pt idx="2005">
                  <c:v>5.08</c:v>
                </c:pt>
                <c:pt idx="2006">
                  <c:v>5.07</c:v>
                </c:pt>
                <c:pt idx="2007">
                  <c:v>5.04</c:v>
                </c:pt>
                <c:pt idx="2008">
                  <c:v>5.04</c:v>
                </c:pt>
                <c:pt idx="2009">
                  <c:v>4.9400000000000004</c:v>
                </c:pt>
                <c:pt idx="2010">
                  <c:v>4.87</c:v>
                </c:pt>
                <c:pt idx="2011">
                  <c:v>4.92</c:v>
                </c:pt>
                <c:pt idx="2012">
                  <c:v>5</c:v>
                </c:pt>
                <c:pt idx="2013">
                  <c:v>5.03</c:v>
                </c:pt>
                <c:pt idx="2014">
                  <c:v>4.9800000000000004</c:v>
                </c:pt>
                <c:pt idx="2015">
                  <c:v>4.91</c:v>
                </c:pt>
                <c:pt idx="2016">
                  <c:v>4.83</c:v>
                </c:pt>
                <c:pt idx="2017">
                  <c:v>4.78</c:v>
                </c:pt>
                <c:pt idx="2018">
                  <c:v>4.71</c:v>
                </c:pt>
                <c:pt idx="2019">
                  <c:v>4.8099999999999996</c:v>
                </c:pt>
                <c:pt idx="2020">
                  <c:v>4.9400000000000004</c:v>
                </c:pt>
                <c:pt idx="2021">
                  <c:v>5.05</c:v>
                </c:pt>
                <c:pt idx="2022">
                  <c:v>5.14</c:v>
                </c:pt>
                <c:pt idx="2023">
                  <c:v>5.09</c:v>
                </c:pt>
                <c:pt idx="2024">
                  <c:v>5.0599999999999996</c:v>
                </c:pt>
                <c:pt idx="2025">
                  <c:v>4.99</c:v>
                </c:pt>
                <c:pt idx="2026">
                  <c:v>4.9800000000000004</c:v>
                </c:pt>
                <c:pt idx="2027">
                  <c:v>5.01</c:v>
                </c:pt>
                <c:pt idx="2028">
                  <c:v>4.97</c:v>
                </c:pt>
                <c:pt idx="2029">
                  <c:v>4.93</c:v>
                </c:pt>
                <c:pt idx="2030">
                  <c:v>5.05</c:v>
                </c:pt>
                <c:pt idx="2031">
                  <c:v>4.97</c:v>
                </c:pt>
                <c:pt idx="2032">
                  <c:v>4.95</c:v>
                </c:pt>
                <c:pt idx="2033">
                  <c:v>4.96</c:v>
                </c:pt>
                <c:pt idx="2034">
                  <c:v>4.99</c:v>
                </c:pt>
                <c:pt idx="2035">
                  <c:v>5.08</c:v>
                </c:pt>
                <c:pt idx="2036">
                  <c:v>5.21</c:v>
                </c:pt>
                <c:pt idx="2037">
                  <c:v>5.07</c:v>
                </c:pt>
                <c:pt idx="2038">
                  <c:v>5.07</c:v>
                </c:pt>
                <c:pt idx="2039">
                  <c:v>5.0599999999999996</c:v>
                </c:pt>
                <c:pt idx="2040">
                  <c:v>5</c:v>
                </c:pt>
                <c:pt idx="2041">
                  <c:v>4.93</c:v>
                </c:pt>
                <c:pt idx="2042">
                  <c:v>4.84</c:v>
                </c:pt>
                <c:pt idx="2043">
                  <c:v>4.78</c:v>
                </c:pt>
                <c:pt idx="2044">
                  <c:v>4.79</c:v>
                </c:pt>
                <c:pt idx="2045">
                  <c:v>4.72</c:v>
                </c:pt>
                <c:pt idx="2046">
                  <c:v>4.75</c:v>
                </c:pt>
                <c:pt idx="2047">
                  <c:v>4.6900000000000004</c:v>
                </c:pt>
                <c:pt idx="2048">
                  <c:v>4.58</c:v>
                </c:pt>
                <c:pt idx="2049">
                  <c:v>4.57</c:v>
                </c:pt>
                <c:pt idx="2050">
                  <c:v>4.57</c:v>
                </c:pt>
                <c:pt idx="2051">
                  <c:v>4.5599999999999996</c:v>
                </c:pt>
                <c:pt idx="2052">
                  <c:v>4.54</c:v>
                </c:pt>
                <c:pt idx="2053">
                  <c:v>4.49</c:v>
                </c:pt>
                <c:pt idx="2054">
                  <c:v>4.4400000000000004</c:v>
                </c:pt>
                <c:pt idx="2055">
                  <c:v>4.42</c:v>
                </c:pt>
                <c:pt idx="2056">
                  <c:v>4.3600000000000003</c:v>
                </c:pt>
                <c:pt idx="2057">
                  <c:v>4.32</c:v>
                </c:pt>
                <c:pt idx="2058">
                  <c:v>4.3499999999999996</c:v>
                </c:pt>
                <c:pt idx="2059">
                  <c:v>4.37</c:v>
                </c:pt>
                <c:pt idx="2060">
                  <c:v>4.37</c:v>
                </c:pt>
                <c:pt idx="2061">
                  <c:v>4.32</c:v>
                </c:pt>
                <c:pt idx="2062">
                  <c:v>4.2699999999999996</c:v>
                </c:pt>
                <c:pt idx="2063">
                  <c:v>4.1900000000000004</c:v>
                </c:pt>
                <c:pt idx="2064">
                  <c:v>4.21</c:v>
                </c:pt>
                <c:pt idx="2065">
                  <c:v>4.2300000000000004</c:v>
                </c:pt>
                <c:pt idx="2066">
                  <c:v>4.24</c:v>
                </c:pt>
                <c:pt idx="2067">
                  <c:v>4.17</c:v>
                </c:pt>
                <c:pt idx="2068">
                  <c:v>4.3899999999999997</c:v>
                </c:pt>
                <c:pt idx="2069">
                  <c:v>4.4000000000000004</c:v>
                </c:pt>
                <c:pt idx="2070">
                  <c:v>4.46</c:v>
                </c:pt>
                <c:pt idx="2071">
                  <c:v>4.6100000000000003</c:v>
                </c:pt>
                <c:pt idx="2072">
                  <c:v>4.83</c:v>
                </c:pt>
                <c:pt idx="2073">
                  <c:v>4.8099999999999996</c:v>
                </c:pt>
                <c:pt idx="2074">
                  <c:v>4.8600000000000003</c:v>
                </c:pt>
                <c:pt idx="2075">
                  <c:v>4.7699999999999996</c:v>
                </c:pt>
                <c:pt idx="2076">
                  <c:v>4.71</c:v>
                </c:pt>
                <c:pt idx="2077">
                  <c:v>4.74</c:v>
                </c:pt>
                <c:pt idx="2078">
                  <c:v>4.8</c:v>
                </c:pt>
                <c:pt idx="2079">
                  <c:v>4.8099999999999996</c:v>
                </c:pt>
                <c:pt idx="2080">
                  <c:v>5.05</c:v>
                </c:pt>
                <c:pt idx="2081">
                  <c:v>5</c:v>
                </c:pt>
                <c:pt idx="2082">
                  <c:v>4.95</c:v>
                </c:pt>
                <c:pt idx="2083">
                  <c:v>4.87</c:v>
                </c:pt>
                <c:pt idx="2084">
                  <c:v>4.88</c:v>
                </c:pt>
                <c:pt idx="2085">
                  <c:v>4.76</c:v>
                </c:pt>
                <c:pt idx="2086">
                  <c:v>4.8099999999999996</c:v>
                </c:pt>
                <c:pt idx="2087">
                  <c:v>4.8600000000000003</c:v>
                </c:pt>
                <c:pt idx="2088">
                  <c:v>4.87</c:v>
                </c:pt>
                <c:pt idx="2089">
                  <c:v>4.91</c:v>
                </c:pt>
                <c:pt idx="2090">
                  <c:v>4.8</c:v>
                </c:pt>
                <c:pt idx="2091">
                  <c:v>4.78</c:v>
                </c:pt>
                <c:pt idx="2092">
                  <c:v>4.71</c:v>
                </c:pt>
                <c:pt idx="2093">
                  <c:v>4.63</c:v>
                </c:pt>
                <c:pt idx="2094">
                  <c:v>4.6100000000000003</c:v>
                </c:pt>
                <c:pt idx="2095">
                  <c:v>4.5999999999999996</c:v>
                </c:pt>
                <c:pt idx="2096">
                  <c:v>4.55</c:v>
                </c:pt>
                <c:pt idx="2097">
                  <c:v>4.49</c:v>
                </c:pt>
                <c:pt idx="2098">
                  <c:v>4.5</c:v>
                </c:pt>
                <c:pt idx="2099">
                  <c:v>4.5</c:v>
                </c:pt>
                <c:pt idx="2100">
                  <c:v>4.51</c:v>
                </c:pt>
                <c:pt idx="2101">
                  <c:v>4.5999999999999996</c:v>
                </c:pt>
                <c:pt idx="2102">
                  <c:v>4.51</c:v>
                </c:pt>
                <c:pt idx="2103">
                  <c:v>4.5199999999999996</c:v>
                </c:pt>
                <c:pt idx="2104">
                  <c:v>4.55</c:v>
                </c:pt>
                <c:pt idx="2105">
                  <c:v>4.3899999999999997</c:v>
                </c:pt>
                <c:pt idx="2106">
                  <c:v>4.32</c:v>
                </c:pt>
                <c:pt idx="2107">
                  <c:v>4.1500000000000004</c:v>
                </c:pt>
                <c:pt idx="2108">
                  <c:v>4.22</c:v>
                </c:pt>
                <c:pt idx="2109">
                  <c:v>4.22</c:v>
                </c:pt>
                <c:pt idx="2110">
                  <c:v>4.12</c:v>
                </c:pt>
                <c:pt idx="2111">
                  <c:v>4.09</c:v>
                </c:pt>
                <c:pt idx="2112">
                  <c:v>4.09</c:v>
                </c:pt>
                <c:pt idx="2113">
                  <c:v>4.01</c:v>
                </c:pt>
                <c:pt idx="2114">
                  <c:v>3.94</c:v>
                </c:pt>
                <c:pt idx="2115">
                  <c:v>4.12</c:v>
                </c:pt>
                <c:pt idx="2116">
                  <c:v>4.1100000000000003</c:v>
                </c:pt>
                <c:pt idx="2117">
                  <c:v>4.0999999999999996</c:v>
                </c:pt>
                <c:pt idx="2118">
                  <c:v>4</c:v>
                </c:pt>
                <c:pt idx="2119">
                  <c:v>3.99</c:v>
                </c:pt>
                <c:pt idx="2120">
                  <c:v>4</c:v>
                </c:pt>
                <c:pt idx="2121">
                  <c:v>3.98</c:v>
                </c:pt>
                <c:pt idx="2122">
                  <c:v>4</c:v>
                </c:pt>
                <c:pt idx="2123">
                  <c:v>3.99</c:v>
                </c:pt>
                <c:pt idx="2124">
                  <c:v>3.94</c:v>
                </c:pt>
                <c:pt idx="2125">
                  <c:v>3.91</c:v>
                </c:pt>
                <c:pt idx="2126">
                  <c:v>3.95</c:v>
                </c:pt>
                <c:pt idx="2127">
                  <c:v>3.91</c:v>
                </c:pt>
                <c:pt idx="2128">
                  <c:v>3.89</c:v>
                </c:pt>
                <c:pt idx="2129">
                  <c:v>3.88</c:v>
                </c:pt>
                <c:pt idx="2130">
                  <c:v>3.98</c:v>
                </c:pt>
                <c:pt idx="2131">
                  <c:v>3.87</c:v>
                </c:pt>
                <c:pt idx="2132">
                  <c:v>3.87</c:v>
                </c:pt>
                <c:pt idx="2133">
                  <c:v>3.87</c:v>
                </c:pt>
                <c:pt idx="2134">
                  <c:v>3.95</c:v>
                </c:pt>
                <c:pt idx="2135">
                  <c:v>3.9</c:v>
                </c:pt>
                <c:pt idx="2136">
                  <c:v>3.88</c:v>
                </c:pt>
                <c:pt idx="2137">
                  <c:v>3.92</c:v>
                </c:pt>
                <c:pt idx="2138">
                  <c:v>4.08</c:v>
                </c:pt>
                <c:pt idx="2139">
                  <c:v>3.99</c:v>
                </c:pt>
                <c:pt idx="2140">
                  <c:v>3.98</c:v>
                </c:pt>
                <c:pt idx="2141">
                  <c:v>3.88</c:v>
                </c:pt>
                <c:pt idx="2142">
                  <c:v>3.9</c:v>
                </c:pt>
                <c:pt idx="2143">
                  <c:v>3.88</c:v>
                </c:pt>
                <c:pt idx="2144">
                  <c:v>3.84</c:v>
                </c:pt>
                <c:pt idx="2145">
                  <c:v>3.83</c:v>
                </c:pt>
                <c:pt idx="2146">
                  <c:v>3.79</c:v>
                </c:pt>
                <c:pt idx="2147">
                  <c:v>3.78</c:v>
                </c:pt>
                <c:pt idx="2148">
                  <c:v>3.75</c:v>
                </c:pt>
                <c:pt idx="2149">
                  <c:v>3.67</c:v>
                </c:pt>
                <c:pt idx="2150">
                  <c:v>3.71</c:v>
                </c:pt>
                <c:pt idx="2151">
                  <c:v>3.66</c:v>
                </c:pt>
                <c:pt idx="2152">
                  <c:v>3.66</c:v>
                </c:pt>
                <c:pt idx="2153">
                  <c:v>3.62</c:v>
                </c:pt>
                <c:pt idx="2154">
                  <c:v>3.56</c:v>
                </c:pt>
                <c:pt idx="2155">
                  <c:v>3.53</c:v>
                </c:pt>
                <c:pt idx="2156">
                  <c:v>3.49</c:v>
                </c:pt>
                <c:pt idx="2157">
                  <c:v>3.55</c:v>
                </c:pt>
                <c:pt idx="2158">
                  <c:v>3.59</c:v>
                </c:pt>
                <c:pt idx="2159">
                  <c:v>3.62</c:v>
                </c:pt>
                <c:pt idx="2160">
                  <c:v>3.66</c:v>
                </c:pt>
                <c:pt idx="2161">
                  <c:v>3.59</c:v>
                </c:pt>
                <c:pt idx="2162">
                  <c:v>3.55</c:v>
                </c:pt>
                <c:pt idx="2163">
                  <c:v>3.55</c:v>
                </c:pt>
                <c:pt idx="2164">
                  <c:v>3.49</c:v>
                </c:pt>
                <c:pt idx="2165">
                  <c:v>3.4</c:v>
                </c:pt>
                <c:pt idx="2166">
                  <c:v>3.36</c:v>
                </c:pt>
                <c:pt idx="2167">
                  <c:v>3.39</c:v>
                </c:pt>
                <c:pt idx="2168">
                  <c:v>3.37</c:v>
                </c:pt>
                <c:pt idx="2169">
                  <c:v>3.41</c:v>
                </c:pt>
                <c:pt idx="2170">
                  <c:v>3.39</c:v>
                </c:pt>
                <c:pt idx="2171">
                  <c:v>3.4</c:v>
                </c:pt>
                <c:pt idx="2172">
                  <c:v>3.34</c:v>
                </c:pt>
                <c:pt idx="2173">
                  <c:v>3.31</c:v>
                </c:pt>
                <c:pt idx="2174">
                  <c:v>3.32</c:v>
                </c:pt>
                <c:pt idx="2175">
                  <c:v>3.34</c:v>
                </c:pt>
                <c:pt idx="2176">
                  <c:v>3.32</c:v>
                </c:pt>
                <c:pt idx="2177">
                  <c:v>3.37</c:v>
                </c:pt>
                <c:pt idx="2178">
                  <c:v>3.35</c:v>
                </c:pt>
                <c:pt idx="2179">
                  <c:v>3.34</c:v>
                </c:pt>
                <c:pt idx="2180">
                  <c:v>3.4</c:v>
                </c:pt>
                <c:pt idx="2181">
                  <c:v>3.38</c:v>
                </c:pt>
                <c:pt idx="2182">
                  <c:v>3.42</c:v>
                </c:pt>
                <c:pt idx="2183">
                  <c:v>3.53</c:v>
                </c:pt>
                <c:pt idx="2184">
                  <c:v>3.53</c:v>
                </c:pt>
                <c:pt idx="2185">
                  <c:v>3.53</c:v>
                </c:pt>
                <c:pt idx="2186">
                  <c:v>3.56</c:v>
                </c:pt>
                <c:pt idx="2187">
                  <c:v>3.51</c:v>
                </c:pt>
                <c:pt idx="2188">
                  <c:v>3.52</c:v>
                </c:pt>
                <c:pt idx="2189">
                  <c:v>3.63</c:v>
                </c:pt>
                <c:pt idx="2190">
                  <c:v>3.54</c:v>
                </c:pt>
                <c:pt idx="2191">
                  <c:v>3.57</c:v>
                </c:pt>
                <c:pt idx="2192">
                  <c:v>3.54</c:v>
                </c:pt>
                <c:pt idx="2193">
                  <c:v>3.43</c:v>
                </c:pt>
                <c:pt idx="2194">
                  <c:v>3.41</c:v>
                </c:pt>
                <c:pt idx="2195">
                  <c:v>3.4</c:v>
                </c:pt>
                <c:pt idx="2196">
                  <c:v>3.35</c:v>
                </c:pt>
                <c:pt idx="2197">
                  <c:v>3.42</c:v>
                </c:pt>
                <c:pt idx="2198">
                  <c:v>3.51</c:v>
                </c:pt>
                <c:pt idx="2199">
                  <c:v>3.59</c:v>
                </c:pt>
                <c:pt idx="2200">
                  <c:v>3.81</c:v>
                </c:pt>
                <c:pt idx="2201">
                  <c:v>3.91</c:v>
                </c:pt>
                <c:pt idx="2202">
                  <c:v>3.98</c:v>
                </c:pt>
                <c:pt idx="2203">
                  <c:v>3.93</c:v>
                </c:pt>
                <c:pt idx="2204">
                  <c:v>4.46</c:v>
                </c:pt>
                <c:pt idx="2205">
                  <c:v>4.29</c:v>
                </c:pt>
                <c:pt idx="2206">
                  <c:v>4.51</c:v>
                </c:pt>
                <c:pt idx="2207">
                  <c:v>4.37</c:v>
                </c:pt>
                <c:pt idx="2208">
                  <c:v>4.3099999999999996</c:v>
                </c:pt>
                <c:pt idx="2209">
                  <c:v>4.3899999999999997</c:v>
                </c:pt>
                <c:pt idx="2210">
                  <c:v>4.4000000000000004</c:v>
                </c:pt>
                <c:pt idx="2211">
                  <c:v>4.4000000000000004</c:v>
                </c:pt>
                <c:pt idx="2212">
                  <c:v>4.58</c:v>
                </c:pt>
                <c:pt idx="2213">
                  <c:v>4.51</c:v>
                </c:pt>
                <c:pt idx="2214">
                  <c:v>4.57</c:v>
                </c:pt>
                <c:pt idx="2215">
                  <c:v>4.57</c:v>
                </c:pt>
                <c:pt idx="2216">
                  <c:v>4.5</c:v>
                </c:pt>
                <c:pt idx="2217">
                  <c:v>4.32</c:v>
                </c:pt>
                <c:pt idx="2218">
                  <c:v>4.22</c:v>
                </c:pt>
                <c:pt idx="2219">
                  <c:v>4.2300000000000004</c:v>
                </c:pt>
                <c:pt idx="2220">
                  <c:v>4.28</c:v>
                </c:pt>
                <c:pt idx="2221">
                  <c:v>4.13</c:v>
                </c:pt>
                <c:pt idx="2222">
                  <c:v>4.0999999999999996</c:v>
                </c:pt>
                <c:pt idx="2223">
                  <c:v>4.16</c:v>
                </c:pt>
                <c:pt idx="2224">
                  <c:v>4.3499999999999996</c:v>
                </c:pt>
                <c:pt idx="2225">
                  <c:v>4.22</c:v>
                </c:pt>
                <c:pt idx="2226">
                  <c:v>4.29</c:v>
                </c:pt>
                <c:pt idx="2227">
                  <c:v>4.46</c:v>
                </c:pt>
                <c:pt idx="2228">
                  <c:v>4.42</c:v>
                </c:pt>
                <c:pt idx="2229">
                  <c:v>4.47</c:v>
                </c:pt>
                <c:pt idx="2230">
                  <c:v>4.4800000000000004</c:v>
                </c:pt>
                <c:pt idx="2231">
                  <c:v>4.53</c:v>
                </c:pt>
                <c:pt idx="2232">
                  <c:v>4.51</c:v>
                </c:pt>
                <c:pt idx="2233">
                  <c:v>4.41</c:v>
                </c:pt>
                <c:pt idx="2234">
                  <c:v>4.3899999999999997</c:v>
                </c:pt>
                <c:pt idx="2235">
                  <c:v>4.32</c:v>
                </c:pt>
                <c:pt idx="2236">
                  <c:v>4.2300000000000004</c:v>
                </c:pt>
                <c:pt idx="2237">
                  <c:v>4.28</c:v>
                </c:pt>
                <c:pt idx="2238">
                  <c:v>4.33</c:v>
                </c:pt>
                <c:pt idx="2239">
                  <c:v>4.37</c:v>
                </c:pt>
                <c:pt idx="2240">
                  <c:v>4.28</c:v>
                </c:pt>
                <c:pt idx="2241">
                  <c:v>4.37</c:v>
                </c:pt>
                <c:pt idx="2242">
                  <c:v>4.32</c:v>
                </c:pt>
                <c:pt idx="2243">
                  <c:v>4.4000000000000004</c:v>
                </c:pt>
                <c:pt idx="2244">
                  <c:v>4.41</c:v>
                </c:pt>
                <c:pt idx="2245">
                  <c:v>4.34</c:v>
                </c:pt>
                <c:pt idx="2246">
                  <c:v>4.2699999999999996</c:v>
                </c:pt>
                <c:pt idx="2247">
                  <c:v>4.33</c:v>
                </c:pt>
                <c:pt idx="2248">
                  <c:v>4.29</c:v>
                </c:pt>
                <c:pt idx="2249">
                  <c:v>4.21</c:v>
                </c:pt>
                <c:pt idx="2250">
                  <c:v>4.2</c:v>
                </c:pt>
                <c:pt idx="2251">
                  <c:v>4.1399999999999997</c:v>
                </c:pt>
                <c:pt idx="2252">
                  <c:v>4.12</c:v>
                </c:pt>
                <c:pt idx="2253">
                  <c:v>4.1399999999999997</c:v>
                </c:pt>
                <c:pt idx="2254">
                  <c:v>4.2</c:v>
                </c:pt>
                <c:pt idx="2255">
                  <c:v>4.17</c:v>
                </c:pt>
                <c:pt idx="2256">
                  <c:v>4.1399999999999997</c:v>
                </c:pt>
                <c:pt idx="2257">
                  <c:v>4.12</c:v>
                </c:pt>
                <c:pt idx="2258">
                  <c:v>4.1500000000000004</c:v>
                </c:pt>
                <c:pt idx="2259">
                  <c:v>4.13</c:v>
                </c:pt>
                <c:pt idx="2260">
                  <c:v>4.13</c:v>
                </c:pt>
                <c:pt idx="2261">
                  <c:v>4.12</c:v>
                </c:pt>
                <c:pt idx="2262">
                  <c:v>4.1399999999999997</c:v>
                </c:pt>
                <c:pt idx="2263">
                  <c:v>4.12</c:v>
                </c:pt>
                <c:pt idx="2264">
                  <c:v>4.0999999999999996</c:v>
                </c:pt>
                <c:pt idx="2265">
                  <c:v>4.0999999999999996</c:v>
                </c:pt>
                <c:pt idx="2266">
                  <c:v>4.0999999999999996</c:v>
                </c:pt>
                <c:pt idx="2267">
                  <c:v>4.12</c:v>
                </c:pt>
                <c:pt idx="2268">
                  <c:v>4.2300000000000004</c:v>
                </c:pt>
                <c:pt idx="2269">
                  <c:v>4.2</c:v>
                </c:pt>
                <c:pt idx="2270">
                  <c:v>4.1900000000000004</c:v>
                </c:pt>
                <c:pt idx="2271">
                  <c:v>4.12</c:v>
                </c:pt>
                <c:pt idx="2272">
                  <c:v>3.97</c:v>
                </c:pt>
                <c:pt idx="2273">
                  <c:v>3.92</c:v>
                </c:pt>
                <c:pt idx="2274">
                  <c:v>3.98</c:v>
                </c:pt>
                <c:pt idx="2275">
                  <c:v>4.0199999999999996</c:v>
                </c:pt>
                <c:pt idx="2276">
                  <c:v>4.01</c:v>
                </c:pt>
                <c:pt idx="2277">
                  <c:v>3.99</c:v>
                </c:pt>
                <c:pt idx="2278">
                  <c:v>3.97</c:v>
                </c:pt>
                <c:pt idx="2279">
                  <c:v>3.89</c:v>
                </c:pt>
                <c:pt idx="2280">
                  <c:v>3.93</c:v>
                </c:pt>
                <c:pt idx="2281">
                  <c:v>3.8</c:v>
                </c:pt>
                <c:pt idx="2282">
                  <c:v>3.83</c:v>
                </c:pt>
                <c:pt idx="2283">
                  <c:v>3.87</c:v>
                </c:pt>
                <c:pt idx="2284">
                  <c:v>3.73</c:v>
                </c:pt>
                <c:pt idx="2285">
                  <c:v>3.66</c:v>
                </c:pt>
                <c:pt idx="2286">
                  <c:v>3.63</c:v>
                </c:pt>
                <c:pt idx="2287">
                  <c:v>3.66</c:v>
                </c:pt>
                <c:pt idx="2288">
                  <c:v>3.59</c:v>
                </c:pt>
                <c:pt idx="2289">
                  <c:v>3.69</c:v>
                </c:pt>
                <c:pt idx="2290">
                  <c:v>3.76</c:v>
                </c:pt>
                <c:pt idx="2291">
                  <c:v>3.8</c:v>
                </c:pt>
                <c:pt idx="2292">
                  <c:v>3.75</c:v>
                </c:pt>
                <c:pt idx="2293">
                  <c:v>3.86</c:v>
                </c:pt>
                <c:pt idx="2294">
                  <c:v>3.78</c:v>
                </c:pt>
                <c:pt idx="2295">
                  <c:v>3.69</c:v>
                </c:pt>
                <c:pt idx="2296">
                  <c:v>3.7</c:v>
                </c:pt>
                <c:pt idx="2297">
                  <c:v>3.66</c:v>
                </c:pt>
                <c:pt idx="2298">
                  <c:v>3.67</c:v>
                </c:pt>
                <c:pt idx="2299">
                  <c:v>3.65</c:v>
                </c:pt>
                <c:pt idx="2300">
                  <c:v>3.68</c:v>
                </c:pt>
                <c:pt idx="2301">
                  <c:v>3.8</c:v>
                </c:pt>
                <c:pt idx="2302">
                  <c:v>3.85</c:v>
                </c:pt>
                <c:pt idx="2303">
                  <c:v>3.84</c:v>
                </c:pt>
                <c:pt idx="2304">
                  <c:v>3.87</c:v>
                </c:pt>
                <c:pt idx="2305">
                  <c:v>3.87</c:v>
                </c:pt>
                <c:pt idx="2306">
                  <c:v>4.04</c:v>
                </c:pt>
                <c:pt idx="2307">
                  <c:v>4</c:v>
                </c:pt>
                <c:pt idx="2308">
                  <c:v>4.0199999999999996</c:v>
                </c:pt>
                <c:pt idx="2309">
                  <c:v>4.08</c:v>
                </c:pt>
                <c:pt idx="2310">
                  <c:v>4.04</c:v>
                </c:pt>
                <c:pt idx="2311">
                  <c:v>4.09</c:v>
                </c:pt>
                <c:pt idx="2312">
                  <c:v>4.04</c:v>
                </c:pt>
                <c:pt idx="2313">
                  <c:v>3.98</c:v>
                </c:pt>
                <c:pt idx="2314">
                  <c:v>3.91</c:v>
                </c:pt>
                <c:pt idx="2315">
                  <c:v>3.94</c:v>
                </c:pt>
                <c:pt idx="2316">
                  <c:v>3.93</c:v>
                </c:pt>
                <c:pt idx="2317">
                  <c:v>3.84</c:v>
                </c:pt>
                <c:pt idx="2318">
                  <c:v>3.89</c:v>
                </c:pt>
                <c:pt idx="2319">
                  <c:v>3.9</c:v>
                </c:pt>
                <c:pt idx="2320">
                  <c:v>3.91</c:v>
                </c:pt>
                <c:pt idx="2321">
                  <c:v>3.86</c:v>
                </c:pt>
                <c:pt idx="2322">
                  <c:v>3.85</c:v>
                </c:pt>
                <c:pt idx="2323">
                  <c:v>3.76</c:v>
                </c:pt>
                <c:pt idx="2324">
                  <c:v>3.82</c:v>
                </c:pt>
                <c:pt idx="2325">
                  <c:v>3.79</c:v>
                </c:pt>
                <c:pt idx="2326">
                  <c:v>3.76</c:v>
                </c:pt>
                <c:pt idx="2327">
                  <c:v>3.87</c:v>
                </c:pt>
                <c:pt idx="2328">
                  <c:v>3.98</c:v>
                </c:pt>
                <c:pt idx="2329">
                  <c:v>3.97</c:v>
                </c:pt>
                <c:pt idx="2330">
                  <c:v>3.95</c:v>
                </c:pt>
                <c:pt idx="2331">
                  <c:v>3.93</c:v>
                </c:pt>
                <c:pt idx="2332">
                  <c:v>3.95</c:v>
                </c:pt>
                <c:pt idx="2333">
                  <c:v>3.97</c:v>
                </c:pt>
                <c:pt idx="2334">
                  <c:v>3.96</c:v>
                </c:pt>
                <c:pt idx="2335">
                  <c:v>4.01</c:v>
                </c:pt>
                <c:pt idx="2336">
                  <c:v>3.97</c:v>
                </c:pt>
                <c:pt idx="2337">
                  <c:v>3.92</c:v>
                </c:pt>
                <c:pt idx="2338">
                  <c:v>3.81</c:v>
                </c:pt>
                <c:pt idx="2339">
                  <c:v>3.79</c:v>
                </c:pt>
                <c:pt idx="2340">
                  <c:v>3.72</c:v>
                </c:pt>
                <c:pt idx="2341">
                  <c:v>3.65</c:v>
                </c:pt>
                <c:pt idx="2342">
                  <c:v>3.65</c:v>
                </c:pt>
                <c:pt idx="2343">
                  <c:v>3.62</c:v>
                </c:pt>
                <c:pt idx="2344">
                  <c:v>3.64</c:v>
                </c:pt>
                <c:pt idx="2345">
                  <c:v>3.68</c:v>
                </c:pt>
                <c:pt idx="2346">
                  <c:v>3.73</c:v>
                </c:pt>
                <c:pt idx="2347">
                  <c:v>3.71</c:v>
                </c:pt>
                <c:pt idx="2348">
                  <c:v>3.71</c:v>
                </c:pt>
                <c:pt idx="2349">
                  <c:v>3.59</c:v>
                </c:pt>
                <c:pt idx="2350">
                  <c:v>3.58</c:v>
                </c:pt>
                <c:pt idx="2351">
                  <c:v>3.59</c:v>
                </c:pt>
                <c:pt idx="2352">
                  <c:v>3.66</c:v>
                </c:pt>
                <c:pt idx="2353">
                  <c:v>3.61</c:v>
                </c:pt>
                <c:pt idx="2354">
                  <c:v>3.57</c:v>
                </c:pt>
                <c:pt idx="2355">
                  <c:v>3.58</c:v>
                </c:pt>
                <c:pt idx="2356">
                  <c:v>3.64</c:v>
                </c:pt>
                <c:pt idx="2357">
                  <c:v>3.66</c:v>
                </c:pt>
                <c:pt idx="2358">
                  <c:v>3.6</c:v>
                </c:pt>
                <c:pt idx="2359">
                  <c:v>3.54</c:v>
                </c:pt>
                <c:pt idx="2360">
                  <c:v>3.56</c:v>
                </c:pt>
                <c:pt idx="2361">
                  <c:v>3.48</c:v>
                </c:pt>
                <c:pt idx="2362">
                  <c:v>3.41</c:v>
                </c:pt>
                <c:pt idx="2363">
                  <c:v>3.42</c:v>
                </c:pt>
                <c:pt idx="2364">
                  <c:v>3.45</c:v>
                </c:pt>
                <c:pt idx="2365">
                  <c:v>3.48</c:v>
                </c:pt>
                <c:pt idx="2366">
                  <c:v>3.43</c:v>
                </c:pt>
                <c:pt idx="2367">
                  <c:v>3.45</c:v>
                </c:pt>
                <c:pt idx="2368">
                  <c:v>3.43</c:v>
                </c:pt>
                <c:pt idx="2369">
                  <c:v>3.43</c:v>
                </c:pt>
                <c:pt idx="2370">
                  <c:v>3.46</c:v>
                </c:pt>
                <c:pt idx="2371">
                  <c:v>3.44</c:v>
                </c:pt>
                <c:pt idx="2372">
                  <c:v>3.5</c:v>
                </c:pt>
                <c:pt idx="2373">
                  <c:v>3.48</c:v>
                </c:pt>
                <c:pt idx="2374">
                  <c:v>3.42</c:v>
                </c:pt>
                <c:pt idx="2375">
                  <c:v>3.42</c:v>
                </c:pt>
                <c:pt idx="2376">
                  <c:v>3.47</c:v>
                </c:pt>
                <c:pt idx="2377">
                  <c:v>3.52</c:v>
                </c:pt>
                <c:pt idx="2378">
                  <c:v>3.47</c:v>
                </c:pt>
                <c:pt idx="2379">
                  <c:v>3.54</c:v>
                </c:pt>
                <c:pt idx="2380">
                  <c:v>3.57</c:v>
                </c:pt>
                <c:pt idx="2381">
                  <c:v>3.94</c:v>
                </c:pt>
                <c:pt idx="2382">
                  <c:v>4.03</c:v>
                </c:pt>
                <c:pt idx="2383">
                  <c:v>4.08</c:v>
                </c:pt>
                <c:pt idx="2384">
                  <c:v>4.13</c:v>
                </c:pt>
                <c:pt idx="2385">
                  <c:v>4.16</c:v>
                </c:pt>
                <c:pt idx="2386">
                  <c:v>4.3</c:v>
                </c:pt>
                <c:pt idx="2387">
                  <c:v>4.32</c:v>
                </c:pt>
                <c:pt idx="2388">
                  <c:v>4.2</c:v>
                </c:pt>
                <c:pt idx="2389">
                  <c:v>4.12</c:v>
                </c:pt>
                <c:pt idx="2390">
                  <c:v>4.09</c:v>
                </c:pt>
                <c:pt idx="2391">
                  <c:v>4.1900000000000004</c:v>
                </c:pt>
                <c:pt idx="2392">
                  <c:v>4.1900000000000004</c:v>
                </c:pt>
                <c:pt idx="2393">
                  <c:v>4.17</c:v>
                </c:pt>
                <c:pt idx="2394">
                  <c:v>4.1500000000000004</c:v>
                </c:pt>
                <c:pt idx="2395">
                  <c:v>4.16</c:v>
                </c:pt>
                <c:pt idx="2396">
                  <c:v>4.0999999999999996</c:v>
                </c:pt>
                <c:pt idx="2397">
                  <c:v>4.21</c:v>
                </c:pt>
                <c:pt idx="2398">
                  <c:v>4.3</c:v>
                </c:pt>
                <c:pt idx="2399">
                  <c:v>4.2300000000000004</c:v>
                </c:pt>
                <c:pt idx="2400">
                  <c:v>4.1399999999999997</c:v>
                </c:pt>
                <c:pt idx="2401">
                  <c:v>4.0999999999999996</c:v>
                </c:pt>
                <c:pt idx="2402">
                  <c:v>4.08</c:v>
                </c:pt>
                <c:pt idx="2403">
                  <c:v>3.97</c:v>
                </c:pt>
                <c:pt idx="2404">
                  <c:v>4.03</c:v>
                </c:pt>
                <c:pt idx="2405">
                  <c:v>4.0199999999999996</c:v>
                </c:pt>
                <c:pt idx="2406">
                  <c:v>4.05</c:v>
                </c:pt>
                <c:pt idx="2407">
                  <c:v>4.0199999999999996</c:v>
                </c:pt>
                <c:pt idx="2408">
                  <c:v>3.95</c:v>
                </c:pt>
                <c:pt idx="2409">
                  <c:v>3.94</c:v>
                </c:pt>
                <c:pt idx="2410">
                  <c:v>3.89</c:v>
                </c:pt>
                <c:pt idx="2411">
                  <c:v>3.91</c:v>
                </c:pt>
                <c:pt idx="2412">
                  <c:v>3.9</c:v>
                </c:pt>
                <c:pt idx="2413">
                  <c:v>3.88</c:v>
                </c:pt>
                <c:pt idx="2414">
                  <c:v>3.96</c:v>
                </c:pt>
                <c:pt idx="2415">
                  <c:v>4.03</c:v>
                </c:pt>
                <c:pt idx="2416">
                  <c:v>3.96</c:v>
                </c:pt>
                <c:pt idx="2417">
                  <c:v>3.92</c:v>
                </c:pt>
                <c:pt idx="2418">
                  <c:v>3.93</c:v>
                </c:pt>
                <c:pt idx="2419">
                  <c:v>3.9</c:v>
                </c:pt>
                <c:pt idx="2420">
                  <c:v>3.89</c:v>
                </c:pt>
                <c:pt idx="2421">
                  <c:v>3.86</c:v>
                </c:pt>
                <c:pt idx="2422">
                  <c:v>3.82</c:v>
                </c:pt>
                <c:pt idx="2423">
                  <c:v>3.78</c:v>
                </c:pt>
                <c:pt idx="2424">
                  <c:v>3.78</c:v>
                </c:pt>
                <c:pt idx="2425">
                  <c:v>3.83</c:v>
                </c:pt>
                <c:pt idx="2426">
                  <c:v>3.83</c:v>
                </c:pt>
                <c:pt idx="2427">
                  <c:v>3.85</c:v>
                </c:pt>
                <c:pt idx="2428">
                  <c:v>3.91</c:v>
                </c:pt>
                <c:pt idx="2429">
                  <c:v>3.88</c:v>
                </c:pt>
                <c:pt idx="2430">
                  <c:v>3.94</c:v>
                </c:pt>
                <c:pt idx="2431">
                  <c:v>3.94</c:v>
                </c:pt>
                <c:pt idx="2432">
                  <c:v>3.9</c:v>
                </c:pt>
                <c:pt idx="2433">
                  <c:v>3.95</c:v>
                </c:pt>
                <c:pt idx="2434">
                  <c:v>3.92</c:v>
                </c:pt>
                <c:pt idx="2435">
                  <c:v>3.9</c:v>
                </c:pt>
                <c:pt idx="2436">
                  <c:v>3.94</c:v>
                </c:pt>
                <c:pt idx="2437">
                  <c:v>3.93</c:v>
                </c:pt>
                <c:pt idx="2438">
                  <c:v>3.94</c:v>
                </c:pt>
                <c:pt idx="2439">
                  <c:v>3.99</c:v>
                </c:pt>
                <c:pt idx="2440">
                  <c:v>3.95</c:v>
                </c:pt>
                <c:pt idx="2441">
                  <c:v>3.99</c:v>
                </c:pt>
                <c:pt idx="2442">
                  <c:v>4.04</c:v>
                </c:pt>
                <c:pt idx="2443">
                  <c:v>4.1500000000000004</c:v>
                </c:pt>
                <c:pt idx="2444">
                  <c:v>4.22</c:v>
                </c:pt>
                <c:pt idx="2445">
                  <c:v>4.32</c:v>
                </c:pt>
                <c:pt idx="2446">
                  <c:v>4.38</c:v>
                </c:pt>
                <c:pt idx="2447">
                  <c:v>4.4000000000000004</c:v>
                </c:pt>
                <c:pt idx="2448">
                  <c:v>4.43</c:v>
                </c:pt>
                <c:pt idx="2449">
                  <c:v>4.46</c:v>
                </c:pt>
                <c:pt idx="2450">
                  <c:v>4.4400000000000004</c:v>
                </c:pt>
                <c:pt idx="2451">
                  <c:v>4.45</c:v>
                </c:pt>
                <c:pt idx="2452">
                  <c:v>4.4400000000000004</c:v>
                </c:pt>
                <c:pt idx="2453">
                  <c:v>4.4000000000000004</c:v>
                </c:pt>
                <c:pt idx="2454">
                  <c:v>4.42</c:v>
                </c:pt>
                <c:pt idx="2455">
                  <c:v>4.47</c:v>
                </c:pt>
                <c:pt idx="2456">
                  <c:v>4.58</c:v>
                </c:pt>
                <c:pt idx="2457">
                  <c:v>4.55</c:v>
                </c:pt>
                <c:pt idx="2458">
                  <c:v>4.55</c:v>
                </c:pt>
                <c:pt idx="2459">
                  <c:v>4.6100000000000003</c:v>
                </c:pt>
                <c:pt idx="2460">
                  <c:v>4.66</c:v>
                </c:pt>
                <c:pt idx="2461">
                  <c:v>4.5599999999999996</c:v>
                </c:pt>
                <c:pt idx="2462">
                  <c:v>4.54</c:v>
                </c:pt>
                <c:pt idx="2463">
                  <c:v>4.62</c:v>
                </c:pt>
                <c:pt idx="2464">
                  <c:v>4.57</c:v>
                </c:pt>
                <c:pt idx="2465">
                  <c:v>4.55</c:v>
                </c:pt>
                <c:pt idx="2466">
                  <c:v>4.5199999999999996</c:v>
                </c:pt>
                <c:pt idx="2467">
                  <c:v>4.53</c:v>
                </c:pt>
                <c:pt idx="2468">
                  <c:v>4.5199999999999996</c:v>
                </c:pt>
                <c:pt idx="2469">
                  <c:v>4.54</c:v>
                </c:pt>
                <c:pt idx="2470">
                  <c:v>4.5999999999999996</c:v>
                </c:pt>
                <c:pt idx="2471">
                  <c:v>4.59</c:v>
                </c:pt>
                <c:pt idx="2472">
                  <c:v>4.53</c:v>
                </c:pt>
                <c:pt idx="2473">
                  <c:v>4.51</c:v>
                </c:pt>
                <c:pt idx="2474">
                  <c:v>4.5199999999999996</c:v>
                </c:pt>
                <c:pt idx="2475">
                  <c:v>4.54</c:v>
                </c:pt>
                <c:pt idx="2476">
                  <c:v>4.5999999999999996</c:v>
                </c:pt>
                <c:pt idx="2477">
                  <c:v>4.6500000000000004</c:v>
                </c:pt>
                <c:pt idx="2478">
                  <c:v>4.72</c:v>
                </c:pt>
                <c:pt idx="2479">
                  <c:v>4.71</c:v>
                </c:pt>
                <c:pt idx="2480">
                  <c:v>4.9000000000000004</c:v>
                </c:pt>
                <c:pt idx="2481">
                  <c:v>4.8499999999999996</c:v>
                </c:pt>
                <c:pt idx="2482">
                  <c:v>4.8600000000000003</c:v>
                </c:pt>
                <c:pt idx="2483">
                  <c:v>4.83</c:v>
                </c:pt>
                <c:pt idx="2484">
                  <c:v>4.9400000000000004</c:v>
                </c:pt>
                <c:pt idx="2485">
                  <c:v>4.9400000000000004</c:v>
                </c:pt>
                <c:pt idx="2486">
                  <c:v>4.8099999999999996</c:v>
                </c:pt>
                <c:pt idx="2487">
                  <c:v>4.8099999999999996</c:v>
                </c:pt>
                <c:pt idx="2488">
                  <c:v>4.75</c:v>
                </c:pt>
                <c:pt idx="2489">
                  <c:v>4.63</c:v>
                </c:pt>
                <c:pt idx="2490">
                  <c:v>4.62</c:v>
                </c:pt>
                <c:pt idx="2491">
                  <c:v>4.55</c:v>
                </c:pt>
                <c:pt idx="2492">
                  <c:v>4.51</c:v>
                </c:pt>
                <c:pt idx="2493">
                  <c:v>4.45</c:v>
                </c:pt>
                <c:pt idx="2494">
                  <c:v>4.45</c:v>
                </c:pt>
                <c:pt idx="2495">
                  <c:v>4.45</c:v>
                </c:pt>
                <c:pt idx="2496">
                  <c:v>4.46</c:v>
                </c:pt>
                <c:pt idx="2497">
                  <c:v>4.41</c:v>
                </c:pt>
                <c:pt idx="2498">
                  <c:v>4.37</c:v>
                </c:pt>
                <c:pt idx="2499">
                  <c:v>4.3499999999999996</c:v>
                </c:pt>
                <c:pt idx="2500">
                  <c:v>4.3499999999999996</c:v>
                </c:pt>
                <c:pt idx="2501">
                  <c:v>4.41</c:v>
                </c:pt>
                <c:pt idx="2502">
                  <c:v>4.3099999999999996</c:v>
                </c:pt>
                <c:pt idx="2503">
                  <c:v>4.28</c:v>
                </c:pt>
                <c:pt idx="2504">
                  <c:v>4.0599999999999996</c:v>
                </c:pt>
                <c:pt idx="2505">
                  <c:v>4.08</c:v>
                </c:pt>
                <c:pt idx="2506">
                  <c:v>4.12</c:v>
                </c:pt>
                <c:pt idx="2507">
                  <c:v>4.17</c:v>
                </c:pt>
                <c:pt idx="2508">
                  <c:v>4.2</c:v>
                </c:pt>
                <c:pt idx="2509">
                  <c:v>4.1399999999999997</c:v>
                </c:pt>
                <c:pt idx="2510">
                  <c:v>4.0999999999999996</c:v>
                </c:pt>
                <c:pt idx="2511">
                  <c:v>4.07</c:v>
                </c:pt>
                <c:pt idx="2512">
                  <c:v>4.0599999999999996</c:v>
                </c:pt>
                <c:pt idx="2513">
                  <c:v>3.99</c:v>
                </c:pt>
                <c:pt idx="2514">
                  <c:v>3.82</c:v>
                </c:pt>
                <c:pt idx="2515">
                  <c:v>3.82</c:v>
                </c:pt>
                <c:pt idx="2516">
                  <c:v>3.84</c:v>
                </c:pt>
                <c:pt idx="2517">
                  <c:v>3.73</c:v>
                </c:pt>
                <c:pt idx="2518">
                  <c:v>3.75</c:v>
                </c:pt>
                <c:pt idx="2519">
                  <c:v>3.75</c:v>
                </c:pt>
                <c:pt idx="2520">
                  <c:v>3.81</c:v>
                </c:pt>
                <c:pt idx="2521">
                  <c:v>3.75</c:v>
                </c:pt>
                <c:pt idx="2522">
                  <c:v>3.75</c:v>
                </c:pt>
                <c:pt idx="2523">
                  <c:v>3.6</c:v>
                </c:pt>
                <c:pt idx="2524">
                  <c:v>3.6</c:v>
                </c:pt>
                <c:pt idx="2525">
                  <c:v>3.55</c:v>
                </c:pt>
                <c:pt idx="2526">
                  <c:v>3.58</c:v>
                </c:pt>
                <c:pt idx="2527">
                  <c:v>3.49</c:v>
                </c:pt>
                <c:pt idx="2528">
                  <c:v>3.56</c:v>
                </c:pt>
                <c:pt idx="2529">
                  <c:v>3.73</c:v>
                </c:pt>
                <c:pt idx="2530">
                  <c:v>3.64</c:v>
                </c:pt>
                <c:pt idx="2531">
                  <c:v>3.65</c:v>
                </c:pt>
                <c:pt idx="2532">
                  <c:v>3.57</c:v>
                </c:pt>
                <c:pt idx="2533">
                  <c:v>3.69</c:v>
                </c:pt>
                <c:pt idx="2534">
                  <c:v>3.75</c:v>
                </c:pt>
                <c:pt idx="2535">
                  <c:v>3.78</c:v>
                </c:pt>
                <c:pt idx="2536">
                  <c:v>3.69</c:v>
                </c:pt>
                <c:pt idx="2537">
                  <c:v>3.75</c:v>
                </c:pt>
                <c:pt idx="2538">
                  <c:v>3.66</c:v>
                </c:pt>
                <c:pt idx="2539">
                  <c:v>3.68</c:v>
                </c:pt>
                <c:pt idx="2540">
                  <c:v>3.68</c:v>
                </c:pt>
                <c:pt idx="2541">
                  <c:v>3.73</c:v>
                </c:pt>
                <c:pt idx="2542">
                  <c:v>3.73</c:v>
                </c:pt>
                <c:pt idx="2543">
                  <c:v>3.74</c:v>
                </c:pt>
                <c:pt idx="2544">
                  <c:v>3.72</c:v>
                </c:pt>
                <c:pt idx="2545">
                  <c:v>3.64</c:v>
                </c:pt>
                <c:pt idx="2546">
                  <c:v>3.65</c:v>
                </c:pt>
                <c:pt idx="2547">
                  <c:v>3.6</c:v>
                </c:pt>
                <c:pt idx="2548">
                  <c:v>3.51</c:v>
                </c:pt>
                <c:pt idx="2549">
                  <c:v>3.45</c:v>
                </c:pt>
                <c:pt idx="2550">
                  <c:v>3.47</c:v>
                </c:pt>
                <c:pt idx="2551">
                  <c:v>3.49</c:v>
                </c:pt>
                <c:pt idx="2552">
                  <c:v>3.45</c:v>
                </c:pt>
                <c:pt idx="2553">
                  <c:v>3.29</c:v>
                </c:pt>
                <c:pt idx="2554">
                  <c:v>3.36</c:v>
                </c:pt>
                <c:pt idx="2555">
                  <c:v>3.65</c:v>
                </c:pt>
                <c:pt idx="2556">
                  <c:v>3.5</c:v>
                </c:pt>
                <c:pt idx="2557">
                  <c:v>3.33</c:v>
                </c:pt>
                <c:pt idx="2558">
                  <c:v>3.33</c:v>
                </c:pt>
                <c:pt idx="2559">
                  <c:v>3.31</c:v>
                </c:pt>
                <c:pt idx="2560">
                  <c:v>3.33</c:v>
                </c:pt>
                <c:pt idx="2561">
                  <c:v>3.23</c:v>
                </c:pt>
                <c:pt idx="2562">
                  <c:v>3.26</c:v>
                </c:pt>
                <c:pt idx="2563">
                  <c:v>3.28</c:v>
                </c:pt>
                <c:pt idx="2564">
                  <c:v>3.24</c:v>
                </c:pt>
                <c:pt idx="2565">
                  <c:v>3.15</c:v>
                </c:pt>
                <c:pt idx="2566">
                  <c:v>3.18</c:v>
                </c:pt>
                <c:pt idx="2567">
                  <c:v>3.21</c:v>
                </c:pt>
                <c:pt idx="2568">
                  <c:v>3.13</c:v>
                </c:pt>
                <c:pt idx="2569">
                  <c:v>3.13</c:v>
                </c:pt>
                <c:pt idx="2570">
                  <c:v>3.07</c:v>
                </c:pt>
                <c:pt idx="2571">
                  <c:v>3.03</c:v>
                </c:pt>
                <c:pt idx="2572">
                  <c:v>2.98</c:v>
                </c:pt>
                <c:pt idx="2573">
                  <c:v>3.01</c:v>
                </c:pt>
                <c:pt idx="2574">
                  <c:v>2.99</c:v>
                </c:pt>
                <c:pt idx="2575">
                  <c:v>2.88</c:v>
                </c:pt>
                <c:pt idx="2576">
                  <c:v>2.96</c:v>
                </c:pt>
                <c:pt idx="2577">
                  <c:v>2.99</c:v>
                </c:pt>
                <c:pt idx="2578">
                  <c:v>2.91</c:v>
                </c:pt>
                <c:pt idx="2579">
                  <c:v>2.93</c:v>
                </c:pt>
                <c:pt idx="2580">
                  <c:v>2.86</c:v>
                </c:pt>
                <c:pt idx="2581">
                  <c:v>2.87</c:v>
                </c:pt>
                <c:pt idx="2582">
                  <c:v>2.9</c:v>
                </c:pt>
                <c:pt idx="2583">
                  <c:v>2.88</c:v>
                </c:pt>
                <c:pt idx="2584">
                  <c:v>2.87</c:v>
                </c:pt>
                <c:pt idx="2585">
                  <c:v>2.81</c:v>
                </c:pt>
                <c:pt idx="2586">
                  <c:v>2.8</c:v>
                </c:pt>
                <c:pt idx="2587">
                  <c:v>2.81</c:v>
                </c:pt>
                <c:pt idx="2588">
                  <c:v>2.78</c:v>
                </c:pt>
                <c:pt idx="2589">
                  <c:v>2.84</c:v>
                </c:pt>
                <c:pt idx="2590">
                  <c:v>2.72</c:v>
                </c:pt>
                <c:pt idx="2591">
                  <c:v>2.72</c:v>
                </c:pt>
                <c:pt idx="2592">
                  <c:v>2.71</c:v>
                </c:pt>
                <c:pt idx="2593">
                  <c:v>2.71</c:v>
                </c:pt>
                <c:pt idx="2594">
                  <c:v>2.67</c:v>
                </c:pt>
                <c:pt idx="2595">
                  <c:v>2.66</c:v>
                </c:pt>
                <c:pt idx="2596">
                  <c:v>2.67</c:v>
                </c:pt>
                <c:pt idx="2597">
                  <c:v>2.65</c:v>
                </c:pt>
                <c:pt idx="2598">
                  <c:v>2.79</c:v>
                </c:pt>
                <c:pt idx="2599">
                  <c:v>2.77</c:v>
                </c:pt>
                <c:pt idx="2600">
                  <c:v>2.73</c:v>
                </c:pt>
                <c:pt idx="2601">
                  <c:v>2.73</c:v>
                </c:pt>
                <c:pt idx="2602">
                  <c:v>2.73</c:v>
                </c:pt>
                <c:pt idx="2603">
                  <c:v>2.81</c:v>
                </c:pt>
                <c:pt idx="2604">
                  <c:v>2.97</c:v>
                </c:pt>
                <c:pt idx="2605">
                  <c:v>3.02</c:v>
                </c:pt>
                <c:pt idx="2606">
                  <c:v>3.05</c:v>
                </c:pt>
                <c:pt idx="2607">
                  <c:v>3.09</c:v>
                </c:pt>
                <c:pt idx="2608">
                  <c:v>3.17</c:v>
                </c:pt>
                <c:pt idx="2609">
                  <c:v>3.18</c:v>
                </c:pt>
                <c:pt idx="2610">
                  <c:v>3.13</c:v>
                </c:pt>
                <c:pt idx="2611">
                  <c:v>3.04</c:v>
                </c:pt>
                <c:pt idx="2612">
                  <c:v>2.97</c:v>
                </c:pt>
                <c:pt idx="2613">
                  <c:v>2.98</c:v>
                </c:pt>
                <c:pt idx="2614">
                  <c:v>2.96</c:v>
                </c:pt>
                <c:pt idx="2615">
                  <c:v>2.94</c:v>
                </c:pt>
                <c:pt idx="2616">
                  <c:v>3</c:v>
                </c:pt>
                <c:pt idx="2617">
                  <c:v>2.95</c:v>
                </c:pt>
                <c:pt idx="2618">
                  <c:v>2.99</c:v>
                </c:pt>
                <c:pt idx="2619">
                  <c:v>2.96</c:v>
                </c:pt>
                <c:pt idx="2620">
                  <c:v>2.93</c:v>
                </c:pt>
                <c:pt idx="2621">
                  <c:v>3.02</c:v>
                </c:pt>
                <c:pt idx="2622">
                  <c:v>2.98</c:v>
                </c:pt>
                <c:pt idx="2623">
                  <c:v>2.9</c:v>
                </c:pt>
                <c:pt idx="2624">
                  <c:v>2.88</c:v>
                </c:pt>
                <c:pt idx="2625">
                  <c:v>2.78</c:v>
                </c:pt>
                <c:pt idx="2626">
                  <c:v>2.8</c:v>
                </c:pt>
                <c:pt idx="2627">
                  <c:v>2.77</c:v>
                </c:pt>
                <c:pt idx="2628">
                  <c:v>2.87</c:v>
                </c:pt>
                <c:pt idx="2629">
                  <c:v>2.86</c:v>
                </c:pt>
                <c:pt idx="2630">
                  <c:v>2.87</c:v>
                </c:pt>
                <c:pt idx="2631">
                  <c:v>2.87</c:v>
                </c:pt>
                <c:pt idx="2632">
                  <c:v>2.88</c:v>
                </c:pt>
                <c:pt idx="2633">
                  <c:v>2.86</c:v>
                </c:pt>
                <c:pt idx="2634">
                  <c:v>2.88</c:v>
                </c:pt>
                <c:pt idx="2635">
                  <c:v>3.01</c:v>
                </c:pt>
                <c:pt idx="2636">
                  <c:v>2.99</c:v>
                </c:pt>
                <c:pt idx="2637">
                  <c:v>3.05</c:v>
                </c:pt>
                <c:pt idx="2638">
                  <c:v>3.09</c:v>
                </c:pt>
                <c:pt idx="2639">
                  <c:v>3.14</c:v>
                </c:pt>
                <c:pt idx="2640">
                  <c:v>3.09</c:v>
                </c:pt>
                <c:pt idx="2641">
                  <c:v>2.98</c:v>
                </c:pt>
                <c:pt idx="2642">
                  <c:v>3.1</c:v>
                </c:pt>
                <c:pt idx="2643">
                  <c:v>3.1</c:v>
                </c:pt>
                <c:pt idx="2644">
                  <c:v>3.11</c:v>
                </c:pt>
                <c:pt idx="2645">
                  <c:v>3.1</c:v>
                </c:pt>
                <c:pt idx="2646">
                  <c:v>3.12</c:v>
                </c:pt>
                <c:pt idx="2647">
                  <c:v>3.05</c:v>
                </c:pt>
                <c:pt idx="2648">
                  <c:v>3.11</c:v>
                </c:pt>
                <c:pt idx="2649">
                  <c:v>3.22</c:v>
                </c:pt>
                <c:pt idx="2650">
                  <c:v>3.45</c:v>
                </c:pt>
                <c:pt idx="2651">
                  <c:v>3.56</c:v>
                </c:pt>
                <c:pt idx="2652">
                  <c:v>3.55</c:v>
                </c:pt>
                <c:pt idx="2653">
                  <c:v>3.55</c:v>
                </c:pt>
                <c:pt idx="2654">
                  <c:v>3.69</c:v>
                </c:pt>
                <c:pt idx="2655">
                  <c:v>3.92</c:v>
                </c:pt>
                <c:pt idx="2656">
                  <c:v>3.89</c:v>
                </c:pt>
                <c:pt idx="2657">
                  <c:v>3.76</c:v>
                </c:pt>
                <c:pt idx="2658">
                  <c:v>3.85</c:v>
                </c:pt>
                <c:pt idx="2659">
                  <c:v>4.16</c:v>
                </c:pt>
                <c:pt idx="2660">
                  <c:v>4.42</c:v>
                </c:pt>
                <c:pt idx="2661">
                  <c:v>4.67</c:v>
                </c:pt>
                <c:pt idx="2662">
                  <c:v>4.72</c:v>
                </c:pt>
                <c:pt idx="2663">
                  <c:v>5</c:v>
                </c:pt>
                <c:pt idx="2664">
                  <c:v>5.1100000000000003</c:v>
                </c:pt>
                <c:pt idx="2665">
                  <c:v>5.0999999999999996</c:v>
                </c:pt>
                <c:pt idx="2666">
                  <c:v>5.27</c:v>
                </c:pt>
                <c:pt idx="2667">
                  <c:v>5.3</c:v>
                </c:pt>
                <c:pt idx="2668">
                  <c:v>5.25</c:v>
                </c:pt>
                <c:pt idx="2669">
                  <c:v>5.0999999999999996</c:v>
                </c:pt>
                <c:pt idx="2670">
                  <c:v>5.09</c:v>
                </c:pt>
                <c:pt idx="2671">
                  <c:v>5.23</c:v>
                </c:pt>
                <c:pt idx="2672">
                  <c:v>5.78</c:v>
                </c:pt>
                <c:pt idx="2673">
                  <c:v>5.81</c:v>
                </c:pt>
                <c:pt idx="2674">
                  <c:v>5.7</c:v>
                </c:pt>
                <c:pt idx="2675">
                  <c:v>5.3</c:v>
                </c:pt>
                <c:pt idx="2676">
                  <c:v>5.51</c:v>
                </c:pt>
                <c:pt idx="2677">
                  <c:v>5.54</c:v>
                </c:pt>
                <c:pt idx="2678">
                  <c:v>5.3</c:v>
                </c:pt>
                <c:pt idx="2679">
                  <c:v>4.99</c:v>
                </c:pt>
                <c:pt idx="2680">
                  <c:v>5.22</c:v>
                </c:pt>
                <c:pt idx="2681">
                  <c:v>5.13</c:v>
                </c:pt>
                <c:pt idx="2682">
                  <c:v>5.55</c:v>
                </c:pt>
                <c:pt idx="2683">
                  <c:v>5.66</c:v>
                </c:pt>
                <c:pt idx="2684">
                  <c:v>5.89</c:v>
                </c:pt>
                <c:pt idx="2685">
                  <c:v>6.02</c:v>
                </c:pt>
                <c:pt idx="2686">
                  <c:v>6.29</c:v>
                </c:pt>
                <c:pt idx="2687">
                  <c:v>6.7</c:v>
                </c:pt>
                <c:pt idx="2688">
                  <c:v>6.66</c:v>
                </c:pt>
                <c:pt idx="2689">
                  <c:v>6.92</c:v>
                </c:pt>
                <c:pt idx="2690" formatCode="General">
                  <c:v>6.94</c:v>
                </c:pt>
                <c:pt idx="2691" formatCode="General">
                  <c:v>7.08</c:v>
                </c:pt>
                <c:pt idx="2692" formatCode="General">
                  <c:v>6.95</c:v>
                </c:pt>
                <c:pt idx="2693" formatCode="General">
                  <c:v>7.08</c:v>
                </c:pt>
                <c:pt idx="2694" formatCode="General">
                  <c:v>6.61</c:v>
                </c:pt>
                <c:pt idx="2695" formatCode="General">
                  <c:v>6.58</c:v>
                </c:pt>
                <c:pt idx="2696" formatCode="General">
                  <c:v>6.49</c:v>
                </c:pt>
                <c:pt idx="2697" formatCode="General">
                  <c:v>6.33</c:v>
                </c:pt>
                <c:pt idx="2698" formatCode="General">
                  <c:v>6.31</c:v>
                </c:pt>
                <c:pt idx="2699" formatCode="General">
                  <c:v>6.27</c:v>
                </c:pt>
                <c:pt idx="2700" formatCode="General">
                  <c:v>6.42</c:v>
                </c:pt>
                <c:pt idx="2701" formatCode="General">
                  <c:v>6.48</c:v>
                </c:pt>
                <c:pt idx="2702" formatCode="General">
                  <c:v>6.33</c:v>
                </c:pt>
                <c:pt idx="2703" formatCode="General">
                  <c:v>6.15</c:v>
                </c:pt>
                <c:pt idx="2704" formatCode="General">
                  <c:v>6.13</c:v>
                </c:pt>
                <c:pt idx="2705">
                  <c:v>6.09</c:v>
                </c:pt>
                <c:pt idx="2706">
                  <c:v>6.12</c:v>
                </c:pt>
                <c:pt idx="2707">
                  <c:v>6.32</c:v>
                </c:pt>
                <c:pt idx="2708">
                  <c:v>6.5</c:v>
                </c:pt>
                <c:pt idx="2709">
                  <c:v>6.65</c:v>
                </c:pt>
                <c:pt idx="2710">
                  <c:v>6.73</c:v>
                </c:pt>
                <c:pt idx="2711">
                  <c:v>6.6</c:v>
                </c:pt>
                <c:pt idx="2712">
                  <c:v>6.42</c:v>
                </c:pt>
                <c:pt idx="2713">
                  <c:v>6.32</c:v>
                </c:pt>
                <c:pt idx="2714">
                  <c:v>6.28</c:v>
                </c:pt>
                <c:pt idx="2715">
                  <c:v>6.27</c:v>
                </c:pt>
                <c:pt idx="2716">
                  <c:v>6.39</c:v>
                </c:pt>
                <c:pt idx="2717">
                  <c:v>6.43</c:v>
                </c:pt>
                <c:pt idx="2718">
                  <c:v>6.39</c:v>
                </c:pt>
                <c:pt idx="2719">
                  <c:v>6.35</c:v>
                </c:pt>
                <c:pt idx="2720">
                  <c:v>6.39</c:v>
                </c:pt>
                <c:pt idx="2721">
                  <c:v>6.57</c:v>
                </c:pt>
                <c:pt idx="2722">
                  <c:v>6.79</c:v>
                </c:pt>
                <c:pt idx="2723">
                  <c:v>6.71</c:v>
                </c:pt>
                <c:pt idx="2724" formatCode="General">
                  <c:v>6.69</c:v>
                </c:pt>
                <c:pt idx="2725" formatCode="General">
                  <c:v>6.67</c:v>
                </c:pt>
                <c:pt idx="2726" formatCode="General">
                  <c:v>6.71</c:v>
                </c:pt>
                <c:pt idx="2727" formatCode="General">
                  <c:v>6.81</c:v>
                </c:pt>
                <c:pt idx="2728" formatCode="General">
                  <c:v>6.96</c:v>
                </c:pt>
                <c:pt idx="2729">
                  <c:v>6.78</c:v>
                </c:pt>
                <c:pt idx="2730">
                  <c:v>6.81</c:v>
                </c:pt>
                <c:pt idx="2731">
                  <c:v>6.9</c:v>
                </c:pt>
                <c:pt idx="2732">
                  <c:v>6.96</c:v>
                </c:pt>
                <c:pt idx="2733">
                  <c:v>7.09</c:v>
                </c:pt>
                <c:pt idx="2734">
                  <c:v>7.23</c:v>
                </c:pt>
                <c:pt idx="2735">
                  <c:v>7.18</c:v>
                </c:pt>
                <c:pt idx="2736">
                  <c:v>7.12</c:v>
                </c:pt>
                <c:pt idx="2737" formatCode="General">
                  <c:v>7.18</c:v>
                </c:pt>
                <c:pt idx="2738" formatCode="General">
                  <c:v>7.19</c:v>
                </c:pt>
                <c:pt idx="2739">
                  <c:v>7.31</c:v>
                </c:pt>
                <c:pt idx="2740">
                  <c:v>7.49</c:v>
                </c:pt>
                <c:pt idx="2741">
                  <c:v>7.57</c:v>
                </c:pt>
                <c:pt idx="2742">
                  <c:v>7.63</c:v>
                </c:pt>
                <c:pt idx="2743">
                  <c:v>7.79</c:v>
                </c:pt>
                <c:pt idx="2744">
                  <c:v>7.76</c:v>
                </c:pt>
                <c:pt idx="2745">
                  <c:v>7.5</c:v>
                </c:pt>
                <c:pt idx="2746">
                  <c:v>7.44</c:v>
                </c:pt>
                <c:pt idx="2747" formatCode="General">
                  <c:v>7.29</c:v>
                </c:pt>
                <c:pt idx="2748" formatCode="General">
                  <c:v>7.22</c:v>
                </c:pt>
                <c:pt idx="2749" formatCode="General">
                  <c:v>7.03</c:v>
                </c:pt>
                <c:pt idx="2750">
                  <c:v>6.95</c:v>
                </c:pt>
                <c:pt idx="2751">
                  <c:v>6.67</c:v>
                </c:pt>
                <c:pt idx="2752">
                  <c:v>6.61</c:v>
                </c:pt>
                <c:pt idx="2753">
                  <c:v>6.62</c:v>
                </c:pt>
                <c:pt idx="2754">
                  <c:v>6.66</c:v>
                </c:pt>
                <c:pt idx="2755">
                  <c:v>6.6</c:v>
                </c:pt>
                <c:pt idx="2756">
                  <c:v>6.69</c:v>
                </c:pt>
                <c:pt idx="2757">
                  <c:v>6.63</c:v>
                </c:pt>
                <c:pt idx="2758">
                  <c:v>6.64</c:v>
                </c:pt>
                <c:pt idx="2759">
                  <c:v>6.77</c:v>
                </c:pt>
                <c:pt idx="2760">
                  <c:v>6.9</c:v>
                </c:pt>
                <c:pt idx="2761">
                  <c:v>6.94</c:v>
                </c:pt>
                <c:pt idx="2762">
                  <c:v>6.88</c:v>
                </c:pt>
                <c:pt idx="2763">
                  <c:v>6.74</c:v>
                </c:pt>
                <c:pt idx="2764">
                  <c:v>6.87</c:v>
                </c:pt>
                <c:pt idx="2765">
                  <c:v>6.79</c:v>
                </c:pt>
                <c:pt idx="2766">
                  <c:v>6.82</c:v>
                </c:pt>
                <c:pt idx="2767">
                  <c:v>6.88</c:v>
                </c:pt>
                <c:pt idx="2768">
                  <c:v>7.1</c:v>
                </c:pt>
                <c:pt idx="2769">
                  <c:v>7.17</c:v>
                </c:pt>
                <c:pt idx="2770">
                  <c:v>7.22</c:v>
                </c:pt>
                <c:pt idx="2771">
                  <c:v>7.09</c:v>
                </c:pt>
                <c:pt idx="2772">
                  <c:v>7.02</c:v>
                </c:pt>
                <c:pt idx="2773">
                  <c:v>6.94</c:v>
                </c:pt>
                <c:pt idx="2774">
                  <c:v>7.03</c:v>
                </c:pt>
                <c:pt idx="2775">
                  <c:v>6.99</c:v>
                </c:pt>
                <c:pt idx="2776">
                  <c:v>6.95</c:v>
                </c:pt>
                <c:pt idx="2777" formatCode="General">
                  <c:v>6.87</c:v>
                </c:pt>
                <c:pt idx="2778" formatCode="General">
                  <c:v>6.86</c:v>
                </c:pt>
                <c:pt idx="2779" formatCode="General">
                  <c:v>6.95</c:v>
                </c:pt>
                <c:pt idx="2780" formatCode="General">
                  <c:v>6.89</c:v>
                </c:pt>
                <c:pt idx="2781" formatCode="General">
                  <c:v>6.77</c:v>
                </c:pt>
                <c:pt idx="2782" formatCode="General">
                  <c:v>6.78</c:v>
                </c:pt>
                <c:pt idx="2783" formatCode="General">
                  <c:v>6.73</c:v>
                </c:pt>
                <c:pt idx="2784" formatCode="General">
                  <c:v>6.47</c:v>
                </c:pt>
                <c:pt idx="2785">
                  <c:v>6.49</c:v>
                </c:pt>
                <c:pt idx="2786">
                  <c:v>6.46</c:v>
                </c:pt>
                <c:pt idx="2787">
                  <c:v>6.35</c:v>
                </c:pt>
                <c:pt idx="2788">
                  <c:v>6.35</c:v>
                </c:pt>
                <c:pt idx="2789">
                  <c:v>6.2</c:v>
                </c:pt>
                <c:pt idx="2790">
                  <c:v>6.09</c:v>
                </c:pt>
                <c:pt idx="2791" formatCode="General">
                  <c:v>6.08</c:v>
                </c:pt>
                <c:pt idx="2792" formatCode="General">
                  <c:v>6.12</c:v>
                </c:pt>
                <c:pt idx="2793" formatCode="General">
                  <c:v>6.32</c:v>
                </c:pt>
                <c:pt idx="2794" formatCode="General">
                  <c:v>6.44</c:v>
                </c:pt>
                <c:pt idx="2795" formatCode="General">
                  <c:v>6.54</c:v>
                </c:pt>
                <c:pt idx="2796" formatCode="General">
                  <c:v>6.72</c:v>
                </c:pt>
                <c:pt idx="2797" formatCode="General">
                  <c:v>6.79</c:v>
                </c:pt>
                <c:pt idx="2798" formatCode="General">
                  <c:v>6.78</c:v>
                </c:pt>
                <c:pt idx="2799" formatCode="General">
                  <c:v>6.84</c:v>
                </c:pt>
                <c:pt idx="2800" formatCode="General">
                  <c:v>6.81</c:v>
                </c:pt>
                <c:pt idx="2801" formatCode="General">
                  <c:v>6.69</c:v>
                </c:pt>
                <c:pt idx="2802" formatCode="General">
                  <c:v>6.6</c:v>
                </c:pt>
                <c:pt idx="2803" formatCode="General">
                  <c:v>6.72</c:v>
                </c:pt>
                <c:pt idx="2804" formatCode="General">
                  <c:v>6.85</c:v>
                </c:pt>
                <c:pt idx="2805" formatCode="General">
                  <c:v>6.91</c:v>
                </c:pt>
                <c:pt idx="2806" formatCode="General">
                  <c:v>6.93</c:v>
                </c:pt>
                <c:pt idx="2807" formatCode="General">
                  <c:v>7.04</c:v>
                </c:pt>
                <c:pt idx="2808" formatCode="General">
                  <c:v>6.96</c:v>
                </c:pt>
                <c:pt idx="2809" formatCode="General">
                  <c:v>6.95</c:v>
                </c:pt>
                <c:pt idx="2810" formatCode="General">
                  <c:v>6.89</c:v>
                </c:pt>
                <c:pt idx="2811">
                  <c:v>6.87</c:v>
                </c:pt>
                <c:pt idx="2812">
                  <c:v>6.85</c:v>
                </c:pt>
                <c:pt idx="2813">
                  <c:v>6.76</c:v>
                </c:pt>
                <c:pt idx="2814" formatCode="General">
                  <c:v>6.63</c:v>
                </c:pt>
                <c:pt idx="2815" formatCode="General">
                  <c:v>6.65</c:v>
                </c:pt>
                <c:pt idx="2816" formatCode="General">
                  <c:v>6.67</c:v>
                </c:pt>
                <c:pt idx="2817" formatCode="General">
                  <c:v>6.65</c:v>
                </c:pt>
                <c:pt idx="2818" formatCode="General">
                  <c:v>6.64</c:v>
                </c:pt>
                <c:pt idx="2819" formatCode="General">
                  <c:v>6.62</c:v>
                </c:pt>
                <c:pt idx="2820" formatCode="General">
                  <c:v>6.83</c:v>
                </c:pt>
                <c:pt idx="2821" formatCode="General">
                  <c:v>6.81</c:v>
                </c:pt>
                <c:pt idx="2822" formatCode="General">
                  <c:v>6.76</c:v>
                </c:pt>
                <c:pt idx="2823" formatCode="General">
                  <c:v>6.76</c:v>
                </c:pt>
                <c:pt idx="2824" formatCode="General">
                  <c:v>6.81</c:v>
                </c:pt>
                <c:pt idx="2825" formatCode="General">
                  <c:v>6.86</c:v>
                </c:pt>
                <c:pt idx="2826" formatCode="General">
                  <c:v>6.89</c:v>
                </c:pt>
                <c:pt idx="2827" formatCode="General">
                  <c:v>6.85</c:v>
                </c:pt>
                <c:pt idx="2828" formatCode="General">
                  <c:v>6.84</c:v>
                </c:pt>
                <c:pt idx="2829" formatCode="General">
                  <c:v>6.81</c:v>
                </c:pt>
                <c:pt idx="2830" formatCode="General">
                  <c:v>6.77</c:v>
                </c:pt>
                <c:pt idx="2831" formatCode="General">
                  <c:v>6.67</c:v>
                </c:pt>
                <c:pt idx="2832" formatCode="General">
                  <c:v>6.72</c:v>
                </c:pt>
                <c:pt idx="2833" formatCode="General">
                  <c:v>6.75</c:v>
                </c:pt>
                <c:pt idx="2834" formatCode="General">
                  <c:v>6.74</c:v>
                </c:pt>
                <c:pt idx="2835" formatCode="General">
                  <c:v>6.72</c:v>
                </c:pt>
                <c:pt idx="2836" formatCode="General">
                  <c:v>6.63</c:v>
                </c:pt>
                <c:pt idx="2837" formatCode="General">
                  <c:v>6.58</c:v>
                </c:pt>
                <c:pt idx="2838" formatCode="General">
                  <c:v>6.58</c:v>
                </c:pt>
                <c:pt idx="2839" formatCode="General">
                  <c:v>6.56</c:v>
                </c:pt>
                <c:pt idx="2840" formatCode="General">
                  <c:v>6.5</c:v>
                </c:pt>
                <c:pt idx="2841" formatCode="General">
                  <c:v>6.35</c:v>
                </c:pt>
                <c:pt idx="2842" formatCode="General">
                  <c:v>6.26</c:v>
                </c:pt>
                <c:pt idx="2843" formatCode="General">
                  <c:v>6.3</c:v>
                </c:pt>
                <c:pt idx="2844" formatCode="General">
                  <c:v>6.34</c:v>
                </c:pt>
                <c:pt idx="2845" formatCode="General">
                  <c:v>6.3</c:v>
                </c:pt>
                <c:pt idx="2846" formatCode="General">
                  <c:v>6.27</c:v>
                </c:pt>
                <c:pt idx="2847" formatCode="General">
                  <c:v>6.19</c:v>
                </c:pt>
                <c:pt idx="2848" formatCode="General">
                  <c:v>6.17</c:v>
                </c:pt>
                <c:pt idx="2849" formatCode="General">
                  <c:v>6.22</c:v>
                </c:pt>
                <c:pt idx="2850" formatCode="General">
                  <c:v>6.24</c:v>
                </c:pt>
                <c:pt idx="2851" formatCode="General">
                  <c:v>6.26</c:v>
                </c:pt>
                <c:pt idx="2852" formatCode="General">
                  <c:v>6.23</c:v>
                </c:pt>
                <c:pt idx="2853" formatCode="General">
                  <c:v>6.19</c:v>
                </c:pt>
                <c:pt idx="2854" formatCode="General">
                  <c:v>6.22</c:v>
                </c:pt>
                <c:pt idx="2855" formatCode="General">
                  <c:v>6.21</c:v>
                </c:pt>
                <c:pt idx="2856" formatCode="General">
                  <c:v>6.18</c:v>
                </c:pt>
                <c:pt idx="2857" formatCode="General">
                  <c:v>6.15</c:v>
                </c:pt>
                <c:pt idx="2858" formatCode="General">
                  <c:v>6.16</c:v>
                </c:pt>
                <c:pt idx="2859" formatCode="General">
                  <c:v>6.06</c:v>
                </c:pt>
                <c:pt idx="2860" formatCode="General">
                  <c:v>6.09</c:v>
                </c:pt>
                <c:pt idx="2861" formatCode="General">
                  <c:v>6.1</c:v>
                </c:pt>
                <c:pt idx="2862" formatCode="General">
                  <c:v>6.11</c:v>
                </c:pt>
                <c:pt idx="2863" formatCode="General">
                  <c:v>6.09</c:v>
                </c:pt>
                <c:pt idx="2864" formatCode="General">
                  <c:v>6.01</c:v>
                </c:pt>
                <c:pt idx="2865" formatCode="General">
                  <c:v>5.98</c:v>
                </c:pt>
                <c:pt idx="2866">
                  <c:v>6</c:v>
                </c:pt>
                <c:pt idx="2867" formatCode="General">
                  <c:v>6.11</c:v>
                </c:pt>
                <c:pt idx="2868" formatCode="General">
                  <c:v>6.22</c:v>
                </c:pt>
                <c:pt idx="2869" formatCode="General">
                  <c:v>6.38</c:v>
                </c:pt>
              </c:numCache>
            </c:numRef>
          </c:val>
          <c:smooth val="0"/>
          <c:extLst>
            <c:ext xmlns:c16="http://schemas.microsoft.com/office/drawing/2014/chart" uri="{C3380CC4-5D6E-409C-BE32-E72D297353CC}">
              <c16:uniqueId val="{00000000-B96A-48A0-ABEB-102B0DC8BFD1}"/>
            </c:ext>
          </c:extLst>
        </c:ser>
        <c:dLbls>
          <c:showLegendKey val="0"/>
          <c:showVal val="0"/>
          <c:showCatName val="0"/>
          <c:showSerName val="0"/>
          <c:showPercent val="0"/>
          <c:showBubbleSize val="0"/>
        </c:dLbls>
        <c:smooth val="0"/>
        <c:axId val="-788296880"/>
        <c:axId val="-788302864"/>
      </c:lineChart>
      <c:dateAx>
        <c:axId val="-788296880"/>
        <c:scaling>
          <c:orientation val="minMax"/>
          <c:min val="26208"/>
        </c:scaling>
        <c:delete val="0"/>
        <c:axPos val="b"/>
        <c:numFmt formatCode="m/d/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8302864"/>
        <c:crosses val="autoZero"/>
        <c:auto val="1"/>
        <c:lblOffset val="100"/>
        <c:baseTimeUnit val="days"/>
        <c:minorUnit val="1"/>
        <c:minorTimeUnit val="months"/>
      </c:dateAx>
      <c:valAx>
        <c:axId val="-78830286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82968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'CPI Inflation'!$C$1</c:f>
              <c:strCache>
                <c:ptCount val="1"/>
                <c:pt idx="0">
                  <c:v>observation_date</c:v>
                </c:pt>
              </c:strCache>
            </c:strRef>
          </c:tx>
          <c:spPr>
            <a:ln w="28575" cap="rnd">
              <a:solidFill>
                <a:schemeClr val="accent1"/>
              </a:solidFill>
              <a:round/>
            </a:ln>
            <a:effectLst/>
          </c:spPr>
          <c:marker>
            <c:symbol val="none"/>
          </c:marker>
          <c:cat>
            <c:numRef>
              <c:f>'CPI Inflation'!$C$14:$C$169</c:f>
              <c:numCache>
                <c:formatCode>m/d/yy;@</c:formatCode>
                <c:ptCount val="156"/>
                <c:pt idx="0">
                  <c:v>41275</c:v>
                </c:pt>
                <c:pt idx="1">
                  <c:v>41306</c:v>
                </c:pt>
                <c:pt idx="2">
                  <c:v>41334</c:v>
                </c:pt>
                <c:pt idx="3">
                  <c:v>41365</c:v>
                </c:pt>
                <c:pt idx="4">
                  <c:v>41395</c:v>
                </c:pt>
                <c:pt idx="5">
                  <c:v>41426</c:v>
                </c:pt>
                <c:pt idx="6">
                  <c:v>41456</c:v>
                </c:pt>
                <c:pt idx="7">
                  <c:v>41487</c:v>
                </c:pt>
                <c:pt idx="8">
                  <c:v>41518</c:v>
                </c:pt>
                <c:pt idx="9">
                  <c:v>41548</c:v>
                </c:pt>
                <c:pt idx="10">
                  <c:v>41579</c:v>
                </c:pt>
                <c:pt idx="11">
                  <c:v>41609</c:v>
                </c:pt>
                <c:pt idx="12">
                  <c:v>41640</c:v>
                </c:pt>
                <c:pt idx="13">
                  <c:v>41671</c:v>
                </c:pt>
                <c:pt idx="14">
                  <c:v>41699</c:v>
                </c:pt>
                <c:pt idx="15">
                  <c:v>41730</c:v>
                </c:pt>
                <c:pt idx="16">
                  <c:v>41760</c:v>
                </c:pt>
                <c:pt idx="17">
                  <c:v>41791</c:v>
                </c:pt>
                <c:pt idx="18">
                  <c:v>41821</c:v>
                </c:pt>
                <c:pt idx="19">
                  <c:v>41852</c:v>
                </c:pt>
                <c:pt idx="20">
                  <c:v>41883</c:v>
                </c:pt>
                <c:pt idx="21">
                  <c:v>41913</c:v>
                </c:pt>
                <c:pt idx="22">
                  <c:v>41944</c:v>
                </c:pt>
                <c:pt idx="23">
                  <c:v>41974</c:v>
                </c:pt>
                <c:pt idx="24">
                  <c:v>42005</c:v>
                </c:pt>
                <c:pt idx="25">
                  <c:v>42036</c:v>
                </c:pt>
                <c:pt idx="26">
                  <c:v>42064</c:v>
                </c:pt>
                <c:pt idx="27">
                  <c:v>42095</c:v>
                </c:pt>
                <c:pt idx="28">
                  <c:v>42125</c:v>
                </c:pt>
                <c:pt idx="29">
                  <c:v>42156</c:v>
                </c:pt>
                <c:pt idx="30">
                  <c:v>42186</c:v>
                </c:pt>
                <c:pt idx="31">
                  <c:v>42217</c:v>
                </c:pt>
                <c:pt idx="32">
                  <c:v>42248</c:v>
                </c:pt>
                <c:pt idx="33">
                  <c:v>42278</c:v>
                </c:pt>
                <c:pt idx="34">
                  <c:v>42309</c:v>
                </c:pt>
                <c:pt idx="35">
                  <c:v>42339</c:v>
                </c:pt>
                <c:pt idx="36">
                  <c:v>42370</c:v>
                </c:pt>
                <c:pt idx="37">
                  <c:v>42401</c:v>
                </c:pt>
                <c:pt idx="38">
                  <c:v>42430</c:v>
                </c:pt>
                <c:pt idx="39">
                  <c:v>42461</c:v>
                </c:pt>
                <c:pt idx="40">
                  <c:v>42491</c:v>
                </c:pt>
                <c:pt idx="41">
                  <c:v>42522</c:v>
                </c:pt>
                <c:pt idx="42">
                  <c:v>42552</c:v>
                </c:pt>
                <c:pt idx="43">
                  <c:v>42583</c:v>
                </c:pt>
                <c:pt idx="44">
                  <c:v>42614</c:v>
                </c:pt>
                <c:pt idx="45">
                  <c:v>42644</c:v>
                </c:pt>
                <c:pt idx="46">
                  <c:v>42675</c:v>
                </c:pt>
                <c:pt idx="47">
                  <c:v>42705</c:v>
                </c:pt>
                <c:pt idx="48">
                  <c:v>42736</c:v>
                </c:pt>
                <c:pt idx="49">
                  <c:v>42767</c:v>
                </c:pt>
                <c:pt idx="50">
                  <c:v>42795</c:v>
                </c:pt>
                <c:pt idx="51">
                  <c:v>42826</c:v>
                </c:pt>
                <c:pt idx="52">
                  <c:v>42856</c:v>
                </c:pt>
                <c:pt idx="53">
                  <c:v>42887</c:v>
                </c:pt>
                <c:pt idx="54">
                  <c:v>42917</c:v>
                </c:pt>
                <c:pt idx="55">
                  <c:v>42948</c:v>
                </c:pt>
                <c:pt idx="56">
                  <c:v>42979</c:v>
                </c:pt>
                <c:pt idx="57">
                  <c:v>43009</c:v>
                </c:pt>
                <c:pt idx="58">
                  <c:v>43040</c:v>
                </c:pt>
                <c:pt idx="59">
                  <c:v>43070</c:v>
                </c:pt>
                <c:pt idx="60">
                  <c:v>43101</c:v>
                </c:pt>
                <c:pt idx="61">
                  <c:v>43132</c:v>
                </c:pt>
                <c:pt idx="62">
                  <c:v>43160</c:v>
                </c:pt>
                <c:pt idx="63">
                  <c:v>43191</c:v>
                </c:pt>
                <c:pt idx="64">
                  <c:v>43221</c:v>
                </c:pt>
                <c:pt idx="65">
                  <c:v>43252</c:v>
                </c:pt>
                <c:pt idx="66">
                  <c:v>43282</c:v>
                </c:pt>
                <c:pt idx="67">
                  <c:v>43313</c:v>
                </c:pt>
                <c:pt idx="68">
                  <c:v>43344</c:v>
                </c:pt>
                <c:pt idx="69">
                  <c:v>43374</c:v>
                </c:pt>
                <c:pt idx="70">
                  <c:v>43405</c:v>
                </c:pt>
                <c:pt idx="71">
                  <c:v>43435</c:v>
                </c:pt>
                <c:pt idx="72">
                  <c:v>43466</c:v>
                </c:pt>
                <c:pt idx="73">
                  <c:v>43497</c:v>
                </c:pt>
                <c:pt idx="74">
                  <c:v>43525</c:v>
                </c:pt>
                <c:pt idx="75">
                  <c:v>43556</c:v>
                </c:pt>
                <c:pt idx="76">
                  <c:v>43586</c:v>
                </c:pt>
                <c:pt idx="77">
                  <c:v>43617</c:v>
                </c:pt>
                <c:pt idx="78">
                  <c:v>43647</c:v>
                </c:pt>
                <c:pt idx="79">
                  <c:v>43678</c:v>
                </c:pt>
                <c:pt idx="80">
                  <c:v>43709</c:v>
                </c:pt>
                <c:pt idx="81">
                  <c:v>43739</c:v>
                </c:pt>
                <c:pt idx="82">
                  <c:v>43770</c:v>
                </c:pt>
                <c:pt idx="83">
                  <c:v>43800</c:v>
                </c:pt>
                <c:pt idx="84">
                  <c:v>43831</c:v>
                </c:pt>
                <c:pt idx="85">
                  <c:v>43862</c:v>
                </c:pt>
                <c:pt idx="86">
                  <c:v>43891</c:v>
                </c:pt>
                <c:pt idx="87">
                  <c:v>43922</c:v>
                </c:pt>
                <c:pt idx="88">
                  <c:v>43952</c:v>
                </c:pt>
                <c:pt idx="89">
                  <c:v>43983</c:v>
                </c:pt>
                <c:pt idx="90">
                  <c:v>44013</c:v>
                </c:pt>
                <c:pt idx="91">
                  <c:v>44044</c:v>
                </c:pt>
                <c:pt idx="92">
                  <c:v>44075</c:v>
                </c:pt>
                <c:pt idx="93">
                  <c:v>44105</c:v>
                </c:pt>
                <c:pt idx="94">
                  <c:v>44136</c:v>
                </c:pt>
                <c:pt idx="95">
                  <c:v>44166</c:v>
                </c:pt>
                <c:pt idx="96">
                  <c:v>44197</c:v>
                </c:pt>
                <c:pt idx="97">
                  <c:v>44228</c:v>
                </c:pt>
                <c:pt idx="98">
                  <c:v>44256</c:v>
                </c:pt>
                <c:pt idx="99">
                  <c:v>44287</c:v>
                </c:pt>
                <c:pt idx="100">
                  <c:v>44317</c:v>
                </c:pt>
                <c:pt idx="101">
                  <c:v>44348</c:v>
                </c:pt>
                <c:pt idx="102">
                  <c:v>44378</c:v>
                </c:pt>
                <c:pt idx="103">
                  <c:v>44409</c:v>
                </c:pt>
                <c:pt idx="104">
                  <c:v>44440</c:v>
                </c:pt>
                <c:pt idx="105">
                  <c:v>44470</c:v>
                </c:pt>
                <c:pt idx="106">
                  <c:v>44501</c:v>
                </c:pt>
                <c:pt idx="107">
                  <c:v>44531</c:v>
                </c:pt>
                <c:pt idx="108">
                  <c:v>44562</c:v>
                </c:pt>
                <c:pt idx="109">
                  <c:v>44593</c:v>
                </c:pt>
                <c:pt idx="110">
                  <c:v>44621</c:v>
                </c:pt>
                <c:pt idx="111">
                  <c:v>44652</c:v>
                </c:pt>
                <c:pt idx="112">
                  <c:v>44682</c:v>
                </c:pt>
                <c:pt idx="113">
                  <c:v>44713</c:v>
                </c:pt>
                <c:pt idx="114">
                  <c:v>44743</c:v>
                </c:pt>
                <c:pt idx="115">
                  <c:v>44774</c:v>
                </c:pt>
                <c:pt idx="116">
                  <c:v>44805</c:v>
                </c:pt>
                <c:pt idx="117">
                  <c:v>44835</c:v>
                </c:pt>
                <c:pt idx="118">
                  <c:v>44866</c:v>
                </c:pt>
                <c:pt idx="119">
                  <c:v>44896</c:v>
                </c:pt>
                <c:pt idx="120">
                  <c:v>44927</c:v>
                </c:pt>
                <c:pt idx="121">
                  <c:v>44958</c:v>
                </c:pt>
                <c:pt idx="122">
                  <c:v>44986</c:v>
                </c:pt>
                <c:pt idx="123">
                  <c:v>45017</c:v>
                </c:pt>
                <c:pt idx="124">
                  <c:v>45047</c:v>
                </c:pt>
                <c:pt idx="125">
                  <c:v>45078</c:v>
                </c:pt>
                <c:pt idx="126">
                  <c:v>45108</c:v>
                </c:pt>
                <c:pt idx="127">
                  <c:v>45139</c:v>
                </c:pt>
                <c:pt idx="128">
                  <c:v>45170</c:v>
                </c:pt>
                <c:pt idx="129">
                  <c:v>45200</c:v>
                </c:pt>
                <c:pt idx="130">
                  <c:v>45231</c:v>
                </c:pt>
                <c:pt idx="131">
                  <c:v>45261</c:v>
                </c:pt>
                <c:pt idx="132">
                  <c:v>45292</c:v>
                </c:pt>
                <c:pt idx="133">
                  <c:v>45323</c:v>
                </c:pt>
                <c:pt idx="134">
                  <c:v>45352</c:v>
                </c:pt>
                <c:pt idx="135">
                  <c:v>45383</c:v>
                </c:pt>
                <c:pt idx="136">
                  <c:v>45413</c:v>
                </c:pt>
                <c:pt idx="137">
                  <c:v>45444</c:v>
                </c:pt>
                <c:pt idx="138">
                  <c:v>45474</c:v>
                </c:pt>
                <c:pt idx="139">
                  <c:v>45505</c:v>
                </c:pt>
                <c:pt idx="140">
                  <c:v>45536</c:v>
                </c:pt>
                <c:pt idx="141">
                  <c:v>45566</c:v>
                </c:pt>
                <c:pt idx="142">
                  <c:v>45597</c:v>
                </c:pt>
                <c:pt idx="143">
                  <c:v>45627</c:v>
                </c:pt>
                <c:pt idx="144">
                  <c:v>45658</c:v>
                </c:pt>
                <c:pt idx="145">
                  <c:v>45689</c:v>
                </c:pt>
                <c:pt idx="146">
                  <c:v>45717</c:v>
                </c:pt>
                <c:pt idx="147">
                  <c:v>45748</c:v>
                </c:pt>
                <c:pt idx="148">
                  <c:v>45778</c:v>
                </c:pt>
                <c:pt idx="149">
                  <c:v>45809</c:v>
                </c:pt>
                <c:pt idx="150">
                  <c:v>45839</c:v>
                </c:pt>
                <c:pt idx="151">
                  <c:v>45870</c:v>
                </c:pt>
                <c:pt idx="152">
                  <c:v>45901</c:v>
                </c:pt>
                <c:pt idx="153">
                  <c:v>45931</c:v>
                </c:pt>
                <c:pt idx="154" formatCode="m/d/yyyy">
                  <c:v>45962</c:v>
                </c:pt>
                <c:pt idx="155" formatCode="m/d/yyyy">
                  <c:v>45992</c:v>
                </c:pt>
              </c:numCache>
            </c:numRef>
          </c:cat>
          <c:val>
            <c:numRef>
              <c:f>'CPI Inflation'!$H$14:$H$169</c:f>
              <c:numCache>
                <c:formatCode>0.0%</c:formatCode>
                <c:ptCount val="156"/>
                <c:pt idx="0">
                  <c:v>1.6840617620982913E-2</c:v>
                </c:pt>
                <c:pt idx="1">
                  <c:v>2.018140490257481E-2</c:v>
                </c:pt>
                <c:pt idx="2">
                  <c:v>1.518747241124626E-2</c:v>
                </c:pt>
                <c:pt idx="3">
                  <c:v>1.1388080475768631E-2</c:v>
                </c:pt>
                <c:pt idx="4">
                  <c:v>1.3903888279197103E-2</c:v>
                </c:pt>
                <c:pt idx="5">
                  <c:v>1.7157935271568815E-2</c:v>
                </c:pt>
                <c:pt idx="6">
                  <c:v>1.8854718054158108E-2</c:v>
                </c:pt>
                <c:pt idx="7">
                  <c:v>1.5388094886002759E-2</c:v>
                </c:pt>
                <c:pt idx="8">
                  <c:v>1.0947341081748047E-2</c:v>
                </c:pt>
                <c:pt idx="9">
                  <c:v>8.7679914349113961E-3</c:v>
                </c:pt>
                <c:pt idx="10">
                  <c:v>1.2328701961954427E-2</c:v>
                </c:pt>
                <c:pt idx="11">
                  <c:v>1.5128383667573405E-2</c:v>
                </c:pt>
                <c:pt idx="12">
                  <c:v>1.5577587955749157E-2</c:v>
                </c:pt>
                <c:pt idx="13">
                  <c:v>1.1204746347724857E-2</c:v>
                </c:pt>
                <c:pt idx="14">
                  <c:v>1.6126949139408049E-2</c:v>
                </c:pt>
                <c:pt idx="15">
                  <c:v>2.0151253036061693E-2</c:v>
                </c:pt>
                <c:pt idx="16">
                  <c:v>2.1669476870798194E-2</c:v>
                </c:pt>
                <c:pt idx="17">
                  <c:v>2.0589816945944209E-2</c:v>
                </c:pt>
                <c:pt idx="18">
                  <c:v>1.9742378703306074E-2</c:v>
                </c:pt>
                <c:pt idx="19">
                  <c:v>1.7150983482969034E-2</c:v>
                </c:pt>
                <c:pt idx="20">
                  <c:v>1.6840509711232111E-2</c:v>
                </c:pt>
                <c:pt idx="21">
                  <c:v>1.609541702151332E-2</c:v>
                </c:pt>
                <c:pt idx="22">
                  <c:v>1.2315249893208072E-2</c:v>
                </c:pt>
                <c:pt idx="23">
                  <c:v>6.5312139196231044E-3</c:v>
                </c:pt>
                <c:pt idx="24">
                  <c:v>-2.29930978205432E-3</c:v>
                </c:pt>
                <c:pt idx="25">
                  <c:v>-8.7031462935203627E-4</c:v>
                </c:pt>
                <c:pt idx="26">
                  <c:v>-2.2031284423878735E-4</c:v>
                </c:pt>
                <c:pt idx="27">
                  <c:v>-1.040309893939057E-3</c:v>
                </c:pt>
                <c:pt idx="28">
                  <c:v>3.5033218244286379E-4</c:v>
                </c:pt>
                <c:pt idx="29">
                  <c:v>1.7957180975505568E-3</c:v>
                </c:pt>
                <c:pt idx="30">
                  <c:v>2.2568611104093568E-3</c:v>
                </c:pt>
                <c:pt idx="31">
                  <c:v>2.4130379853448121E-3</c:v>
                </c:pt>
                <c:pt idx="32">
                  <c:v>8.8429616341736603E-5</c:v>
                </c:pt>
                <c:pt idx="33">
                  <c:v>1.2761656067051227E-3</c:v>
                </c:pt>
                <c:pt idx="34">
                  <c:v>4.3631821691850967E-3</c:v>
                </c:pt>
                <c:pt idx="35">
                  <c:v>6.3872475153648901E-3</c:v>
                </c:pt>
                <c:pt idx="36">
                  <c:v>1.2375025026943784E-2</c:v>
                </c:pt>
                <c:pt idx="37">
                  <c:v>8.4727757901267072E-3</c:v>
                </c:pt>
                <c:pt idx="38">
                  <c:v>8.9161609655219742E-3</c:v>
                </c:pt>
                <c:pt idx="39">
                  <c:v>1.1726257503534733E-2</c:v>
                </c:pt>
                <c:pt idx="40">
                  <c:v>1.0784764621246253E-2</c:v>
                </c:pt>
                <c:pt idx="41">
                  <c:v>1.0792865347959445E-2</c:v>
                </c:pt>
                <c:pt idx="42">
                  <c:v>8.6836334305183602E-3</c:v>
                </c:pt>
                <c:pt idx="43">
                  <c:v>1.0553158595656907E-2</c:v>
                </c:pt>
                <c:pt idx="44">
                  <c:v>1.5486446201652213E-2</c:v>
                </c:pt>
                <c:pt idx="45">
                  <c:v>1.685924966243647E-2</c:v>
                </c:pt>
                <c:pt idx="46">
                  <c:v>1.6843334719788983E-2</c:v>
                </c:pt>
                <c:pt idx="47">
                  <c:v>2.0507989115119824E-2</c:v>
                </c:pt>
                <c:pt idx="48">
                  <c:v>2.510393348257119E-2</c:v>
                </c:pt>
                <c:pt idx="49">
                  <c:v>2.810361681329418E-2</c:v>
                </c:pt>
                <c:pt idx="50">
                  <c:v>2.4411962365591327E-2</c:v>
                </c:pt>
                <c:pt idx="51">
                  <c:v>2.176223471915387E-2</c:v>
                </c:pt>
                <c:pt idx="52">
                  <c:v>1.8563431667619826E-2</c:v>
                </c:pt>
                <c:pt idx="53">
                  <c:v>1.6405658099591221E-2</c:v>
                </c:pt>
                <c:pt idx="54">
                  <c:v>1.7251073506565968E-2</c:v>
                </c:pt>
                <c:pt idx="55">
                  <c:v>1.9281215572969738E-2</c:v>
                </c:pt>
                <c:pt idx="56">
                  <c:v>2.1805652303711873E-2</c:v>
                </c:pt>
                <c:pt idx="57">
                  <c:v>2.0207577531324808E-2</c:v>
                </c:pt>
                <c:pt idx="58">
                  <c:v>2.1724938642955636E-2</c:v>
                </c:pt>
                <c:pt idx="59">
                  <c:v>2.1299307195522556E-2</c:v>
                </c:pt>
                <c:pt idx="60">
                  <c:v>2.1513188680639419E-2</c:v>
                </c:pt>
                <c:pt idx="61">
                  <c:v>2.2634689310918568E-2</c:v>
                </c:pt>
                <c:pt idx="62">
                  <c:v>2.330949764649928E-2</c:v>
                </c:pt>
                <c:pt idx="63">
                  <c:v>2.4709963021052984E-2</c:v>
                </c:pt>
                <c:pt idx="64">
                  <c:v>2.781921607842499E-2</c:v>
                </c:pt>
                <c:pt idx="65">
                  <c:v>2.8075506935940291E-2</c:v>
                </c:pt>
                <c:pt idx="66">
                  <c:v>2.8541247855619213E-2</c:v>
                </c:pt>
                <c:pt idx="67">
                  <c:v>2.6429238568742606E-2</c:v>
                </c:pt>
                <c:pt idx="68">
                  <c:v>2.3320551058088283E-2</c:v>
                </c:pt>
                <c:pt idx="69">
                  <c:v>2.4920324702180575E-2</c:v>
                </c:pt>
                <c:pt idx="70">
                  <c:v>2.1473285776677838E-2</c:v>
                </c:pt>
                <c:pt idx="71">
                  <c:v>2.0023809043401015E-2</c:v>
                </c:pt>
                <c:pt idx="72">
                  <c:v>1.4875893578291314E-2</c:v>
                </c:pt>
                <c:pt idx="73">
                  <c:v>1.518861535132186E-2</c:v>
                </c:pt>
                <c:pt idx="74">
                  <c:v>1.8831863513064061E-2</c:v>
                </c:pt>
                <c:pt idx="75">
                  <c:v>2.0005834702090504E-2</c:v>
                </c:pt>
                <c:pt idx="76">
                  <c:v>1.795910555360614E-2</c:v>
                </c:pt>
                <c:pt idx="77">
                  <c:v>1.671194894390041E-2</c:v>
                </c:pt>
                <c:pt idx="78">
                  <c:v>1.8263313350370576E-2</c:v>
                </c:pt>
                <c:pt idx="79">
                  <c:v>1.7376412106666416E-2</c:v>
                </c:pt>
                <c:pt idx="80">
                  <c:v>1.6844977040391538E-2</c:v>
                </c:pt>
                <c:pt idx="81">
                  <c:v>1.7339736996186215E-2</c:v>
                </c:pt>
                <c:pt idx="82">
                  <c:v>2.0922903948629126E-2</c:v>
                </c:pt>
                <c:pt idx="83">
                  <c:v>2.3195274699624555E-2</c:v>
                </c:pt>
                <c:pt idx="84">
                  <c:v>2.5997679768451989E-2</c:v>
                </c:pt>
                <c:pt idx="85">
                  <c:v>2.3413166797595173E-2</c:v>
                </c:pt>
                <c:pt idx="86">
                  <c:v>1.494039964290925E-2</c:v>
                </c:pt>
                <c:pt idx="87">
                  <c:v>3.130472940411225E-3</c:v>
                </c:pt>
                <c:pt idx="88">
                  <c:v>1.9820130358485844E-3</c:v>
                </c:pt>
                <c:pt idx="89">
                  <c:v>7.1665628318305858E-3</c:v>
                </c:pt>
                <c:pt idx="90">
                  <c:v>9.9686476258980892E-3</c:v>
                </c:pt>
                <c:pt idx="91">
                  <c:v>1.2810698495523961E-2</c:v>
                </c:pt>
                <c:pt idx="92">
                  <c:v>1.3910228912373776E-2</c:v>
                </c:pt>
                <c:pt idx="93">
                  <c:v>1.2303863428671596E-2</c:v>
                </c:pt>
                <c:pt idx="94">
                  <c:v>1.1757452138405927E-2</c:v>
                </c:pt>
                <c:pt idx="95">
                  <c:v>1.3204191315779377E-2</c:v>
                </c:pt>
                <c:pt idx="96">
                  <c:v>1.355319978234611E-2</c:v>
                </c:pt>
                <c:pt idx="97">
                  <c:v>1.6675024108003776E-2</c:v>
                </c:pt>
                <c:pt idx="98">
                  <c:v>2.623645747764208E-2</c:v>
                </c:pt>
                <c:pt idx="99">
                  <c:v>4.1373734533183423E-2</c:v>
                </c:pt>
                <c:pt idx="100">
                  <c:v>4.9264665639830826E-2</c:v>
                </c:pt>
                <c:pt idx="101">
                  <c:v>5.317418943207728E-2</c:v>
                </c:pt>
                <c:pt idx="102">
                  <c:v>5.2691676472409736E-2</c:v>
                </c:pt>
                <c:pt idx="103">
                  <c:v>5.1813231732712357E-2</c:v>
                </c:pt>
                <c:pt idx="104">
                  <c:v>5.3635234252702883E-2</c:v>
                </c:pt>
                <c:pt idx="105">
                  <c:v>6.2265912207714387E-2</c:v>
                </c:pt>
                <c:pt idx="106">
                  <c:v>6.8655595202961966E-2</c:v>
                </c:pt>
                <c:pt idx="107">
                  <c:v>7.1594573451124674E-2</c:v>
                </c:pt>
                <c:pt idx="108">
                  <c:v>7.5780824630005308E-2</c:v>
                </c:pt>
                <c:pt idx="109">
                  <c:v>7.9492208989539903E-2</c:v>
                </c:pt>
                <c:pt idx="110">
                  <c:v>8.5407801485385931E-2</c:v>
                </c:pt>
                <c:pt idx="111">
                  <c:v>8.2351617440225011E-2</c:v>
                </c:pt>
                <c:pt idx="112">
                  <c:v>8.5300517130892164E-2</c:v>
                </c:pt>
                <c:pt idx="113">
                  <c:v>8.9992981419231011E-2</c:v>
                </c:pt>
                <c:pt idx="114">
                  <c:v>8.4477782067545554E-2</c:v>
                </c:pt>
                <c:pt idx="115">
                  <c:v>8.2162550595412567E-2</c:v>
                </c:pt>
                <c:pt idx="116">
                  <c:v>8.2057515824517535E-2</c:v>
                </c:pt>
                <c:pt idx="117">
                  <c:v>7.7572614708094526E-2</c:v>
                </c:pt>
                <c:pt idx="118">
                  <c:v>7.1313803689782851E-2</c:v>
                </c:pt>
                <c:pt idx="119">
                  <c:v>6.4108316773858143E-2</c:v>
                </c:pt>
                <c:pt idx="120">
                  <c:v>6.3402963099291595E-2</c:v>
                </c:pt>
                <c:pt idx="121">
                  <c:v>5.9576487127669005E-2</c:v>
                </c:pt>
                <c:pt idx="122">
                  <c:v>4.931348641757137E-2</c:v>
                </c:pt>
                <c:pt idx="123">
                  <c:v>4.946947488062322E-2</c:v>
                </c:pt>
                <c:pt idx="124">
                  <c:v>4.1253145393564679E-2</c:v>
                </c:pt>
                <c:pt idx="125">
                  <c:v>3.0592533347793036E-2</c:v>
                </c:pt>
                <c:pt idx="126">
                  <c:v>3.2803282023462436E-2</c:v>
                </c:pt>
                <c:pt idx="127">
                  <c:v>3.7186358677607549E-2</c:v>
                </c:pt>
                <c:pt idx="128">
                  <c:v>3.6950823322234365E-2</c:v>
                </c:pt>
                <c:pt idx="129">
                  <c:v>3.2465375076767271E-2</c:v>
                </c:pt>
                <c:pt idx="130">
                  <c:v>3.1398556449776911E-2</c:v>
                </c:pt>
                <c:pt idx="131">
                  <c:v>3.3222002088297571E-2</c:v>
                </c:pt>
                <c:pt idx="132">
                  <c:v>3.1079425939238906E-2</c:v>
                </c:pt>
                <c:pt idx="133">
                  <c:v>3.1664212076583188E-2</c:v>
                </c:pt>
                <c:pt idx="134">
                  <c:v>3.4690014354717517E-2</c:v>
                </c:pt>
                <c:pt idx="135">
                  <c:v>3.3540471111874262E-2</c:v>
                </c:pt>
                <c:pt idx="136">
                  <c:v>3.2388663967611378E-2</c:v>
                </c:pt>
                <c:pt idx="137">
                  <c:v>2.9700853998204473E-2</c:v>
                </c:pt>
                <c:pt idx="138">
                  <c:v>2.9384633061405263E-2</c:v>
                </c:pt>
                <c:pt idx="139">
                  <c:v>2.6109140322338277E-2</c:v>
                </c:pt>
                <c:pt idx="140">
                  <c:v>2.4325414641446493E-2</c:v>
                </c:pt>
                <c:pt idx="141">
                  <c:v>2.5714034967967161E-2</c:v>
                </c:pt>
                <c:pt idx="142">
                  <c:v>2.7141684004842865E-2</c:v>
                </c:pt>
                <c:pt idx="143">
                  <c:v>2.8723662688065799E-2</c:v>
                </c:pt>
                <c:pt idx="144">
                  <c:v>2.9994125128311171E-2</c:v>
                </c:pt>
                <c:pt idx="145">
                  <c:v>2.8142703731568783E-2</c:v>
                </c:pt>
                <c:pt idx="146">
                  <c:v>2.4055852640280356E-2</c:v>
                </c:pt>
                <c:pt idx="147">
                  <c:v>2.3337465177498934E-2</c:v>
                </c:pt>
                <c:pt idx="148">
                  <c:v>2.3759340869898442E-2</c:v>
                </c:pt>
                <c:pt idx="149">
                  <c:v>2.6726833178446173E-2</c:v>
                </c:pt>
                <c:pt idx="150">
                  <c:v>2.7318012794754633E-2</c:v>
                </c:pt>
                <c:pt idx="151">
                  <c:v>2.9392196249335485E-2</c:v>
                </c:pt>
                <c:pt idx="152">
                  <c:v>3.0226996261723788E-2</c:v>
                </c:pt>
                <c:pt idx="154">
                  <c:v>2.7119693852721904E-2</c:v>
                </c:pt>
                <c:pt idx="155">
                  <c:v>2.6533124687109264E-2</c:v>
                </c:pt>
              </c:numCache>
            </c:numRef>
          </c:val>
          <c:smooth val="0"/>
          <c:extLst>
            <c:ext xmlns:c16="http://schemas.microsoft.com/office/drawing/2014/chart" uri="{C3380CC4-5D6E-409C-BE32-E72D297353CC}">
              <c16:uniqueId val="{00000000-E034-4A62-B3FC-725992F50776}"/>
            </c:ext>
          </c:extLst>
        </c:ser>
        <c:dLbls>
          <c:showLegendKey val="0"/>
          <c:showVal val="0"/>
          <c:showCatName val="0"/>
          <c:showSerName val="0"/>
          <c:showPercent val="0"/>
          <c:showBubbleSize val="0"/>
        </c:dLbls>
        <c:smooth val="0"/>
        <c:axId val="-788293616"/>
        <c:axId val="-788300144"/>
      </c:lineChart>
      <c:dateAx>
        <c:axId val="-788293616"/>
        <c:scaling>
          <c:orientation val="minMax"/>
        </c:scaling>
        <c:delete val="0"/>
        <c:axPos val="b"/>
        <c:numFmt formatCode="m/d/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8300144"/>
        <c:crosses val="autoZero"/>
        <c:auto val="1"/>
        <c:lblOffset val="100"/>
        <c:baseTimeUnit val="months"/>
      </c:dateAx>
      <c:valAx>
        <c:axId val="-78830014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8293616"/>
        <c:crosses val="autoZero"/>
        <c:crossBetween val="between"/>
      </c:valAx>
      <c:spPr>
        <a:noFill/>
        <a:ln>
          <a:noFill/>
        </a:ln>
        <a:effectLst/>
      </c:spPr>
    </c:plotArea>
    <c:plotVisOnly val="0"/>
    <c:dispBlanksAs val="gap"/>
    <c:showDLblsOverMax val="0"/>
    <c:extLst/>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'Core CPI'!$H$1</c:f>
              <c:strCache>
                <c:ptCount val="1"/>
                <c:pt idx="0">
                  <c:v>CPI Year over Year Change</c:v>
                </c:pt>
              </c:strCache>
            </c:strRef>
          </c:tx>
          <c:spPr>
            <a:ln w="28575" cap="rnd">
              <a:solidFill>
                <a:schemeClr val="accent1"/>
              </a:solidFill>
              <a:round/>
            </a:ln>
            <a:effectLst/>
          </c:spPr>
          <c:marker>
            <c:symbol val="none"/>
          </c:marker>
          <c:cat>
            <c:numRef>
              <c:f>'Core CPI'!$C$14:$C$169</c:f>
              <c:numCache>
                <c:formatCode>m/d/yy;@</c:formatCode>
                <c:ptCount val="156"/>
                <c:pt idx="0">
                  <c:v>41275</c:v>
                </c:pt>
                <c:pt idx="1">
                  <c:v>41306</c:v>
                </c:pt>
                <c:pt idx="2">
                  <c:v>41334</c:v>
                </c:pt>
                <c:pt idx="3">
                  <c:v>41365</c:v>
                </c:pt>
                <c:pt idx="4">
                  <c:v>41395</c:v>
                </c:pt>
                <c:pt idx="5">
                  <c:v>41426</c:v>
                </c:pt>
                <c:pt idx="6">
                  <c:v>41456</c:v>
                </c:pt>
                <c:pt idx="7">
                  <c:v>41487</c:v>
                </c:pt>
                <c:pt idx="8">
                  <c:v>41518</c:v>
                </c:pt>
                <c:pt idx="9">
                  <c:v>41548</c:v>
                </c:pt>
                <c:pt idx="10">
                  <c:v>41579</c:v>
                </c:pt>
                <c:pt idx="11">
                  <c:v>41609</c:v>
                </c:pt>
                <c:pt idx="12">
                  <c:v>41640</c:v>
                </c:pt>
                <c:pt idx="13">
                  <c:v>41671</c:v>
                </c:pt>
                <c:pt idx="14">
                  <c:v>41699</c:v>
                </c:pt>
                <c:pt idx="15">
                  <c:v>41730</c:v>
                </c:pt>
                <c:pt idx="16">
                  <c:v>41760</c:v>
                </c:pt>
                <c:pt idx="17">
                  <c:v>41791</c:v>
                </c:pt>
                <c:pt idx="18">
                  <c:v>41821</c:v>
                </c:pt>
                <c:pt idx="19">
                  <c:v>41852</c:v>
                </c:pt>
                <c:pt idx="20">
                  <c:v>41883</c:v>
                </c:pt>
                <c:pt idx="21">
                  <c:v>41913</c:v>
                </c:pt>
                <c:pt idx="22">
                  <c:v>41944</c:v>
                </c:pt>
                <c:pt idx="23">
                  <c:v>41974</c:v>
                </c:pt>
                <c:pt idx="24">
                  <c:v>42005</c:v>
                </c:pt>
                <c:pt idx="25">
                  <c:v>42036</c:v>
                </c:pt>
                <c:pt idx="26">
                  <c:v>42064</c:v>
                </c:pt>
                <c:pt idx="27">
                  <c:v>42095</c:v>
                </c:pt>
                <c:pt idx="28">
                  <c:v>42125</c:v>
                </c:pt>
                <c:pt idx="29">
                  <c:v>42156</c:v>
                </c:pt>
                <c:pt idx="30">
                  <c:v>42186</c:v>
                </c:pt>
                <c:pt idx="31">
                  <c:v>42217</c:v>
                </c:pt>
                <c:pt idx="32">
                  <c:v>42248</c:v>
                </c:pt>
                <c:pt idx="33">
                  <c:v>42278</c:v>
                </c:pt>
                <c:pt idx="34">
                  <c:v>42309</c:v>
                </c:pt>
                <c:pt idx="35">
                  <c:v>42339</c:v>
                </c:pt>
                <c:pt idx="36">
                  <c:v>42370</c:v>
                </c:pt>
                <c:pt idx="37">
                  <c:v>42401</c:v>
                </c:pt>
                <c:pt idx="38">
                  <c:v>42430</c:v>
                </c:pt>
                <c:pt idx="39">
                  <c:v>42461</c:v>
                </c:pt>
                <c:pt idx="40">
                  <c:v>42491</c:v>
                </c:pt>
                <c:pt idx="41">
                  <c:v>42522</c:v>
                </c:pt>
                <c:pt idx="42">
                  <c:v>42552</c:v>
                </c:pt>
                <c:pt idx="43">
                  <c:v>42583</c:v>
                </c:pt>
                <c:pt idx="44">
                  <c:v>42614</c:v>
                </c:pt>
                <c:pt idx="45">
                  <c:v>42644</c:v>
                </c:pt>
                <c:pt idx="46">
                  <c:v>42675</c:v>
                </c:pt>
                <c:pt idx="47">
                  <c:v>42705</c:v>
                </c:pt>
                <c:pt idx="48">
                  <c:v>42736</c:v>
                </c:pt>
                <c:pt idx="49">
                  <c:v>42767</c:v>
                </c:pt>
                <c:pt idx="50">
                  <c:v>42795</c:v>
                </c:pt>
                <c:pt idx="51">
                  <c:v>42826</c:v>
                </c:pt>
                <c:pt idx="52">
                  <c:v>42856</c:v>
                </c:pt>
                <c:pt idx="53">
                  <c:v>42887</c:v>
                </c:pt>
                <c:pt idx="54">
                  <c:v>42917</c:v>
                </c:pt>
                <c:pt idx="55">
                  <c:v>42948</c:v>
                </c:pt>
                <c:pt idx="56">
                  <c:v>42979</c:v>
                </c:pt>
                <c:pt idx="57">
                  <c:v>43009</c:v>
                </c:pt>
                <c:pt idx="58">
                  <c:v>43040</c:v>
                </c:pt>
                <c:pt idx="59">
                  <c:v>43070</c:v>
                </c:pt>
                <c:pt idx="60">
                  <c:v>43101</c:v>
                </c:pt>
                <c:pt idx="61">
                  <c:v>43132</c:v>
                </c:pt>
                <c:pt idx="62">
                  <c:v>43160</c:v>
                </c:pt>
                <c:pt idx="63">
                  <c:v>43191</c:v>
                </c:pt>
                <c:pt idx="64">
                  <c:v>43221</c:v>
                </c:pt>
                <c:pt idx="65">
                  <c:v>43252</c:v>
                </c:pt>
                <c:pt idx="66">
                  <c:v>43282</c:v>
                </c:pt>
                <c:pt idx="67">
                  <c:v>43313</c:v>
                </c:pt>
                <c:pt idx="68">
                  <c:v>43344</c:v>
                </c:pt>
                <c:pt idx="69">
                  <c:v>43374</c:v>
                </c:pt>
                <c:pt idx="70">
                  <c:v>43405</c:v>
                </c:pt>
                <c:pt idx="71">
                  <c:v>43435</c:v>
                </c:pt>
                <c:pt idx="72">
                  <c:v>43466</c:v>
                </c:pt>
                <c:pt idx="73">
                  <c:v>43497</c:v>
                </c:pt>
                <c:pt idx="74">
                  <c:v>43525</c:v>
                </c:pt>
                <c:pt idx="75">
                  <c:v>43556</c:v>
                </c:pt>
                <c:pt idx="76">
                  <c:v>43586</c:v>
                </c:pt>
                <c:pt idx="77">
                  <c:v>43617</c:v>
                </c:pt>
                <c:pt idx="78">
                  <c:v>43647</c:v>
                </c:pt>
                <c:pt idx="79">
                  <c:v>43678</c:v>
                </c:pt>
                <c:pt idx="80">
                  <c:v>43709</c:v>
                </c:pt>
                <c:pt idx="81">
                  <c:v>43739</c:v>
                </c:pt>
                <c:pt idx="82">
                  <c:v>43770</c:v>
                </c:pt>
                <c:pt idx="83">
                  <c:v>43800</c:v>
                </c:pt>
                <c:pt idx="84">
                  <c:v>43831</c:v>
                </c:pt>
                <c:pt idx="85">
                  <c:v>43862</c:v>
                </c:pt>
                <c:pt idx="86">
                  <c:v>43891</c:v>
                </c:pt>
                <c:pt idx="87">
                  <c:v>43922</c:v>
                </c:pt>
                <c:pt idx="88">
                  <c:v>43952</c:v>
                </c:pt>
                <c:pt idx="89">
                  <c:v>43983</c:v>
                </c:pt>
                <c:pt idx="90">
                  <c:v>44013</c:v>
                </c:pt>
                <c:pt idx="91">
                  <c:v>44044</c:v>
                </c:pt>
                <c:pt idx="92">
                  <c:v>44075</c:v>
                </c:pt>
                <c:pt idx="93">
                  <c:v>44105</c:v>
                </c:pt>
                <c:pt idx="94">
                  <c:v>44136</c:v>
                </c:pt>
                <c:pt idx="95">
                  <c:v>44166</c:v>
                </c:pt>
                <c:pt idx="96">
                  <c:v>44197</c:v>
                </c:pt>
                <c:pt idx="97">
                  <c:v>44228</c:v>
                </c:pt>
                <c:pt idx="98">
                  <c:v>44256</c:v>
                </c:pt>
                <c:pt idx="99">
                  <c:v>44287</c:v>
                </c:pt>
                <c:pt idx="100">
                  <c:v>44317</c:v>
                </c:pt>
                <c:pt idx="101">
                  <c:v>44348</c:v>
                </c:pt>
                <c:pt idx="102">
                  <c:v>44378</c:v>
                </c:pt>
                <c:pt idx="103">
                  <c:v>44409</c:v>
                </c:pt>
                <c:pt idx="104">
                  <c:v>44440</c:v>
                </c:pt>
                <c:pt idx="105">
                  <c:v>44470</c:v>
                </c:pt>
                <c:pt idx="106">
                  <c:v>44501</c:v>
                </c:pt>
                <c:pt idx="107">
                  <c:v>44531</c:v>
                </c:pt>
                <c:pt idx="108">
                  <c:v>44562</c:v>
                </c:pt>
                <c:pt idx="109">
                  <c:v>44593</c:v>
                </c:pt>
                <c:pt idx="110">
                  <c:v>44621</c:v>
                </c:pt>
                <c:pt idx="111">
                  <c:v>44652</c:v>
                </c:pt>
                <c:pt idx="112">
                  <c:v>44682</c:v>
                </c:pt>
                <c:pt idx="113">
                  <c:v>44713</c:v>
                </c:pt>
                <c:pt idx="114">
                  <c:v>44743</c:v>
                </c:pt>
                <c:pt idx="115">
                  <c:v>44774</c:v>
                </c:pt>
                <c:pt idx="116">
                  <c:v>44805</c:v>
                </c:pt>
                <c:pt idx="117">
                  <c:v>44835</c:v>
                </c:pt>
                <c:pt idx="118">
                  <c:v>44866</c:v>
                </c:pt>
                <c:pt idx="119">
                  <c:v>44896</c:v>
                </c:pt>
                <c:pt idx="120">
                  <c:v>44927</c:v>
                </c:pt>
                <c:pt idx="121">
                  <c:v>44958</c:v>
                </c:pt>
                <c:pt idx="122">
                  <c:v>44986</c:v>
                </c:pt>
                <c:pt idx="123">
                  <c:v>45017</c:v>
                </c:pt>
                <c:pt idx="124">
                  <c:v>45047</c:v>
                </c:pt>
                <c:pt idx="125">
                  <c:v>45078</c:v>
                </c:pt>
                <c:pt idx="126">
                  <c:v>45108</c:v>
                </c:pt>
                <c:pt idx="127">
                  <c:v>45139</c:v>
                </c:pt>
                <c:pt idx="128">
                  <c:v>45170</c:v>
                </c:pt>
                <c:pt idx="129">
                  <c:v>45200</c:v>
                </c:pt>
                <c:pt idx="130">
                  <c:v>45231</c:v>
                </c:pt>
                <c:pt idx="131">
                  <c:v>45261</c:v>
                </c:pt>
                <c:pt idx="132">
                  <c:v>45292</c:v>
                </c:pt>
                <c:pt idx="133">
                  <c:v>45323</c:v>
                </c:pt>
                <c:pt idx="134">
                  <c:v>45352</c:v>
                </c:pt>
                <c:pt idx="135">
                  <c:v>45383</c:v>
                </c:pt>
                <c:pt idx="136">
                  <c:v>45413</c:v>
                </c:pt>
                <c:pt idx="137">
                  <c:v>45444</c:v>
                </c:pt>
                <c:pt idx="138">
                  <c:v>45474</c:v>
                </c:pt>
                <c:pt idx="139">
                  <c:v>45505</c:v>
                </c:pt>
                <c:pt idx="140">
                  <c:v>45536</c:v>
                </c:pt>
                <c:pt idx="141">
                  <c:v>45566</c:v>
                </c:pt>
                <c:pt idx="142">
                  <c:v>45597</c:v>
                </c:pt>
                <c:pt idx="143">
                  <c:v>45627</c:v>
                </c:pt>
                <c:pt idx="144" formatCode="m/d/yyyy">
                  <c:v>45658</c:v>
                </c:pt>
                <c:pt idx="145" formatCode="m/d/yyyy">
                  <c:v>45689</c:v>
                </c:pt>
                <c:pt idx="146" formatCode="m/d/yyyy">
                  <c:v>45717</c:v>
                </c:pt>
                <c:pt idx="147" formatCode="m/d/yyyy">
                  <c:v>45748</c:v>
                </c:pt>
                <c:pt idx="148" formatCode="m/d/yyyy">
                  <c:v>45778</c:v>
                </c:pt>
                <c:pt idx="149" formatCode="m/d/yyyy">
                  <c:v>45809</c:v>
                </c:pt>
                <c:pt idx="150" formatCode="m/d/yyyy">
                  <c:v>45839</c:v>
                </c:pt>
                <c:pt idx="151" formatCode="m/d/yyyy">
                  <c:v>45870</c:v>
                </c:pt>
                <c:pt idx="152" formatCode="m/d/yyyy">
                  <c:v>45901</c:v>
                </c:pt>
                <c:pt idx="153" formatCode="m/d/yyyy">
                  <c:v>45931</c:v>
                </c:pt>
                <c:pt idx="154" formatCode="m/d/yyyy">
                  <c:v>45962</c:v>
                </c:pt>
                <c:pt idx="155" formatCode="m/d/yyyy">
                  <c:v>45992</c:v>
                </c:pt>
              </c:numCache>
            </c:numRef>
          </c:cat>
          <c:val>
            <c:numRef>
              <c:f>'Core CPI'!$H$14:$H$169</c:f>
              <c:numCache>
                <c:formatCode>0.0%</c:formatCode>
                <c:ptCount val="156"/>
                <c:pt idx="0">
                  <c:v>1.909802217863147E-2</c:v>
                </c:pt>
                <c:pt idx="1">
                  <c:v>1.9887385214485544E-2</c:v>
                </c:pt>
                <c:pt idx="2">
                  <c:v>1.8890221377988264E-2</c:v>
                </c:pt>
                <c:pt idx="3">
                  <c:v>1.7155588562940926E-2</c:v>
                </c:pt>
                <c:pt idx="4">
                  <c:v>1.6455519491850853E-2</c:v>
                </c:pt>
                <c:pt idx="5">
                  <c:v>1.6230952474273065E-2</c:v>
                </c:pt>
                <c:pt idx="6">
                  <c:v>1.7002217680567016E-2</c:v>
                </c:pt>
                <c:pt idx="7">
                  <c:v>1.7821076909044352E-2</c:v>
                </c:pt>
                <c:pt idx="8">
                  <c:v>1.7519368418314467E-2</c:v>
                </c:pt>
                <c:pt idx="9">
                  <c:v>1.6868377311448125E-2</c:v>
                </c:pt>
                <c:pt idx="10">
                  <c:v>1.7416677473738797E-2</c:v>
                </c:pt>
                <c:pt idx="11">
                  <c:v>1.7408566188369799E-2</c:v>
                </c:pt>
                <c:pt idx="12">
                  <c:v>1.6070344358370396E-2</c:v>
                </c:pt>
                <c:pt idx="13">
                  <c:v>1.55480739049487E-2</c:v>
                </c:pt>
                <c:pt idx="14">
                  <c:v>1.6456609706435685E-2</c:v>
                </c:pt>
                <c:pt idx="15">
                  <c:v>1.8210555250137477E-2</c:v>
                </c:pt>
                <c:pt idx="16">
                  <c:v>1.945526961836249E-2</c:v>
                </c:pt>
                <c:pt idx="17">
                  <c:v>1.9228626526676645E-2</c:v>
                </c:pt>
                <c:pt idx="18">
                  <c:v>1.8449632290063273E-2</c:v>
                </c:pt>
                <c:pt idx="19">
                  <c:v>1.7363956028949832E-2</c:v>
                </c:pt>
                <c:pt idx="20">
                  <c:v>1.740945888368135E-2</c:v>
                </c:pt>
                <c:pt idx="21">
                  <c:v>1.8176323104362787E-2</c:v>
                </c:pt>
                <c:pt idx="22">
                  <c:v>1.7415947552462365E-2</c:v>
                </c:pt>
                <c:pt idx="23">
                  <c:v>1.6224195046636681E-2</c:v>
                </c:pt>
                <c:pt idx="24">
                  <c:v>1.6316255652417112E-2</c:v>
                </c:pt>
                <c:pt idx="25">
                  <c:v>1.6880834938713275E-2</c:v>
                </c:pt>
                <c:pt idx="26">
                  <c:v>1.7453777073428402E-2</c:v>
                </c:pt>
                <c:pt idx="27">
                  <c:v>1.8028278328946483E-2</c:v>
                </c:pt>
                <c:pt idx="28">
                  <c:v>1.7509440952473136E-2</c:v>
                </c:pt>
                <c:pt idx="29">
                  <c:v>1.7772676244654971E-2</c:v>
                </c:pt>
                <c:pt idx="30">
                  <c:v>1.8346312894897059E-2</c:v>
                </c:pt>
                <c:pt idx="31">
                  <c:v>1.8506323273421305E-2</c:v>
                </c:pt>
                <c:pt idx="32">
                  <c:v>1.8970961446650982E-2</c:v>
                </c:pt>
                <c:pt idx="33">
                  <c:v>1.9135335359608003E-2</c:v>
                </c:pt>
                <c:pt idx="34">
                  <c:v>1.9974275238246436E-2</c:v>
                </c:pt>
                <c:pt idx="35">
                  <c:v>2.0715072792840898E-2</c:v>
                </c:pt>
                <c:pt idx="36">
                  <c:v>2.1450225385824691E-2</c:v>
                </c:pt>
                <c:pt idx="37">
                  <c:v>2.2225738220941635E-2</c:v>
                </c:pt>
                <c:pt idx="38">
                  <c:v>2.1424269485576689E-2</c:v>
                </c:pt>
                <c:pt idx="39">
                  <c:v>2.1566547612141839E-2</c:v>
                </c:pt>
                <c:pt idx="40">
                  <c:v>2.2545595974976053E-2</c:v>
                </c:pt>
                <c:pt idx="41">
                  <c:v>2.2622116465067087E-2</c:v>
                </c:pt>
                <c:pt idx="42">
                  <c:v>2.1701399624842868E-2</c:v>
                </c:pt>
                <c:pt idx="43">
                  <c:v>2.3087345614186794E-2</c:v>
                </c:pt>
                <c:pt idx="44">
                  <c:v>2.2711206825691735E-2</c:v>
                </c:pt>
                <c:pt idx="45">
                  <c:v>2.2045551507991184E-2</c:v>
                </c:pt>
                <c:pt idx="46">
                  <c:v>2.1454219398053483E-2</c:v>
                </c:pt>
                <c:pt idx="47">
                  <c:v>2.1971236613002779E-2</c:v>
                </c:pt>
                <c:pt idx="48">
                  <c:v>2.250209222102019E-2</c:v>
                </c:pt>
                <c:pt idx="49">
                  <c:v>2.2353468290497332E-2</c:v>
                </c:pt>
                <c:pt idx="50">
                  <c:v>2.0458454819387253E-2</c:v>
                </c:pt>
                <c:pt idx="51">
                  <c:v>1.8965650108902485E-2</c:v>
                </c:pt>
                <c:pt idx="52">
                  <c:v>1.7370931912259219E-2</c:v>
                </c:pt>
                <c:pt idx="53">
                  <c:v>1.6991193342490173E-2</c:v>
                </c:pt>
                <c:pt idx="54">
                  <c:v>1.6769627444730061E-2</c:v>
                </c:pt>
                <c:pt idx="55">
                  <c:v>1.6552412618799365E-2</c:v>
                </c:pt>
                <c:pt idx="56">
                  <c:v>1.5953898457655855E-2</c:v>
                </c:pt>
                <c:pt idx="57">
                  <c:v>1.7596390813271204E-2</c:v>
                </c:pt>
                <c:pt idx="58">
                  <c:v>1.7376072726981245E-2</c:v>
                </c:pt>
                <c:pt idx="59">
                  <c:v>1.7701664532650475E-2</c:v>
                </c:pt>
                <c:pt idx="60">
                  <c:v>1.8912671130328525E-2</c:v>
                </c:pt>
                <c:pt idx="61">
                  <c:v>1.8777042048143899E-2</c:v>
                </c:pt>
                <c:pt idx="62">
                  <c:v>2.1227843662331145E-2</c:v>
                </c:pt>
                <c:pt idx="63">
                  <c:v>2.1506446361258907E-2</c:v>
                </c:pt>
                <c:pt idx="64">
                  <c:v>2.2729984488724396E-2</c:v>
                </c:pt>
                <c:pt idx="65">
                  <c:v>2.2455173071270214E-2</c:v>
                </c:pt>
                <c:pt idx="66">
                  <c:v>2.2675952933706365E-2</c:v>
                </c:pt>
                <c:pt idx="67">
                  <c:v>2.1208941334864565E-2</c:v>
                </c:pt>
                <c:pt idx="68">
                  <c:v>2.1976804898501585E-2</c:v>
                </c:pt>
                <c:pt idx="69">
                  <c:v>2.1264091256912358E-2</c:v>
                </c:pt>
                <c:pt idx="70">
                  <c:v>2.2153843729315798E-2</c:v>
                </c:pt>
                <c:pt idx="71">
                  <c:v>2.2485295505299888E-2</c:v>
                </c:pt>
                <c:pt idx="72">
                  <c:v>2.1794329242488409E-2</c:v>
                </c:pt>
                <c:pt idx="73">
                  <c:v>2.1410889637129282E-2</c:v>
                </c:pt>
                <c:pt idx="74">
                  <c:v>2.0665623500122885E-2</c:v>
                </c:pt>
                <c:pt idx="75">
                  <c:v>2.0913377235709071E-2</c:v>
                </c:pt>
                <c:pt idx="76">
                  <c:v>1.9724280075443829E-2</c:v>
                </c:pt>
                <c:pt idx="77">
                  <c:v>2.0746001344216468E-2</c:v>
                </c:pt>
                <c:pt idx="78">
                  <c:v>2.1657049503490351E-2</c:v>
                </c:pt>
                <c:pt idx="79">
                  <c:v>2.3211356735985317E-2</c:v>
                </c:pt>
                <c:pt idx="80">
                  <c:v>2.3300099083477761E-2</c:v>
                </c:pt>
                <c:pt idx="81">
                  <c:v>2.3378148209658133E-2</c:v>
                </c:pt>
                <c:pt idx="82">
                  <c:v>2.3546960942649256E-2</c:v>
                </c:pt>
                <c:pt idx="83">
                  <c:v>2.2905988164406293E-2</c:v>
                </c:pt>
                <c:pt idx="84">
                  <c:v>2.2817391837892931E-2</c:v>
                </c:pt>
                <c:pt idx="85">
                  <c:v>2.367661360103538E-2</c:v>
                </c:pt>
                <c:pt idx="86">
                  <c:v>2.0977416875981932E-2</c:v>
                </c:pt>
                <c:pt idx="87">
                  <c:v>1.4309324152566505E-2</c:v>
                </c:pt>
                <c:pt idx="88">
                  <c:v>1.2184564692601903E-2</c:v>
                </c:pt>
                <c:pt idx="89">
                  <c:v>1.1836841884912457E-2</c:v>
                </c:pt>
                <c:pt idx="90">
                  <c:v>1.5606958371315852E-2</c:v>
                </c:pt>
                <c:pt idx="91">
                  <c:v>1.7223933878284262E-2</c:v>
                </c:pt>
                <c:pt idx="92">
                  <c:v>1.7190644053436677E-2</c:v>
                </c:pt>
                <c:pt idx="93">
                  <c:v>1.636411669245558E-2</c:v>
                </c:pt>
                <c:pt idx="94">
                  <c:v>1.6693780408814952E-2</c:v>
                </c:pt>
                <c:pt idx="95">
                  <c:v>1.6243139613562989E-2</c:v>
                </c:pt>
                <c:pt idx="96">
                  <c:v>1.3872433599783997E-2</c:v>
                </c:pt>
                <c:pt idx="97">
                  <c:v>1.2738901148221588E-2</c:v>
                </c:pt>
                <c:pt idx="98">
                  <c:v>1.6472323949463408E-2</c:v>
                </c:pt>
                <c:pt idx="99">
                  <c:v>2.9652374824080122E-2</c:v>
                </c:pt>
                <c:pt idx="100">
                  <c:v>3.784681928473474E-2</c:v>
                </c:pt>
                <c:pt idx="101">
                  <c:v>4.4231875989753637E-2</c:v>
                </c:pt>
                <c:pt idx="102">
                  <c:v>4.2073533316628581E-2</c:v>
                </c:pt>
                <c:pt idx="103">
                  <c:v>3.9486331224713282E-2</c:v>
                </c:pt>
                <c:pt idx="104">
                  <c:v>4.0136390848278129E-2</c:v>
                </c:pt>
                <c:pt idx="105">
                  <c:v>4.5832621627442456E-2</c:v>
                </c:pt>
                <c:pt idx="106">
                  <c:v>4.9744241261422129E-2</c:v>
                </c:pt>
                <c:pt idx="107">
                  <c:v>5.5041595614427688E-2</c:v>
                </c:pt>
                <c:pt idx="108">
                  <c:v>6.0584432873794385E-2</c:v>
                </c:pt>
                <c:pt idx="109">
                  <c:v>6.4555204301710495E-2</c:v>
                </c:pt>
                <c:pt idx="110">
                  <c:v>6.4803115088063162E-2</c:v>
                </c:pt>
                <c:pt idx="111">
                  <c:v>6.1573096123906407E-2</c:v>
                </c:pt>
                <c:pt idx="112">
                  <c:v>6.0198143448886736E-2</c:v>
                </c:pt>
                <c:pt idx="113">
                  <c:v>5.9079709518457715E-2</c:v>
                </c:pt>
                <c:pt idx="114">
                  <c:v>5.900466194610221E-2</c:v>
                </c:pt>
                <c:pt idx="115">
                  <c:v>6.2937915067324601E-2</c:v>
                </c:pt>
                <c:pt idx="116">
                  <c:v>6.6328956446821477E-2</c:v>
                </c:pt>
                <c:pt idx="117">
                  <c:v>6.2957794985957591E-2</c:v>
                </c:pt>
                <c:pt idx="118">
                  <c:v>5.9648355215570222E-2</c:v>
                </c:pt>
                <c:pt idx="119">
                  <c:v>5.6840134492200746E-2</c:v>
                </c:pt>
                <c:pt idx="120">
                  <c:v>5.5390709172626215E-2</c:v>
                </c:pt>
                <c:pt idx="121">
                  <c:v>5.4954623667850831E-2</c:v>
                </c:pt>
                <c:pt idx="122">
                  <c:v>5.5628208854015336E-2</c:v>
                </c:pt>
                <c:pt idx="123">
                  <c:v>5.5137464971047392E-2</c:v>
                </c:pt>
                <c:pt idx="124">
                  <c:v>5.3362735798985768E-2</c:v>
                </c:pt>
                <c:pt idx="125">
                  <c:v>4.8576744249325642E-2</c:v>
                </c:pt>
                <c:pt idx="126">
                  <c:v>4.7034702453571983E-2</c:v>
                </c:pt>
                <c:pt idx="127">
                  <c:v>4.4048526208603424E-2</c:v>
                </c:pt>
                <c:pt idx="128">
                  <c:v>4.1353622926032764E-2</c:v>
                </c:pt>
                <c:pt idx="129">
                  <c:v>4.0256395696453756E-2</c:v>
                </c:pt>
                <c:pt idx="130">
                  <c:v>4.0147711077664919E-2</c:v>
                </c:pt>
                <c:pt idx="131">
                  <c:v>3.913639183500156E-2</c:v>
                </c:pt>
                <c:pt idx="132">
                  <c:v>3.8667261344301859E-2</c:v>
                </c:pt>
                <c:pt idx="133">
                  <c:v>3.7678766972380616E-2</c:v>
                </c:pt>
                <c:pt idx="134">
                  <c:v>3.8145272562212652E-2</c:v>
                </c:pt>
                <c:pt idx="135">
                  <c:v>3.623609253156708E-2</c:v>
                </c:pt>
                <c:pt idx="136">
                  <c:v>3.3905137132139038E-2</c:v>
                </c:pt>
                <c:pt idx="137">
                  <c:v>3.2605557736035178E-2</c:v>
                </c:pt>
                <c:pt idx="138">
                  <c:v>3.2282600603963596E-2</c:v>
                </c:pt>
                <c:pt idx="139">
                  <c:v>3.2918235662659889E-2</c:v>
                </c:pt>
                <c:pt idx="140">
                  <c:v>3.2899142349396018E-2</c:v>
                </c:pt>
                <c:pt idx="141">
                  <c:v>3.2928430834240414E-2</c:v>
                </c:pt>
                <c:pt idx="142">
                  <c:v>3.2800530135447169E-2</c:v>
                </c:pt>
                <c:pt idx="143">
                  <c:v>3.2136130000319167E-2</c:v>
                </c:pt>
                <c:pt idx="144">
                  <c:v>3.2920999144371993E-2</c:v>
                </c:pt>
                <c:pt idx="145">
                  <c:v>3.1436675064568827E-2</c:v>
                </c:pt>
                <c:pt idx="146">
                  <c:v>2.8087333707957365E-2</c:v>
                </c:pt>
                <c:pt idx="147">
                  <c:v>2.7815211778485886E-2</c:v>
                </c:pt>
                <c:pt idx="148">
                  <c:v>2.7671488714145088E-2</c:v>
                </c:pt>
                <c:pt idx="149">
                  <c:v>2.9078698133773961E-2</c:v>
                </c:pt>
                <c:pt idx="150">
                  <c:v>3.0486026845763885E-2</c:v>
                </c:pt>
                <c:pt idx="151">
                  <c:v>3.1121908210068217E-2</c:v>
                </c:pt>
                <c:pt idx="152">
                  <c:v>3.0255427244533777E-2</c:v>
                </c:pt>
                <c:pt idx="154">
                  <c:v>2.6188786153326229E-2</c:v>
                </c:pt>
                <c:pt idx="155">
                  <c:v>2.6489656537662148E-2</c:v>
                </c:pt>
              </c:numCache>
            </c:numRef>
          </c:val>
          <c:smooth val="0"/>
          <c:extLst>
            <c:ext xmlns:c16="http://schemas.microsoft.com/office/drawing/2014/chart" uri="{C3380CC4-5D6E-409C-BE32-E72D297353CC}">
              <c16:uniqueId val="{00000000-35AA-4B48-8216-354E874761D5}"/>
            </c:ext>
          </c:extLst>
        </c:ser>
        <c:dLbls>
          <c:showLegendKey val="0"/>
          <c:showVal val="0"/>
          <c:showCatName val="0"/>
          <c:showSerName val="0"/>
          <c:showPercent val="0"/>
          <c:showBubbleSize val="0"/>
        </c:dLbls>
        <c:smooth val="0"/>
        <c:axId val="-788301776"/>
        <c:axId val="-788297424"/>
      </c:lineChart>
      <c:dateAx>
        <c:axId val="-788301776"/>
        <c:scaling>
          <c:orientation val="minMax"/>
        </c:scaling>
        <c:delete val="0"/>
        <c:axPos val="b"/>
        <c:numFmt formatCode="m/d/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8297424"/>
        <c:crosses val="autoZero"/>
        <c:auto val="1"/>
        <c:lblOffset val="100"/>
        <c:baseTimeUnit val="months"/>
      </c:dateAx>
      <c:valAx>
        <c:axId val="-78829742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83017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5193520539684339E-2"/>
          <c:y val="8.5008477899732732E-2"/>
          <c:w val="0.90552455751079319"/>
          <c:h val="0.82922351598587429"/>
        </c:manualLayout>
      </c:layout>
      <c:lineChart>
        <c:grouping val="standard"/>
        <c:varyColors val="0"/>
        <c:ser>
          <c:idx val="0"/>
          <c:order val="0"/>
          <c:tx>
            <c:strRef>
              <c:f>Sheet4!$H$1</c:f>
              <c:strCache>
                <c:ptCount val="1"/>
                <c:pt idx="0">
                  <c:v>Town of Greenwood</c:v>
                </c:pt>
              </c:strCache>
            </c:strRef>
          </c:tx>
          <c:spPr>
            <a:ln w="28575" cap="rnd">
              <a:solidFill>
                <a:schemeClr val="accent1"/>
              </a:solidFill>
              <a:round/>
            </a:ln>
            <a:effectLst/>
          </c:spPr>
          <c:marker>
            <c:symbol val="none"/>
          </c:marker>
          <c:trendline>
            <c:spPr>
              <a:ln w="19050" cap="rnd">
                <a:solidFill>
                  <a:schemeClr val="accent1"/>
                </a:solidFill>
                <a:prstDash val="sysDot"/>
              </a:ln>
              <a:effectLst/>
            </c:spPr>
            <c:trendlineType val="linear"/>
            <c:dispRSqr val="0"/>
            <c:dispEq val="0"/>
          </c:trendline>
          <c:cat>
            <c:numRef>
              <c:f>Sheet4!$A$2:$A$88</c:f>
              <c:numCache>
                <c:formatCode>m/d/yyyy</c:formatCode>
                <c:ptCount val="87"/>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pt idx="63">
                  <c:v>45383</c:v>
                </c:pt>
                <c:pt idx="64">
                  <c:v>45413</c:v>
                </c:pt>
                <c:pt idx="65">
                  <c:v>45444</c:v>
                </c:pt>
                <c:pt idx="66">
                  <c:v>45474</c:v>
                </c:pt>
                <c:pt idx="67">
                  <c:v>45505</c:v>
                </c:pt>
                <c:pt idx="68">
                  <c:v>45536</c:v>
                </c:pt>
                <c:pt idx="69">
                  <c:v>45566</c:v>
                </c:pt>
                <c:pt idx="70">
                  <c:v>45597</c:v>
                </c:pt>
                <c:pt idx="71">
                  <c:v>45627</c:v>
                </c:pt>
                <c:pt idx="72">
                  <c:v>45658</c:v>
                </c:pt>
                <c:pt idx="73">
                  <c:v>45689</c:v>
                </c:pt>
                <c:pt idx="74">
                  <c:v>45717</c:v>
                </c:pt>
                <c:pt idx="75">
                  <c:v>45748</c:v>
                </c:pt>
                <c:pt idx="76">
                  <c:v>45778</c:v>
                </c:pt>
                <c:pt idx="77">
                  <c:v>45809</c:v>
                </c:pt>
                <c:pt idx="78">
                  <c:v>45839</c:v>
                </c:pt>
                <c:pt idx="79">
                  <c:v>45870</c:v>
                </c:pt>
                <c:pt idx="80">
                  <c:v>45901</c:v>
                </c:pt>
                <c:pt idx="81">
                  <c:v>45931</c:v>
                </c:pt>
                <c:pt idx="82">
                  <c:v>45962</c:v>
                </c:pt>
                <c:pt idx="83">
                  <c:v>45992</c:v>
                </c:pt>
                <c:pt idx="84">
                  <c:v>46023</c:v>
                </c:pt>
                <c:pt idx="85">
                  <c:v>46054</c:v>
                </c:pt>
                <c:pt idx="86">
                  <c:v>46082</c:v>
                </c:pt>
              </c:numCache>
            </c:numRef>
          </c:cat>
          <c:val>
            <c:numRef>
              <c:f>Sheet4!$H$2:$H$88</c:f>
              <c:numCache>
                <c:formatCode>"$"#,##0.00</c:formatCode>
                <c:ptCount val="87"/>
                <c:pt idx="0">
                  <c:v>50259.16</c:v>
                </c:pt>
                <c:pt idx="1">
                  <c:v>56169.04</c:v>
                </c:pt>
                <c:pt idx="2">
                  <c:v>43048.86</c:v>
                </c:pt>
                <c:pt idx="3">
                  <c:v>48742.62</c:v>
                </c:pt>
                <c:pt idx="4">
                  <c:v>48247.61</c:v>
                </c:pt>
                <c:pt idx="5">
                  <c:v>49186.55</c:v>
                </c:pt>
                <c:pt idx="6">
                  <c:v>52695.64</c:v>
                </c:pt>
                <c:pt idx="7">
                  <c:v>55298.97</c:v>
                </c:pt>
                <c:pt idx="8">
                  <c:v>59941.4</c:v>
                </c:pt>
                <c:pt idx="9">
                  <c:v>63450.48</c:v>
                </c:pt>
                <c:pt idx="10">
                  <c:v>48511.55</c:v>
                </c:pt>
                <c:pt idx="11">
                  <c:v>70472.070000000007</c:v>
                </c:pt>
                <c:pt idx="12">
                  <c:v>58397.65</c:v>
                </c:pt>
                <c:pt idx="13">
                  <c:v>43535.07</c:v>
                </c:pt>
                <c:pt idx="14">
                  <c:v>86068.71</c:v>
                </c:pt>
                <c:pt idx="15">
                  <c:v>53137.97</c:v>
                </c:pt>
                <c:pt idx="16">
                  <c:v>45468.69</c:v>
                </c:pt>
                <c:pt idx="17">
                  <c:v>50480.56</c:v>
                </c:pt>
                <c:pt idx="18">
                  <c:v>55407.07</c:v>
                </c:pt>
                <c:pt idx="19">
                  <c:v>57889.27</c:v>
                </c:pt>
                <c:pt idx="20">
                  <c:v>58670.78</c:v>
                </c:pt>
                <c:pt idx="21">
                  <c:v>65851.05</c:v>
                </c:pt>
                <c:pt idx="22">
                  <c:v>60196.36</c:v>
                </c:pt>
                <c:pt idx="23">
                  <c:v>54708.79</c:v>
                </c:pt>
                <c:pt idx="24">
                  <c:v>64937.78</c:v>
                </c:pt>
                <c:pt idx="25">
                  <c:v>50502.63</c:v>
                </c:pt>
                <c:pt idx="26">
                  <c:v>50180.19</c:v>
                </c:pt>
                <c:pt idx="27">
                  <c:v>69367.86</c:v>
                </c:pt>
                <c:pt idx="28">
                  <c:v>83520.429999999993</c:v>
                </c:pt>
                <c:pt idx="29">
                  <c:v>70878.880000000005</c:v>
                </c:pt>
                <c:pt idx="30">
                  <c:v>72562.45</c:v>
                </c:pt>
                <c:pt idx="31">
                  <c:v>75907.039999999994</c:v>
                </c:pt>
                <c:pt idx="32">
                  <c:v>68350.83</c:v>
                </c:pt>
                <c:pt idx="33">
                  <c:v>91711.58</c:v>
                </c:pt>
                <c:pt idx="34">
                  <c:v>68772.91</c:v>
                </c:pt>
                <c:pt idx="35">
                  <c:v>71423.460000000006</c:v>
                </c:pt>
                <c:pt idx="36">
                  <c:v>69012.06</c:v>
                </c:pt>
                <c:pt idx="37">
                  <c:v>72438.11</c:v>
                </c:pt>
                <c:pt idx="38">
                  <c:v>65979.81</c:v>
                </c:pt>
                <c:pt idx="39">
                  <c:v>94402.32</c:v>
                </c:pt>
                <c:pt idx="40">
                  <c:v>85613.99</c:v>
                </c:pt>
                <c:pt idx="41">
                  <c:v>92844.800000000003</c:v>
                </c:pt>
                <c:pt idx="42">
                  <c:v>80537.649999999994</c:v>
                </c:pt>
                <c:pt idx="43">
                  <c:v>101269.44</c:v>
                </c:pt>
                <c:pt idx="44">
                  <c:v>89148.98</c:v>
                </c:pt>
                <c:pt idx="45">
                  <c:v>108448.18</c:v>
                </c:pt>
                <c:pt idx="46">
                  <c:v>88173.79</c:v>
                </c:pt>
                <c:pt idx="47">
                  <c:v>76662.850000000006</c:v>
                </c:pt>
                <c:pt idx="48">
                  <c:v>89611.4</c:v>
                </c:pt>
                <c:pt idx="49">
                  <c:v>89765.119999999995</c:v>
                </c:pt>
                <c:pt idx="50">
                  <c:v>82972.36</c:v>
                </c:pt>
                <c:pt idx="51">
                  <c:v>106699.4</c:v>
                </c:pt>
                <c:pt idx="52">
                  <c:v>94630.01</c:v>
                </c:pt>
                <c:pt idx="53">
                  <c:v>89714.87</c:v>
                </c:pt>
                <c:pt idx="54">
                  <c:v>80793.41</c:v>
                </c:pt>
                <c:pt idx="55">
                  <c:v>86869.62</c:v>
                </c:pt>
                <c:pt idx="56">
                  <c:v>73417.22</c:v>
                </c:pt>
                <c:pt idx="57">
                  <c:v>71423.77</c:v>
                </c:pt>
                <c:pt idx="58">
                  <c:v>75718.210000000006</c:v>
                </c:pt>
                <c:pt idx="59">
                  <c:v>67232.009999999995</c:v>
                </c:pt>
                <c:pt idx="60" formatCode="&quot;$&quot;#,##0.00_);\(&quot;$&quot;#,##0.00\)">
                  <c:v>77480.88</c:v>
                </c:pt>
                <c:pt idx="61" formatCode="&quot;$&quot;#,##0.00_);\(&quot;$&quot;#,##0.00\)">
                  <c:v>75513.52</c:v>
                </c:pt>
                <c:pt idx="62" formatCode="&quot;$&quot;#,##0.00_);\(&quot;$&quot;#,##0.00\)">
                  <c:v>61281.63</c:v>
                </c:pt>
                <c:pt idx="63" formatCode="&quot;$&quot;#,##0.00_);\(&quot;$&quot;#,##0.00\)">
                  <c:v>68838.210000000006</c:v>
                </c:pt>
                <c:pt idx="64" formatCode="&quot;$&quot;#,##0.00_);\(&quot;$&quot;#,##0.00\)">
                  <c:v>66318.39</c:v>
                </c:pt>
                <c:pt idx="65" formatCode="&quot;$&quot;#,##0.00_);\(&quot;$&quot;#,##0.00\)">
                  <c:v>62217.71</c:v>
                </c:pt>
                <c:pt idx="66" formatCode="&quot;$&quot;#,##0.00_);\(&quot;$&quot;#,##0.00\)">
                  <c:v>72679.73</c:v>
                </c:pt>
                <c:pt idx="67" formatCode="&quot;$&quot;#,##0.00_);\(&quot;$&quot;#,##0.00\)">
                  <c:v>73462.62</c:v>
                </c:pt>
                <c:pt idx="68" formatCode="&quot;$&quot;#,##0.00_);\(&quot;$&quot;#,##0.00\)">
                  <c:v>66762.320000000007</c:v>
                </c:pt>
                <c:pt idx="69" formatCode="&quot;$&quot;#,##0.00_);[Red]\(&quot;$&quot;#,##0.00\)">
                  <c:v>63018</c:v>
                </c:pt>
                <c:pt idx="70" formatCode="&quot;$&quot;#,##0.00_);[Red]\(&quot;$&quot;#,##0.00\)">
                  <c:v>62272.42</c:v>
                </c:pt>
                <c:pt idx="71" formatCode="&quot;$&quot;#,##0.00_);[Red]\(&quot;$&quot;#,##0.00\)">
                  <c:v>58450.38</c:v>
                </c:pt>
                <c:pt idx="72">
                  <c:v>70409.94</c:v>
                </c:pt>
                <c:pt idx="73">
                  <c:v>66324.89</c:v>
                </c:pt>
                <c:pt idx="74">
                  <c:v>66660.17</c:v>
                </c:pt>
                <c:pt idx="75">
                  <c:v>78754.990000000005</c:v>
                </c:pt>
                <c:pt idx="76">
                  <c:v>78484.960000000006</c:v>
                </c:pt>
                <c:pt idx="77">
                  <c:v>66371.77</c:v>
                </c:pt>
                <c:pt idx="78">
                  <c:v>72123.45</c:v>
                </c:pt>
                <c:pt idx="79">
                  <c:v>72082.17</c:v>
                </c:pt>
                <c:pt idx="80">
                  <c:v>68313.649999999994</c:v>
                </c:pt>
                <c:pt idx="81">
                  <c:v>75178.13</c:v>
                </c:pt>
                <c:pt idx="82">
                  <c:v>75231.839999999997</c:v>
                </c:pt>
                <c:pt idx="83">
                  <c:v>66678.41</c:v>
                </c:pt>
                <c:pt idx="84">
                  <c:v>74849.009999999995</c:v>
                </c:pt>
                <c:pt idx="85">
                  <c:v>65578.899999999994</c:v>
                </c:pt>
                <c:pt idx="86">
                  <c:v>79069.58</c:v>
                </c:pt>
              </c:numCache>
            </c:numRef>
          </c:val>
          <c:smooth val="0"/>
          <c:extLst>
            <c:ext xmlns:c16="http://schemas.microsoft.com/office/drawing/2014/chart" uri="{C3380CC4-5D6E-409C-BE32-E72D297353CC}">
              <c16:uniqueId val="{00000001-58AA-453E-B7C1-74152599D52E}"/>
            </c:ext>
          </c:extLst>
        </c:ser>
        <c:dLbls>
          <c:showLegendKey val="0"/>
          <c:showVal val="0"/>
          <c:showCatName val="0"/>
          <c:showSerName val="0"/>
          <c:showPercent val="0"/>
          <c:showBubbleSize val="0"/>
        </c:dLbls>
        <c:smooth val="0"/>
        <c:axId val="1084364944"/>
        <c:axId val="1084366032"/>
      </c:lineChart>
      <c:dateAx>
        <c:axId val="1084364944"/>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84366032"/>
        <c:crosses val="autoZero"/>
        <c:auto val="1"/>
        <c:lblOffset val="100"/>
        <c:baseTimeUnit val="months"/>
      </c:dateAx>
      <c:valAx>
        <c:axId val="1084366032"/>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8436494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'Natural Gas'!$D$1</c:f>
              <c:strCache>
                <c:ptCount val="1"/>
                <c:pt idx="0">
                  <c:v>Spot Price</c:v>
                </c:pt>
              </c:strCache>
            </c:strRef>
          </c:tx>
          <c:spPr>
            <a:ln w="28575" cap="rnd">
              <a:solidFill>
                <a:schemeClr val="accent1"/>
              </a:solidFill>
              <a:round/>
            </a:ln>
            <a:effectLst/>
          </c:spPr>
          <c:marker>
            <c:symbol val="none"/>
          </c:marker>
          <c:cat>
            <c:numRef>
              <c:f>'Natural Gas'!$C$3:$C$2171</c:f>
              <c:numCache>
                <c:formatCode>m/d/yyyy</c:formatCode>
                <c:ptCount val="2169"/>
                <c:pt idx="0">
                  <c:v>43102</c:v>
                </c:pt>
                <c:pt idx="1">
                  <c:v>43103</c:v>
                </c:pt>
                <c:pt idx="2">
                  <c:v>43104</c:v>
                </c:pt>
                <c:pt idx="3">
                  <c:v>43105</c:v>
                </c:pt>
                <c:pt idx="4">
                  <c:v>43108</c:v>
                </c:pt>
                <c:pt idx="5">
                  <c:v>43109</c:v>
                </c:pt>
                <c:pt idx="6">
                  <c:v>43110</c:v>
                </c:pt>
                <c:pt idx="7">
                  <c:v>43111</c:v>
                </c:pt>
                <c:pt idx="8">
                  <c:v>43112</c:v>
                </c:pt>
                <c:pt idx="9">
                  <c:v>43115</c:v>
                </c:pt>
                <c:pt idx="10">
                  <c:v>43116</c:v>
                </c:pt>
                <c:pt idx="11">
                  <c:v>43117</c:v>
                </c:pt>
                <c:pt idx="12">
                  <c:v>43118</c:v>
                </c:pt>
                <c:pt idx="13">
                  <c:v>43119</c:v>
                </c:pt>
                <c:pt idx="14">
                  <c:v>43122</c:v>
                </c:pt>
                <c:pt idx="15">
                  <c:v>43123</c:v>
                </c:pt>
                <c:pt idx="16">
                  <c:v>43124</c:v>
                </c:pt>
                <c:pt idx="17">
                  <c:v>43125</c:v>
                </c:pt>
                <c:pt idx="18">
                  <c:v>43126</c:v>
                </c:pt>
                <c:pt idx="19">
                  <c:v>43129</c:v>
                </c:pt>
                <c:pt idx="20">
                  <c:v>43130</c:v>
                </c:pt>
                <c:pt idx="21">
                  <c:v>43131</c:v>
                </c:pt>
                <c:pt idx="22">
                  <c:v>43132</c:v>
                </c:pt>
                <c:pt idx="23">
                  <c:v>43133</c:v>
                </c:pt>
                <c:pt idx="24">
                  <c:v>43136</c:v>
                </c:pt>
                <c:pt idx="25">
                  <c:v>43137</c:v>
                </c:pt>
                <c:pt idx="26">
                  <c:v>43138</c:v>
                </c:pt>
                <c:pt idx="27">
                  <c:v>43139</c:v>
                </c:pt>
                <c:pt idx="28">
                  <c:v>43140</c:v>
                </c:pt>
                <c:pt idx="29">
                  <c:v>43143</c:v>
                </c:pt>
                <c:pt idx="30">
                  <c:v>43144</c:v>
                </c:pt>
                <c:pt idx="31">
                  <c:v>43145</c:v>
                </c:pt>
                <c:pt idx="32">
                  <c:v>43146</c:v>
                </c:pt>
                <c:pt idx="33">
                  <c:v>43147</c:v>
                </c:pt>
                <c:pt idx="34">
                  <c:v>43150</c:v>
                </c:pt>
                <c:pt idx="35">
                  <c:v>43151</c:v>
                </c:pt>
                <c:pt idx="36">
                  <c:v>43152</c:v>
                </c:pt>
                <c:pt idx="37">
                  <c:v>43153</c:v>
                </c:pt>
                <c:pt idx="38">
                  <c:v>43154</c:v>
                </c:pt>
                <c:pt idx="39">
                  <c:v>43157</c:v>
                </c:pt>
                <c:pt idx="40">
                  <c:v>43158</c:v>
                </c:pt>
                <c:pt idx="41">
                  <c:v>43159</c:v>
                </c:pt>
                <c:pt idx="42">
                  <c:v>43160</c:v>
                </c:pt>
                <c:pt idx="43">
                  <c:v>43161</c:v>
                </c:pt>
                <c:pt idx="44">
                  <c:v>43164</c:v>
                </c:pt>
                <c:pt idx="45">
                  <c:v>43165</c:v>
                </c:pt>
                <c:pt idx="46">
                  <c:v>43166</c:v>
                </c:pt>
                <c:pt idx="47">
                  <c:v>43167</c:v>
                </c:pt>
                <c:pt idx="48">
                  <c:v>43168</c:v>
                </c:pt>
                <c:pt idx="49">
                  <c:v>43171</c:v>
                </c:pt>
                <c:pt idx="50">
                  <c:v>43172</c:v>
                </c:pt>
                <c:pt idx="51">
                  <c:v>43173</c:v>
                </c:pt>
                <c:pt idx="52">
                  <c:v>43174</c:v>
                </c:pt>
                <c:pt idx="53">
                  <c:v>43175</c:v>
                </c:pt>
                <c:pt idx="54">
                  <c:v>43178</c:v>
                </c:pt>
                <c:pt idx="55">
                  <c:v>43179</c:v>
                </c:pt>
                <c:pt idx="56">
                  <c:v>43180</c:v>
                </c:pt>
                <c:pt idx="57">
                  <c:v>43181</c:v>
                </c:pt>
                <c:pt idx="58">
                  <c:v>43182</c:v>
                </c:pt>
                <c:pt idx="59">
                  <c:v>43185</c:v>
                </c:pt>
                <c:pt idx="60">
                  <c:v>43186</c:v>
                </c:pt>
                <c:pt idx="61">
                  <c:v>43187</c:v>
                </c:pt>
                <c:pt idx="62">
                  <c:v>43188</c:v>
                </c:pt>
                <c:pt idx="63">
                  <c:v>43189</c:v>
                </c:pt>
                <c:pt idx="64">
                  <c:v>43192</c:v>
                </c:pt>
                <c:pt idx="65">
                  <c:v>43193</c:v>
                </c:pt>
                <c:pt idx="66">
                  <c:v>43194</c:v>
                </c:pt>
                <c:pt idx="67">
                  <c:v>43195</c:v>
                </c:pt>
                <c:pt idx="68">
                  <c:v>43196</c:v>
                </c:pt>
                <c:pt idx="69">
                  <c:v>43199</c:v>
                </c:pt>
                <c:pt idx="70">
                  <c:v>43200</c:v>
                </c:pt>
                <c:pt idx="71">
                  <c:v>43201</c:v>
                </c:pt>
                <c:pt idx="72">
                  <c:v>43202</c:v>
                </c:pt>
                <c:pt idx="73">
                  <c:v>43203</c:v>
                </c:pt>
                <c:pt idx="74">
                  <c:v>43206</c:v>
                </c:pt>
                <c:pt idx="75">
                  <c:v>43207</c:v>
                </c:pt>
                <c:pt idx="76">
                  <c:v>43208</c:v>
                </c:pt>
                <c:pt idx="77">
                  <c:v>43209</c:v>
                </c:pt>
                <c:pt idx="78">
                  <c:v>43210</c:v>
                </c:pt>
                <c:pt idx="79">
                  <c:v>43213</c:v>
                </c:pt>
                <c:pt idx="80">
                  <c:v>43214</c:v>
                </c:pt>
                <c:pt idx="81">
                  <c:v>43215</c:v>
                </c:pt>
                <c:pt idx="82">
                  <c:v>43216</c:v>
                </c:pt>
                <c:pt idx="83">
                  <c:v>43217</c:v>
                </c:pt>
                <c:pt idx="84">
                  <c:v>43220</c:v>
                </c:pt>
                <c:pt idx="85">
                  <c:v>43221</c:v>
                </c:pt>
                <c:pt idx="86">
                  <c:v>43222</c:v>
                </c:pt>
                <c:pt idx="87">
                  <c:v>43223</c:v>
                </c:pt>
                <c:pt idx="88">
                  <c:v>43224</c:v>
                </c:pt>
                <c:pt idx="89">
                  <c:v>43227</c:v>
                </c:pt>
                <c:pt idx="90">
                  <c:v>43228</c:v>
                </c:pt>
                <c:pt idx="91">
                  <c:v>43229</c:v>
                </c:pt>
                <c:pt idx="92">
                  <c:v>43230</c:v>
                </c:pt>
                <c:pt idx="93">
                  <c:v>43231</c:v>
                </c:pt>
                <c:pt idx="94">
                  <c:v>43234</c:v>
                </c:pt>
                <c:pt idx="95">
                  <c:v>43235</c:v>
                </c:pt>
                <c:pt idx="96">
                  <c:v>43236</c:v>
                </c:pt>
                <c:pt idx="97">
                  <c:v>43237</c:v>
                </c:pt>
                <c:pt idx="98">
                  <c:v>43238</c:v>
                </c:pt>
                <c:pt idx="99">
                  <c:v>43241</c:v>
                </c:pt>
                <c:pt idx="100">
                  <c:v>43242</c:v>
                </c:pt>
                <c:pt idx="101">
                  <c:v>43243</c:v>
                </c:pt>
                <c:pt idx="102">
                  <c:v>43244</c:v>
                </c:pt>
                <c:pt idx="103">
                  <c:v>43245</c:v>
                </c:pt>
                <c:pt idx="104">
                  <c:v>43248</c:v>
                </c:pt>
                <c:pt idx="105">
                  <c:v>43249</c:v>
                </c:pt>
                <c:pt idx="106">
                  <c:v>43250</c:v>
                </c:pt>
                <c:pt idx="107">
                  <c:v>43251</c:v>
                </c:pt>
                <c:pt idx="108">
                  <c:v>43252</c:v>
                </c:pt>
                <c:pt idx="109">
                  <c:v>43255</c:v>
                </c:pt>
                <c:pt idx="110">
                  <c:v>43256</c:v>
                </c:pt>
                <c:pt idx="111">
                  <c:v>43257</c:v>
                </c:pt>
                <c:pt idx="112">
                  <c:v>43258</c:v>
                </c:pt>
                <c:pt idx="113">
                  <c:v>43259</c:v>
                </c:pt>
                <c:pt idx="114">
                  <c:v>43262</c:v>
                </c:pt>
                <c:pt idx="115">
                  <c:v>43263</c:v>
                </c:pt>
                <c:pt idx="116">
                  <c:v>43264</c:v>
                </c:pt>
                <c:pt idx="117">
                  <c:v>43265</c:v>
                </c:pt>
                <c:pt idx="118">
                  <c:v>43266</c:v>
                </c:pt>
                <c:pt idx="119">
                  <c:v>43269</c:v>
                </c:pt>
                <c:pt idx="120">
                  <c:v>43270</c:v>
                </c:pt>
                <c:pt idx="121">
                  <c:v>43271</c:v>
                </c:pt>
                <c:pt idx="122">
                  <c:v>43272</c:v>
                </c:pt>
                <c:pt idx="123">
                  <c:v>43273</c:v>
                </c:pt>
                <c:pt idx="124">
                  <c:v>43276</c:v>
                </c:pt>
                <c:pt idx="125">
                  <c:v>43277</c:v>
                </c:pt>
                <c:pt idx="126">
                  <c:v>43278</c:v>
                </c:pt>
                <c:pt idx="127">
                  <c:v>43279</c:v>
                </c:pt>
                <c:pt idx="128">
                  <c:v>43280</c:v>
                </c:pt>
                <c:pt idx="129">
                  <c:v>43283</c:v>
                </c:pt>
                <c:pt idx="130">
                  <c:v>43284</c:v>
                </c:pt>
                <c:pt idx="131">
                  <c:v>43285</c:v>
                </c:pt>
                <c:pt idx="132">
                  <c:v>43286</c:v>
                </c:pt>
                <c:pt idx="133">
                  <c:v>43287</c:v>
                </c:pt>
                <c:pt idx="134">
                  <c:v>43290</c:v>
                </c:pt>
                <c:pt idx="135">
                  <c:v>43291</c:v>
                </c:pt>
                <c:pt idx="136">
                  <c:v>43292</c:v>
                </c:pt>
                <c:pt idx="137">
                  <c:v>43293</c:v>
                </c:pt>
                <c:pt idx="138">
                  <c:v>43294</c:v>
                </c:pt>
                <c:pt idx="139">
                  <c:v>43297</c:v>
                </c:pt>
                <c:pt idx="140">
                  <c:v>43298</c:v>
                </c:pt>
                <c:pt idx="141">
                  <c:v>43299</c:v>
                </c:pt>
                <c:pt idx="142">
                  <c:v>43300</c:v>
                </c:pt>
                <c:pt idx="143">
                  <c:v>43301</c:v>
                </c:pt>
                <c:pt idx="144">
                  <c:v>43304</c:v>
                </c:pt>
                <c:pt idx="145">
                  <c:v>43305</c:v>
                </c:pt>
                <c:pt idx="146">
                  <c:v>43306</c:v>
                </c:pt>
                <c:pt idx="147">
                  <c:v>43307</c:v>
                </c:pt>
                <c:pt idx="148">
                  <c:v>43308</c:v>
                </c:pt>
                <c:pt idx="149">
                  <c:v>43311</c:v>
                </c:pt>
                <c:pt idx="150">
                  <c:v>43312</c:v>
                </c:pt>
                <c:pt idx="151">
                  <c:v>43313</c:v>
                </c:pt>
                <c:pt idx="152">
                  <c:v>43314</c:v>
                </c:pt>
                <c:pt idx="153">
                  <c:v>43315</c:v>
                </c:pt>
                <c:pt idx="154">
                  <c:v>43318</c:v>
                </c:pt>
                <c:pt idx="155">
                  <c:v>43319</c:v>
                </c:pt>
                <c:pt idx="156">
                  <c:v>43320</c:v>
                </c:pt>
                <c:pt idx="157">
                  <c:v>43321</c:v>
                </c:pt>
                <c:pt idx="158">
                  <c:v>43322</c:v>
                </c:pt>
                <c:pt idx="159">
                  <c:v>43325</c:v>
                </c:pt>
                <c:pt idx="160">
                  <c:v>43326</c:v>
                </c:pt>
                <c:pt idx="161">
                  <c:v>43327</c:v>
                </c:pt>
                <c:pt idx="162">
                  <c:v>43328</c:v>
                </c:pt>
                <c:pt idx="163">
                  <c:v>43329</c:v>
                </c:pt>
                <c:pt idx="164">
                  <c:v>43332</c:v>
                </c:pt>
                <c:pt idx="165">
                  <c:v>43333</c:v>
                </c:pt>
                <c:pt idx="166">
                  <c:v>43334</c:v>
                </c:pt>
                <c:pt idx="167">
                  <c:v>43335</c:v>
                </c:pt>
                <c:pt idx="168">
                  <c:v>43336</c:v>
                </c:pt>
                <c:pt idx="169">
                  <c:v>43339</c:v>
                </c:pt>
                <c:pt idx="170">
                  <c:v>43340</c:v>
                </c:pt>
                <c:pt idx="171">
                  <c:v>43341</c:v>
                </c:pt>
                <c:pt idx="172">
                  <c:v>43342</c:v>
                </c:pt>
                <c:pt idx="173">
                  <c:v>43343</c:v>
                </c:pt>
                <c:pt idx="174">
                  <c:v>43346</c:v>
                </c:pt>
                <c:pt idx="175">
                  <c:v>43347</c:v>
                </c:pt>
                <c:pt idx="176">
                  <c:v>43348</c:v>
                </c:pt>
                <c:pt idx="177">
                  <c:v>43349</c:v>
                </c:pt>
                <c:pt idx="178">
                  <c:v>43350</c:v>
                </c:pt>
                <c:pt idx="179">
                  <c:v>43353</c:v>
                </c:pt>
                <c:pt idx="180">
                  <c:v>43354</c:v>
                </c:pt>
                <c:pt idx="181">
                  <c:v>43355</c:v>
                </c:pt>
                <c:pt idx="182">
                  <c:v>43356</c:v>
                </c:pt>
                <c:pt idx="183">
                  <c:v>43357</c:v>
                </c:pt>
                <c:pt idx="184">
                  <c:v>43360</c:v>
                </c:pt>
                <c:pt idx="185">
                  <c:v>43361</c:v>
                </c:pt>
                <c:pt idx="186">
                  <c:v>43362</c:v>
                </c:pt>
                <c:pt idx="187">
                  <c:v>43363</c:v>
                </c:pt>
                <c:pt idx="188">
                  <c:v>43364</c:v>
                </c:pt>
                <c:pt idx="189">
                  <c:v>43367</c:v>
                </c:pt>
                <c:pt idx="190">
                  <c:v>43368</c:v>
                </c:pt>
                <c:pt idx="191">
                  <c:v>43369</c:v>
                </c:pt>
                <c:pt idx="192">
                  <c:v>43370</c:v>
                </c:pt>
                <c:pt idx="193">
                  <c:v>43371</c:v>
                </c:pt>
                <c:pt idx="194">
                  <c:v>43374</c:v>
                </c:pt>
                <c:pt idx="195">
                  <c:v>43375</c:v>
                </c:pt>
                <c:pt idx="196">
                  <c:v>43376</c:v>
                </c:pt>
                <c:pt idx="197">
                  <c:v>43377</c:v>
                </c:pt>
                <c:pt idx="198">
                  <c:v>43378</c:v>
                </c:pt>
                <c:pt idx="199">
                  <c:v>43381</c:v>
                </c:pt>
                <c:pt idx="200">
                  <c:v>43382</c:v>
                </c:pt>
                <c:pt idx="201">
                  <c:v>43383</c:v>
                </c:pt>
                <c:pt idx="202">
                  <c:v>43384</c:v>
                </c:pt>
                <c:pt idx="203">
                  <c:v>43385</c:v>
                </c:pt>
                <c:pt idx="204">
                  <c:v>43388</c:v>
                </c:pt>
                <c:pt idx="205">
                  <c:v>43389</c:v>
                </c:pt>
                <c:pt idx="206">
                  <c:v>43390</c:v>
                </c:pt>
                <c:pt idx="207">
                  <c:v>43391</c:v>
                </c:pt>
                <c:pt idx="208">
                  <c:v>43392</c:v>
                </c:pt>
                <c:pt idx="209">
                  <c:v>43395</c:v>
                </c:pt>
                <c:pt idx="210">
                  <c:v>43396</c:v>
                </c:pt>
                <c:pt idx="211">
                  <c:v>43397</c:v>
                </c:pt>
                <c:pt idx="212">
                  <c:v>43398</c:v>
                </c:pt>
                <c:pt idx="213">
                  <c:v>43399</c:v>
                </c:pt>
                <c:pt idx="214">
                  <c:v>43402</c:v>
                </c:pt>
                <c:pt idx="215">
                  <c:v>43403</c:v>
                </c:pt>
                <c:pt idx="216">
                  <c:v>43404</c:v>
                </c:pt>
                <c:pt idx="217">
                  <c:v>43405</c:v>
                </c:pt>
                <c:pt idx="218">
                  <c:v>43406</c:v>
                </c:pt>
                <c:pt idx="219">
                  <c:v>43409</c:v>
                </c:pt>
                <c:pt idx="220">
                  <c:v>43410</c:v>
                </c:pt>
                <c:pt idx="221">
                  <c:v>43411</c:v>
                </c:pt>
                <c:pt idx="222">
                  <c:v>43412</c:v>
                </c:pt>
                <c:pt idx="223">
                  <c:v>43413</c:v>
                </c:pt>
                <c:pt idx="224">
                  <c:v>43416</c:v>
                </c:pt>
                <c:pt idx="225">
                  <c:v>43417</c:v>
                </c:pt>
                <c:pt idx="226">
                  <c:v>43418</c:v>
                </c:pt>
                <c:pt idx="227">
                  <c:v>43419</c:v>
                </c:pt>
                <c:pt idx="228">
                  <c:v>43420</c:v>
                </c:pt>
                <c:pt idx="229">
                  <c:v>43423</c:v>
                </c:pt>
                <c:pt idx="230">
                  <c:v>43424</c:v>
                </c:pt>
                <c:pt idx="231">
                  <c:v>43425</c:v>
                </c:pt>
                <c:pt idx="232">
                  <c:v>43426</c:v>
                </c:pt>
                <c:pt idx="233">
                  <c:v>43427</c:v>
                </c:pt>
                <c:pt idx="234">
                  <c:v>43430</c:v>
                </c:pt>
                <c:pt idx="235">
                  <c:v>43431</c:v>
                </c:pt>
                <c:pt idx="236">
                  <c:v>43432</c:v>
                </c:pt>
                <c:pt idx="237">
                  <c:v>43433</c:v>
                </c:pt>
                <c:pt idx="238">
                  <c:v>43434</c:v>
                </c:pt>
                <c:pt idx="239">
                  <c:v>43437</c:v>
                </c:pt>
                <c:pt idx="240">
                  <c:v>43438</c:v>
                </c:pt>
                <c:pt idx="241">
                  <c:v>43439</c:v>
                </c:pt>
                <c:pt idx="242">
                  <c:v>43440</c:v>
                </c:pt>
                <c:pt idx="243">
                  <c:v>43441</c:v>
                </c:pt>
                <c:pt idx="244">
                  <c:v>43444</c:v>
                </c:pt>
                <c:pt idx="245">
                  <c:v>43445</c:v>
                </c:pt>
                <c:pt idx="246">
                  <c:v>43446</c:v>
                </c:pt>
                <c:pt idx="247">
                  <c:v>43447</c:v>
                </c:pt>
                <c:pt idx="248">
                  <c:v>43448</c:v>
                </c:pt>
                <c:pt idx="249">
                  <c:v>43451</c:v>
                </c:pt>
                <c:pt idx="250">
                  <c:v>43452</c:v>
                </c:pt>
                <c:pt idx="251">
                  <c:v>43453</c:v>
                </c:pt>
                <c:pt idx="252">
                  <c:v>43454</c:v>
                </c:pt>
                <c:pt idx="253">
                  <c:v>43455</c:v>
                </c:pt>
                <c:pt idx="254">
                  <c:v>43458</c:v>
                </c:pt>
                <c:pt idx="255">
                  <c:v>43459</c:v>
                </c:pt>
                <c:pt idx="256">
                  <c:v>43460</c:v>
                </c:pt>
                <c:pt idx="257">
                  <c:v>43461</c:v>
                </c:pt>
                <c:pt idx="258">
                  <c:v>43462</c:v>
                </c:pt>
                <c:pt idx="259">
                  <c:v>43465</c:v>
                </c:pt>
                <c:pt idx="260">
                  <c:v>43466</c:v>
                </c:pt>
                <c:pt idx="261">
                  <c:v>43467</c:v>
                </c:pt>
                <c:pt idx="262">
                  <c:v>43468</c:v>
                </c:pt>
                <c:pt idx="263">
                  <c:v>43469</c:v>
                </c:pt>
                <c:pt idx="264">
                  <c:v>43472</c:v>
                </c:pt>
                <c:pt idx="265">
                  <c:v>43473</c:v>
                </c:pt>
                <c:pt idx="266">
                  <c:v>43474</c:v>
                </c:pt>
                <c:pt idx="267">
                  <c:v>43475</c:v>
                </c:pt>
                <c:pt idx="268">
                  <c:v>43476</c:v>
                </c:pt>
                <c:pt idx="269">
                  <c:v>43479</c:v>
                </c:pt>
                <c:pt idx="270">
                  <c:v>43480</c:v>
                </c:pt>
                <c:pt idx="271">
                  <c:v>43481</c:v>
                </c:pt>
                <c:pt idx="272">
                  <c:v>43482</c:v>
                </c:pt>
                <c:pt idx="273">
                  <c:v>43483</c:v>
                </c:pt>
                <c:pt idx="274">
                  <c:v>43486</c:v>
                </c:pt>
                <c:pt idx="275">
                  <c:v>43487</c:v>
                </c:pt>
                <c:pt idx="276">
                  <c:v>43488</c:v>
                </c:pt>
                <c:pt idx="277">
                  <c:v>43489</c:v>
                </c:pt>
                <c:pt idx="278">
                  <c:v>43490</c:v>
                </c:pt>
                <c:pt idx="279">
                  <c:v>43493</c:v>
                </c:pt>
                <c:pt idx="280">
                  <c:v>43494</c:v>
                </c:pt>
                <c:pt idx="281">
                  <c:v>43495</c:v>
                </c:pt>
                <c:pt idx="282">
                  <c:v>43496</c:v>
                </c:pt>
                <c:pt idx="283">
                  <c:v>43497</c:v>
                </c:pt>
                <c:pt idx="284">
                  <c:v>43500</c:v>
                </c:pt>
                <c:pt idx="285">
                  <c:v>43501</c:v>
                </c:pt>
                <c:pt idx="286">
                  <c:v>43502</c:v>
                </c:pt>
                <c:pt idx="287">
                  <c:v>43503</c:v>
                </c:pt>
                <c:pt idx="288">
                  <c:v>43504</c:v>
                </c:pt>
                <c:pt idx="289">
                  <c:v>43507</c:v>
                </c:pt>
                <c:pt idx="290">
                  <c:v>43508</c:v>
                </c:pt>
                <c:pt idx="291">
                  <c:v>43509</c:v>
                </c:pt>
                <c:pt idx="292">
                  <c:v>43510</c:v>
                </c:pt>
                <c:pt idx="293">
                  <c:v>43511</c:v>
                </c:pt>
                <c:pt idx="294">
                  <c:v>43514</c:v>
                </c:pt>
                <c:pt idx="295">
                  <c:v>43515</c:v>
                </c:pt>
                <c:pt idx="296">
                  <c:v>43516</c:v>
                </c:pt>
                <c:pt idx="297">
                  <c:v>43517</c:v>
                </c:pt>
                <c:pt idx="298">
                  <c:v>43518</c:v>
                </c:pt>
                <c:pt idx="299">
                  <c:v>43521</c:v>
                </c:pt>
                <c:pt idx="300">
                  <c:v>43522</c:v>
                </c:pt>
                <c:pt idx="301">
                  <c:v>43523</c:v>
                </c:pt>
                <c:pt idx="302">
                  <c:v>43524</c:v>
                </c:pt>
                <c:pt idx="303">
                  <c:v>43525</c:v>
                </c:pt>
                <c:pt idx="304">
                  <c:v>43528</c:v>
                </c:pt>
                <c:pt idx="305">
                  <c:v>43529</c:v>
                </c:pt>
                <c:pt idx="306">
                  <c:v>43530</c:v>
                </c:pt>
                <c:pt idx="307">
                  <c:v>43531</c:v>
                </c:pt>
                <c:pt idx="308">
                  <c:v>43532</c:v>
                </c:pt>
                <c:pt idx="309">
                  <c:v>43535</c:v>
                </c:pt>
                <c:pt idx="310">
                  <c:v>43536</c:v>
                </c:pt>
                <c:pt idx="311">
                  <c:v>43537</c:v>
                </c:pt>
                <c:pt idx="312">
                  <c:v>43538</c:v>
                </c:pt>
                <c:pt idx="313">
                  <c:v>43539</c:v>
                </c:pt>
                <c:pt idx="314">
                  <c:v>43542</c:v>
                </c:pt>
                <c:pt idx="315">
                  <c:v>43543</c:v>
                </c:pt>
                <c:pt idx="316">
                  <c:v>43544</c:v>
                </c:pt>
                <c:pt idx="317">
                  <c:v>43545</c:v>
                </c:pt>
                <c:pt idx="318">
                  <c:v>43546</c:v>
                </c:pt>
                <c:pt idx="319">
                  <c:v>43549</c:v>
                </c:pt>
                <c:pt idx="320">
                  <c:v>43550</c:v>
                </c:pt>
                <c:pt idx="321">
                  <c:v>43551</c:v>
                </c:pt>
                <c:pt idx="322">
                  <c:v>43552</c:v>
                </c:pt>
                <c:pt idx="323">
                  <c:v>43553</c:v>
                </c:pt>
                <c:pt idx="324">
                  <c:v>43556</c:v>
                </c:pt>
                <c:pt idx="325">
                  <c:v>43557</c:v>
                </c:pt>
                <c:pt idx="326">
                  <c:v>43558</c:v>
                </c:pt>
                <c:pt idx="327">
                  <c:v>43559</c:v>
                </c:pt>
                <c:pt idx="328">
                  <c:v>43560</c:v>
                </c:pt>
                <c:pt idx="329">
                  <c:v>43563</c:v>
                </c:pt>
                <c:pt idx="330">
                  <c:v>43564</c:v>
                </c:pt>
                <c:pt idx="331">
                  <c:v>43565</c:v>
                </c:pt>
                <c:pt idx="332">
                  <c:v>43566</c:v>
                </c:pt>
                <c:pt idx="333">
                  <c:v>43567</c:v>
                </c:pt>
                <c:pt idx="334">
                  <c:v>43570</c:v>
                </c:pt>
                <c:pt idx="335">
                  <c:v>43571</c:v>
                </c:pt>
                <c:pt idx="336">
                  <c:v>43572</c:v>
                </c:pt>
                <c:pt idx="337">
                  <c:v>43573</c:v>
                </c:pt>
                <c:pt idx="338">
                  <c:v>43574</c:v>
                </c:pt>
                <c:pt idx="339">
                  <c:v>43577</c:v>
                </c:pt>
                <c:pt idx="340">
                  <c:v>43578</c:v>
                </c:pt>
                <c:pt idx="341">
                  <c:v>43579</c:v>
                </c:pt>
                <c:pt idx="342">
                  <c:v>43580</c:v>
                </c:pt>
                <c:pt idx="343">
                  <c:v>43581</c:v>
                </c:pt>
                <c:pt idx="344">
                  <c:v>43584</c:v>
                </c:pt>
                <c:pt idx="345">
                  <c:v>43585</c:v>
                </c:pt>
                <c:pt idx="346">
                  <c:v>43586</c:v>
                </c:pt>
                <c:pt idx="347">
                  <c:v>43587</c:v>
                </c:pt>
                <c:pt idx="348">
                  <c:v>43588</c:v>
                </c:pt>
                <c:pt idx="349">
                  <c:v>43591</c:v>
                </c:pt>
                <c:pt idx="350">
                  <c:v>43592</c:v>
                </c:pt>
                <c:pt idx="351">
                  <c:v>43593</c:v>
                </c:pt>
                <c:pt idx="352">
                  <c:v>43594</c:v>
                </c:pt>
                <c:pt idx="353">
                  <c:v>43595</c:v>
                </c:pt>
                <c:pt idx="354">
                  <c:v>43598</c:v>
                </c:pt>
                <c:pt idx="355">
                  <c:v>43599</c:v>
                </c:pt>
                <c:pt idx="356">
                  <c:v>43600</c:v>
                </c:pt>
                <c:pt idx="357">
                  <c:v>43601</c:v>
                </c:pt>
                <c:pt idx="358">
                  <c:v>43602</c:v>
                </c:pt>
                <c:pt idx="359">
                  <c:v>43605</c:v>
                </c:pt>
                <c:pt idx="360">
                  <c:v>43606</c:v>
                </c:pt>
                <c:pt idx="361">
                  <c:v>43607</c:v>
                </c:pt>
                <c:pt idx="362">
                  <c:v>43608</c:v>
                </c:pt>
                <c:pt idx="363">
                  <c:v>43609</c:v>
                </c:pt>
                <c:pt idx="364">
                  <c:v>43612</c:v>
                </c:pt>
                <c:pt idx="365">
                  <c:v>43613</c:v>
                </c:pt>
                <c:pt idx="366">
                  <c:v>43614</c:v>
                </c:pt>
                <c:pt idx="367">
                  <c:v>43615</c:v>
                </c:pt>
                <c:pt idx="368">
                  <c:v>43616</c:v>
                </c:pt>
                <c:pt idx="369">
                  <c:v>43619</c:v>
                </c:pt>
                <c:pt idx="370">
                  <c:v>43620</c:v>
                </c:pt>
                <c:pt idx="371">
                  <c:v>43621</c:v>
                </c:pt>
                <c:pt idx="372">
                  <c:v>43622</c:v>
                </c:pt>
                <c:pt idx="373">
                  <c:v>43623</c:v>
                </c:pt>
                <c:pt idx="374">
                  <c:v>43626</c:v>
                </c:pt>
                <c:pt idx="375">
                  <c:v>43627</c:v>
                </c:pt>
                <c:pt idx="376">
                  <c:v>43628</c:v>
                </c:pt>
                <c:pt idx="377">
                  <c:v>43629</c:v>
                </c:pt>
                <c:pt idx="378">
                  <c:v>43630</c:v>
                </c:pt>
                <c:pt idx="379">
                  <c:v>43633</c:v>
                </c:pt>
                <c:pt idx="380">
                  <c:v>43634</c:v>
                </c:pt>
                <c:pt idx="381">
                  <c:v>43635</c:v>
                </c:pt>
                <c:pt idx="382">
                  <c:v>43636</c:v>
                </c:pt>
                <c:pt idx="383">
                  <c:v>43637</c:v>
                </c:pt>
                <c:pt idx="384">
                  <c:v>43640</c:v>
                </c:pt>
                <c:pt idx="385">
                  <c:v>43641</c:v>
                </c:pt>
                <c:pt idx="386">
                  <c:v>43642</c:v>
                </c:pt>
                <c:pt idx="387">
                  <c:v>43643</c:v>
                </c:pt>
                <c:pt idx="388">
                  <c:v>43644</c:v>
                </c:pt>
                <c:pt idx="389">
                  <c:v>43647</c:v>
                </c:pt>
                <c:pt idx="390">
                  <c:v>43648</c:v>
                </c:pt>
                <c:pt idx="391">
                  <c:v>43649</c:v>
                </c:pt>
                <c:pt idx="392">
                  <c:v>43650</c:v>
                </c:pt>
                <c:pt idx="393">
                  <c:v>43651</c:v>
                </c:pt>
                <c:pt idx="394">
                  <c:v>43654</c:v>
                </c:pt>
                <c:pt idx="395">
                  <c:v>43655</c:v>
                </c:pt>
                <c:pt idx="396">
                  <c:v>43656</c:v>
                </c:pt>
                <c:pt idx="397">
                  <c:v>43657</c:v>
                </c:pt>
                <c:pt idx="398">
                  <c:v>43658</c:v>
                </c:pt>
                <c:pt idx="399">
                  <c:v>43661</c:v>
                </c:pt>
                <c:pt idx="400">
                  <c:v>43662</c:v>
                </c:pt>
                <c:pt idx="401">
                  <c:v>43663</c:v>
                </c:pt>
                <c:pt idx="402">
                  <c:v>43664</c:v>
                </c:pt>
                <c:pt idx="403">
                  <c:v>43665</c:v>
                </c:pt>
                <c:pt idx="404">
                  <c:v>43668</c:v>
                </c:pt>
                <c:pt idx="405">
                  <c:v>43669</c:v>
                </c:pt>
                <c:pt idx="406">
                  <c:v>43670</c:v>
                </c:pt>
                <c:pt idx="407">
                  <c:v>43671</c:v>
                </c:pt>
                <c:pt idx="408">
                  <c:v>43672</c:v>
                </c:pt>
                <c:pt idx="409">
                  <c:v>43675</c:v>
                </c:pt>
                <c:pt idx="410">
                  <c:v>43676</c:v>
                </c:pt>
                <c:pt idx="411">
                  <c:v>43677</c:v>
                </c:pt>
                <c:pt idx="412">
                  <c:v>43678</c:v>
                </c:pt>
                <c:pt idx="413">
                  <c:v>43679</c:v>
                </c:pt>
                <c:pt idx="414">
                  <c:v>43682</c:v>
                </c:pt>
                <c:pt idx="415">
                  <c:v>43683</c:v>
                </c:pt>
                <c:pt idx="416">
                  <c:v>43684</c:v>
                </c:pt>
                <c:pt idx="417">
                  <c:v>43685</c:v>
                </c:pt>
                <c:pt idx="418">
                  <c:v>43686</c:v>
                </c:pt>
                <c:pt idx="419">
                  <c:v>43689</c:v>
                </c:pt>
                <c:pt idx="420">
                  <c:v>43690</c:v>
                </c:pt>
                <c:pt idx="421">
                  <c:v>43691</c:v>
                </c:pt>
                <c:pt idx="422">
                  <c:v>43692</c:v>
                </c:pt>
                <c:pt idx="423">
                  <c:v>43693</c:v>
                </c:pt>
                <c:pt idx="424">
                  <c:v>43696</c:v>
                </c:pt>
                <c:pt idx="425">
                  <c:v>43697</c:v>
                </c:pt>
                <c:pt idx="426">
                  <c:v>43698</c:v>
                </c:pt>
                <c:pt idx="427">
                  <c:v>43699</c:v>
                </c:pt>
                <c:pt idx="428">
                  <c:v>43700</c:v>
                </c:pt>
                <c:pt idx="429">
                  <c:v>43703</c:v>
                </c:pt>
                <c:pt idx="430">
                  <c:v>43704</c:v>
                </c:pt>
                <c:pt idx="431">
                  <c:v>43705</c:v>
                </c:pt>
                <c:pt idx="432">
                  <c:v>43706</c:v>
                </c:pt>
                <c:pt idx="433">
                  <c:v>43707</c:v>
                </c:pt>
                <c:pt idx="434">
                  <c:v>43710</c:v>
                </c:pt>
                <c:pt idx="435">
                  <c:v>43711</c:v>
                </c:pt>
                <c:pt idx="436">
                  <c:v>43712</c:v>
                </c:pt>
                <c:pt idx="437">
                  <c:v>43713</c:v>
                </c:pt>
                <c:pt idx="438">
                  <c:v>43714</c:v>
                </c:pt>
                <c:pt idx="439">
                  <c:v>43717</c:v>
                </c:pt>
                <c:pt idx="440">
                  <c:v>43718</c:v>
                </c:pt>
                <c:pt idx="441">
                  <c:v>43719</c:v>
                </c:pt>
                <c:pt idx="442">
                  <c:v>43720</c:v>
                </c:pt>
                <c:pt idx="443">
                  <c:v>43721</c:v>
                </c:pt>
                <c:pt idx="444">
                  <c:v>43724</c:v>
                </c:pt>
                <c:pt idx="445">
                  <c:v>43725</c:v>
                </c:pt>
                <c:pt idx="446">
                  <c:v>43726</c:v>
                </c:pt>
                <c:pt idx="447">
                  <c:v>43727</c:v>
                </c:pt>
                <c:pt idx="448">
                  <c:v>43728</c:v>
                </c:pt>
                <c:pt idx="449">
                  <c:v>43731</c:v>
                </c:pt>
                <c:pt idx="450">
                  <c:v>43732</c:v>
                </c:pt>
                <c:pt idx="451">
                  <c:v>43733</c:v>
                </c:pt>
                <c:pt idx="452">
                  <c:v>43734</c:v>
                </c:pt>
                <c:pt idx="453">
                  <c:v>43735</c:v>
                </c:pt>
                <c:pt idx="454">
                  <c:v>43738</c:v>
                </c:pt>
                <c:pt idx="455">
                  <c:v>43739</c:v>
                </c:pt>
                <c:pt idx="456">
                  <c:v>43740</c:v>
                </c:pt>
                <c:pt idx="457">
                  <c:v>43741</c:v>
                </c:pt>
                <c:pt idx="458">
                  <c:v>43742</c:v>
                </c:pt>
                <c:pt idx="459">
                  <c:v>43745</c:v>
                </c:pt>
                <c:pt idx="460">
                  <c:v>43746</c:v>
                </c:pt>
                <c:pt idx="461">
                  <c:v>43747</c:v>
                </c:pt>
                <c:pt idx="462">
                  <c:v>43748</c:v>
                </c:pt>
                <c:pt idx="463">
                  <c:v>43749</c:v>
                </c:pt>
                <c:pt idx="464">
                  <c:v>43752</c:v>
                </c:pt>
                <c:pt idx="465">
                  <c:v>43753</c:v>
                </c:pt>
                <c:pt idx="466">
                  <c:v>43754</c:v>
                </c:pt>
                <c:pt idx="467">
                  <c:v>43755</c:v>
                </c:pt>
                <c:pt idx="468">
                  <c:v>43756</c:v>
                </c:pt>
                <c:pt idx="469">
                  <c:v>43759</c:v>
                </c:pt>
                <c:pt idx="470">
                  <c:v>43760</c:v>
                </c:pt>
                <c:pt idx="471">
                  <c:v>43761</c:v>
                </c:pt>
                <c:pt idx="472">
                  <c:v>43762</c:v>
                </c:pt>
                <c:pt idx="473">
                  <c:v>43763</c:v>
                </c:pt>
                <c:pt idx="474">
                  <c:v>43766</c:v>
                </c:pt>
                <c:pt idx="475">
                  <c:v>43767</c:v>
                </c:pt>
                <c:pt idx="476">
                  <c:v>43768</c:v>
                </c:pt>
                <c:pt idx="477">
                  <c:v>43769</c:v>
                </c:pt>
                <c:pt idx="478">
                  <c:v>43770</c:v>
                </c:pt>
                <c:pt idx="479">
                  <c:v>43773</c:v>
                </c:pt>
                <c:pt idx="480">
                  <c:v>43774</c:v>
                </c:pt>
                <c:pt idx="481">
                  <c:v>43775</c:v>
                </c:pt>
                <c:pt idx="482">
                  <c:v>43776</c:v>
                </c:pt>
                <c:pt idx="483">
                  <c:v>43777</c:v>
                </c:pt>
                <c:pt idx="484">
                  <c:v>43780</c:v>
                </c:pt>
                <c:pt idx="485">
                  <c:v>43781</c:v>
                </c:pt>
                <c:pt idx="486">
                  <c:v>43782</c:v>
                </c:pt>
                <c:pt idx="487">
                  <c:v>43783</c:v>
                </c:pt>
                <c:pt idx="488">
                  <c:v>43784</c:v>
                </c:pt>
                <c:pt idx="489">
                  <c:v>43787</c:v>
                </c:pt>
                <c:pt idx="490">
                  <c:v>43788</c:v>
                </c:pt>
                <c:pt idx="491">
                  <c:v>43789</c:v>
                </c:pt>
                <c:pt idx="492">
                  <c:v>43790</c:v>
                </c:pt>
                <c:pt idx="493">
                  <c:v>43791</c:v>
                </c:pt>
                <c:pt idx="494">
                  <c:v>43794</c:v>
                </c:pt>
                <c:pt idx="495">
                  <c:v>43795</c:v>
                </c:pt>
                <c:pt idx="496">
                  <c:v>43796</c:v>
                </c:pt>
                <c:pt idx="497">
                  <c:v>43797</c:v>
                </c:pt>
                <c:pt idx="498">
                  <c:v>43798</c:v>
                </c:pt>
                <c:pt idx="499">
                  <c:v>43801</c:v>
                </c:pt>
                <c:pt idx="500">
                  <c:v>43802</c:v>
                </c:pt>
                <c:pt idx="501">
                  <c:v>43803</c:v>
                </c:pt>
                <c:pt idx="502">
                  <c:v>43804</c:v>
                </c:pt>
                <c:pt idx="503">
                  <c:v>43805</c:v>
                </c:pt>
                <c:pt idx="504">
                  <c:v>43808</c:v>
                </c:pt>
                <c:pt idx="505">
                  <c:v>43809</c:v>
                </c:pt>
                <c:pt idx="506">
                  <c:v>43810</c:v>
                </c:pt>
                <c:pt idx="507">
                  <c:v>43811</c:v>
                </c:pt>
                <c:pt idx="508">
                  <c:v>43812</c:v>
                </c:pt>
                <c:pt idx="509">
                  <c:v>43815</c:v>
                </c:pt>
                <c:pt idx="510">
                  <c:v>43816</c:v>
                </c:pt>
                <c:pt idx="511">
                  <c:v>43817</c:v>
                </c:pt>
                <c:pt idx="512">
                  <c:v>43818</c:v>
                </c:pt>
                <c:pt idx="513">
                  <c:v>43819</c:v>
                </c:pt>
                <c:pt idx="514">
                  <c:v>43822</c:v>
                </c:pt>
                <c:pt idx="515">
                  <c:v>43823</c:v>
                </c:pt>
                <c:pt idx="516">
                  <c:v>43824</c:v>
                </c:pt>
                <c:pt idx="517">
                  <c:v>43825</c:v>
                </c:pt>
                <c:pt idx="518">
                  <c:v>43826</c:v>
                </c:pt>
                <c:pt idx="519">
                  <c:v>43829</c:v>
                </c:pt>
                <c:pt idx="520">
                  <c:v>43830</c:v>
                </c:pt>
                <c:pt idx="521">
                  <c:v>43831</c:v>
                </c:pt>
                <c:pt idx="522">
                  <c:v>43832</c:v>
                </c:pt>
                <c:pt idx="523">
                  <c:v>43833</c:v>
                </c:pt>
                <c:pt idx="524">
                  <c:v>43836</c:v>
                </c:pt>
                <c:pt idx="525">
                  <c:v>43837</c:v>
                </c:pt>
                <c:pt idx="526">
                  <c:v>43838</c:v>
                </c:pt>
                <c:pt idx="527">
                  <c:v>43839</c:v>
                </c:pt>
                <c:pt idx="528">
                  <c:v>43840</c:v>
                </c:pt>
                <c:pt idx="529">
                  <c:v>43843</c:v>
                </c:pt>
                <c:pt idx="530">
                  <c:v>43844</c:v>
                </c:pt>
                <c:pt idx="531">
                  <c:v>43845</c:v>
                </c:pt>
                <c:pt idx="532">
                  <c:v>43846</c:v>
                </c:pt>
                <c:pt idx="533">
                  <c:v>43847</c:v>
                </c:pt>
                <c:pt idx="534">
                  <c:v>43850</c:v>
                </c:pt>
                <c:pt idx="535">
                  <c:v>43851</c:v>
                </c:pt>
                <c:pt idx="536">
                  <c:v>43852</c:v>
                </c:pt>
                <c:pt idx="537">
                  <c:v>43853</c:v>
                </c:pt>
                <c:pt idx="538">
                  <c:v>43854</c:v>
                </c:pt>
                <c:pt idx="539">
                  <c:v>43857</c:v>
                </c:pt>
                <c:pt idx="540">
                  <c:v>43858</c:v>
                </c:pt>
                <c:pt idx="541">
                  <c:v>43859</c:v>
                </c:pt>
                <c:pt idx="542">
                  <c:v>43860</c:v>
                </c:pt>
                <c:pt idx="543">
                  <c:v>43861</c:v>
                </c:pt>
                <c:pt idx="544">
                  <c:v>43864</c:v>
                </c:pt>
                <c:pt idx="545">
                  <c:v>43865</c:v>
                </c:pt>
                <c:pt idx="546">
                  <c:v>43866</c:v>
                </c:pt>
                <c:pt idx="547">
                  <c:v>43867</c:v>
                </c:pt>
                <c:pt idx="548">
                  <c:v>43868</c:v>
                </c:pt>
                <c:pt idx="549">
                  <c:v>43871</c:v>
                </c:pt>
                <c:pt idx="550">
                  <c:v>43872</c:v>
                </c:pt>
                <c:pt idx="551">
                  <c:v>43873</c:v>
                </c:pt>
                <c:pt idx="552">
                  <c:v>43874</c:v>
                </c:pt>
                <c:pt idx="553">
                  <c:v>43875</c:v>
                </c:pt>
                <c:pt idx="554">
                  <c:v>43878</c:v>
                </c:pt>
                <c:pt idx="555">
                  <c:v>43879</c:v>
                </c:pt>
                <c:pt idx="556">
                  <c:v>43880</c:v>
                </c:pt>
                <c:pt idx="557">
                  <c:v>43881</c:v>
                </c:pt>
                <c:pt idx="558">
                  <c:v>43882</c:v>
                </c:pt>
                <c:pt idx="559">
                  <c:v>43885</c:v>
                </c:pt>
                <c:pt idx="560">
                  <c:v>43886</c:v>
                </c:pt>
                <c:pt idx="561">
                  <c:v>43887</c:v>
                </c:pt>
                <c:pt idx="562">
                  <c:v>43888</c:v>
                </c:pt>
                <c:pt idx="563">
                  <c:v>43889</c:v>
                </c:pt>
                <c:pt idx="564">
                  <c:v>43891</c:v>
                </c:pt>
                <c:pt idx="565">
                  <c:v>43892</c:v>
                </c:pt>
                <c:pt idx="566">
                  <c:v>43893</c:v>
                </c:pt>
                <c:pt idx="567">
                  <c:v>43894</c:v>
                </c:pt>
                <c:pt idx="568">
                  <c:v>43895</c:v>
                </c:pt>
                <c:pt idx="569">
                  <c:v>43896</c:v>
                </c:pt>
                <c:pt idx="570">
                  <c:v>43898</c:v>
                </c:pt>
                <c:pt idx="571">
                  <c:v>43899</c:v>
                </c:pt>
                <c:pt idx="572">
                  <c:v>43900</c:v>
                </c:pt>
                <c:pt idx="573">
                  <c:v>43901</c:v>
                </c:pt>
                <c:pt idx="574">
                  <c:v>43902</c:v>
                </c:pt>
                <c:pt idx="575">
                  <c:v>43903</c:v>
                </c:pt>
                <c:pt idx="576">
                  <c:v>43905</c:v>
                </c:pt>
                <c:pt idx="577">
                  <c:v>43906</c:v>
                </c:pt>
                <c:pt idx="578">
                  <c:v>43907</c:v>
                </c:pt>
                <c:pt idx="579">
                  <c:v>43908</c:v>
                </c:pt>
                <c:pt idx="580">
                  <c:v>43909</c:v>
                </c:pt>
                <c:pt idx="581">
                  <c:v>43910</c:v>
                </c:pt>
                <c:pt idx="582">
                  <c:v>43912</c:v>
                </c:pt>
                <c:pt idx="583">
                  <c:v>43913</c:v>
                </c:pt>
                <c:pt idx="584">
                  <c:v>43914</c:v>
                </c:pt>
                <c:pt idx="585">
                  <c:v>43915</c:v>
                </c:pt>
                <c:pt idx="586">
                  <c:v>43916</c:v>
                </c:pt>
                <c:pt idx="587">
                  <c:v>43917</c:v>
                </c:pt>
                <c:pt idx="588">
                  <c:v>43919</c:v>
                </c:pt>
                <c:pt idx="589">
                  <c:v>43920</c:v>
                </c:pt>
                <c:pt idx="590">
                  <c:v>43921</c:v>
                </c:pt>
                <c:pt idx="591">
                  <c:v>43922</c:v>
                </c:pt>
                <c:pt idx="592">
                  <c:v>43923</c:v>
                </c:pt>
                <c:pt idx="593">
                  <c:v>43924</c:v>
                </c:pt>
                <c:pt idx="594">
                  <c:v>43927</c:v>
                </c:pt>
                <c:pt idx="595">
                  <c:v>43928</c:v>
                </c:pt>
                <c:pt idx="596">
                  <c:v>43929</c:v>
                </c:pt>
                <c:pt idx="597">
                  <c:v>43930</c:v>
                </c:pt>
                <c:pt idx="598">
                  <c:v>43931</c:v>
                </c:pt>
                <c:pt idx="599">
                  <c:v>43934</c:v>
                </c:pt>
                <c:pt idx="600">
                  <c:v>43935</c:v>
                </c:pt>
                <c:pt idx="601">
                  <c:v>43936</c:v>
                </c:pt>
                <c:pt idx="602">
                  <c:v>43937</c:v>
                </c:pt>
                <c:pt idx="603">
                  <c:v>43938</c:v>
                </c:pt>
                <c:pt idx="604">
                  <c:v>43941</c:v>
                </c:pt>
                <c:pt idx="605">
                  <c:v>43942</c:v>
                </c:pt>
                <c:pt idx="606">
                  <c:v>43943</c:v>
                </c:pt>
                <c:pt idx="607">
                  <c:v>43944</c:v>
                </c:pt>
                <c:pt idx="608">
                  <c:v>43945</c:v>
                </c:pt>
                <c:pt idx="609">
                  <c:v>43948</c:v>
                </c:pt>
                <c:pt idx="610">
                  <c:v>43949</c:v>
                </c:pt>
                <c:pt idx="611">
                  <c:v>43950</c:v>
                </c:pt>
                <c:pt idx="612">
                  <c:v>43951</c:v>
                </c:pt>
                <c:pt idx="613">
                  <c:v>43952</c:v>
                </c:pt>
                <c:pt idx="614">
                  <c:v>43955</c:v>
                </c:pt>
                <c:pt idx="615">
                  <c:v>43956</c:v>
                </c:pt>
                <c:pt idx="616">
                  <c:v>43957</c:v>
                </c:pt>
                <c:pt idx="617">
                  <c:v>43958</c:v>
                </c:pt>
                <c:pt idx="618">
                  <c:v>43959</c:v>
                </c:pt>
                <c:pt idx="619">
                  <c:v>43962</c:v>
                </c:pt>
                <c:pt idx="620">
                  <c:v>43963</c:v>
                </c:pt>
                <c:pt idx="621">
                  <c:v>43964</c:v>
                </c:pt>
                <c:pt idx="622">
                  <c:v>43965</c:v>
                </c:pt>
                <c:pt idx="623">
                  <c:v>43966</c:v>
                </c:pt>
                <c:pt idx="624">
                  <c:v>43969</c:v>
                </c:pt>
                <c:pt idx="625">
                  <c:v>43970</c:v>
                </c:pt>
                <c:pt idx="626">
                  <c:v>43971</c:v>
                </c:pt>
                <c:pt idx="627">
                  <c:v>43972</c:v>
                </c:pt>
                <c:pt idx="628">
                  <c:v>43973</c:v>
                </c:pt>
                <c:pt idx="629">
                  <c:v>43976</c:v>
                </c:pt>
                <c:pt idx="630">
                  <c:v>43977</c:v>
                </c:pt>
                <c:pt idx="631">
                  <c:v>43978</c:v>
                </c:pt>
                <c:pt idx="632">
                  <c:v>43979</c:v>
                </c:pt>
                <c:pt idx="633">
                  <c:v>43980</c:v>
                </c:pt>
                <c:pt idx="634">
                  <c:v>43983</c:v>
                </c:pt>
                <c:pt idx="635">
                  <c:v>43984</c:v>
                </c:pt>
                <c:pt idx="636">
                  <c:v>43985</c:v>
                </c:pt>
                <c:pt idx="637">
                  <c:v>43986</c:v>
                </c:pt>
                <c:pt idx="638">
                  <c:v>43987</c:v>
                </c:pt>
                <c:pt idx="639">
                  <c:v>43990</c:v>
                </c:pt>
                <c:pt idx="640">
                  <c:v>43991</c:v>
                </c:pt>
                <c:pt idx="641">
                  <c:v>43992</c:v>
                </c:pt>
                <c:pt idx="642">
                  <c:v>43993</c:v>
                </c:pt>
                <c:pt idx="643">
                  <c:v>43994</c:v>
                </c:pt>
                <c:pt idx="644">
                  <c:v>43997</c:v>
                </c:pt>
                <c:pt idx="645">
                  <c:v>43998</c:v>
                </c:pt>
                <c:pt idx="646">
                  <c:v>43999</c:v>
                </c:pt>
                <c:pt idx="647">
                  <c:v>44000</c:v>
                </c:pt>
                <c:pt idx="648">
                  <c:v>44001</c:v>
                </c:pt>
                <c:pt idx="649">
                  <c:v>44004</c:v>
                </c:pt>
                <c:pt idx="650">
                  <c:v>44005</c:v>
                </c:pt>
                <c:pt idx="651">
                  <c:v>44006</c:v>
                </c:pt>
                <c:pt idx="652">
                  <c:v>44007</c:v>
                </c:pt>
                <c:pt idx="653">
                  <c:v>44008</c:v>
                </c:pt>
                <c:pt idx="654">
                  <c:v>44011</c:v>
                </c:pt>
                <c:pt idx="655">
                  <c:v>44012</c:v>
                </c:pt>
                <c:pt idx="656">
                  <c:v>44013</c:v>
                </c:pt>
                <c:pt idx="657">
                  <c:v>44014</c:v>
                </c:pt>
                <c:pt idx="658">
                  <c:v>44015</c:v>
                </c:pt>
                <c:pt idx="659">
                  <c:v>44018</c:v>
                </c:pt>
                <c:pt idx="660">
                  <c:v>44019</c:v>
                </c:pt>
                <c:pt idx="661">
                  <c:v>44020</c:v>
                </c:pt>
                <c:pt idx="662">
                  <c:v>44021</c:v>
                </c:pt>
                <c:pt idx="663">
                  <c:v>44022</c:v>
                </c:pt>
                <c:pt idx="664">
                  <c:v>44025</c:v>
                </c:pt>
                <c:pt idx="665">
                  <c:v>44026</c:v>
                </c:pt>
                <c:pt idx="666">
                  <c:v>44027</c:v>
                </c:pt>
                <c:pt idx="667">
                  <c:v>44028</c:v>
                </c:pt>
                <c:pt idx="668">
                  <c:v>44029</c:v>
                </c:pt>
                <c:pt idx="669">
                  <c:v>44032</c:v>
                </c:pt>
                <c:pt idx="670">
                  <c:v>44033</c:v>
                </c:pt>
                <c:pt idx="671">
                  <c:v>44034</c:v>
                </c:pt>
                <c:pt idx="672">
                  <c:v>44035</c:v>
                </c:pt>
                <c:pt idx="673">
                  <c:v>44036</c:v>
                </c:pt>
                <c:pt idx="674">
                  <c:v>44039</c:v>
                </c:pt>
                <c:pt idx="675">
                  <c:v>44040</c:v>
                </c:pt>
                <c:pt idx="676">
                  <c:v>44041</c:v>
                </c:pt>
                <c:pt idx="677">
                  <c:v>44042</c:v>
                </c:pt>
                <c:pt idx="678">
                  <c:v>44043</c:v>
                </c:pt>
                <c:pt idx="679">
                  <c:v>44046</c:v>
                </c:pt>
                <c:pt idx="680">
                  <c:v>44047</c:v>
                </c:pt>
                <c:pt idx="681">
                  <c:v>44048</c:v>
                </c:pt>
                <c:pt idx="682">
                  <c:v>44049</c:v>
                </c:pt>
                <c:pt idx="683">
                  <c:v>44050</c:v>
                </c:pt>
                <c:pt idx="684">
                  <c:v>44053</c:v>
                </c:pt>
                <c:pt idx="685">
                  <c:v>44054</c:v>
                </c:pt>
                <c:pt idx="686">
                  <c:v>44055</c:v>
                </c:pt>
                <c:pt idx="687">
                  <c:v>44056</c:v>
                </c:pt>
                <c:pt idx="688">
                  <c:v>44057</c:v>
                </c:pt>
                <c:pt idx="689">
                  <c:v>44060</c:v>
                </c:pt>
                <c:pt idx="690">
                  <c:v>44061</c:v>
                </c:pt>
                <c:pt idx="691">
                  <c:v>44062</c:v>
                </c:pt>
                <c:pt idx="692">
                  <c:v>44063</c:v>
                </c:pt>
                <c:pt idx="693">
                  <c:v>44064</c:v>
                </c:pt>
                <c:pt idx="694">
                  <c:v>44067</c:v>
                </c:pt>
                <c:pt idx="695">
                  <c:v>44068</c:v>
                </c:pt>
                <c:pt idx="696">
                  <c:v>44069</c:v>
                </c:pt>
                <c:pt idx="697">
                  <c:v>44070</c:v>
                </c:pt>
                <c:pt idx="698">
                  <c:v>44071</c:v>
                </c:pt>
                <c:pt idx="699">
                  <c:v>44074</c:v>
                </c:pt>
                <c:pt idx="700">
                  <c:v>44075</c:v>
                </c:pt>
                <c:pt idx="701">
                  <c:v>44076</c:v>
                </c:pt>
                <c:pt idx="702">
                  <c:v>44077</c:v>
                </c:pt>
                <c:pt idx="703">
                  <c:v>44078</c:v>
                </c:pt>
                <c:pt idx="704">
                  <c:v>44081</c:v>
                </c:pt>
                <c:pt idx="705">
                  <c:v>44082</c:v>
                </c:pt>
                <c:pt idx="706">
                  <c:v>44083</c:v>
                </c:pt>
                <c:pt idx="707">
                  <c:v>44084</c:v>
                </c:pt>
                <c:pt idx="708">
                  <c:v>44085</c:v>
                </c:pt>
                <c:pt idx="709">
                  <c:v>44088</c:v>
                </c:pt>
                <c:pt idx="710">
                  <c:v>44089</c:v>
                </c:pt>
                <c:pt idx="711">
                  <c:v>44090</c:v>
                </c:pt>
                <c:pt idx="712">
                  <c:v>44091</c:v>
                </c:pt>
                <c:pt idx="713">
                  <c:v>44092</c:v>
                </c:pt>
                <c:pt idx="714">
                  <c:v>44095</c:v>
                </c:pt>
                <c:pt idx="715">
                  <c:v>44096</c:v>
                </c:pt>
                <c:pt idx="716">
                  <c:v>44097</c:v>
                </c:pt>
                <c:pt idx="717">
                  <c:v>44098</c:v>
                </c:pt>
                <c:pt idx="718">
                  <c:v>44099</c:v>
                </c:pt>
                <c:pt idx="719">
                  <c:v>44102</c:v>
                </c:pt>
                <c:pt idx="720">
                  <c:v>44103</c:v>
                </c:pt>
                <c:pt idx="721">
                  <c:v>44104</c:v>
                </c:pt>
                <c:pt idx="722">
                  <c:v>44105</c:v>
                </c:pt>
                <c:pt idx="723">
                  <c:v>44106</c:v>
                </c:pt>
                <c:pt idx="724">
                  <c:v>44109</c:v>
                </c:pt>
                <c:pt idx="725">
                  <c:v>44110</c:v>
                </c:pt>
                <c:pt idx="726">
                  <c:v>44111</c:v>
                </c:pt>
                <c:pt idx="727">
                  <c:v>44112</c:v>
                </c:pt>
                <c:pt idx="728">
                  <c:v>44113</c:v>
                </c:pt>
                <c:pt idx="729">
                  <c:v>44116</c:v>
                </c:pt>
                <c:pt idx="730">
                  <c:v>44117</c:v>
                </c:pt>
                <c:pt idx="731">
                  <c:v>44118</c:v>
                </c:pt>
                <c:pt idx="732">
                  <c:v>44119</c:v>
                </c:pt>
                <c:pt idx="733">
                  <c:v>44120</c:v>
                </c:pt>
                <c:pt idx="734">
                  <c:v>44123</c:v>
                </c:pt>
                <c:pt idx="735">
                  <c:v>44124</c:v>
                </c:pt>
                <c:pt idx="736">
                  <c:v>44125</c:v>
                </c:pt>
                <c:pt idx="737">
                  <c:v>44126</c:v>
                </c:pt>
                <c:pt idx="738">
                  <c:v>44127</c:v>
                </c:pt>
                <c:pt idx="739">
                  <c:v>44130</c:v>
                </c:pt>
                <c:pt idx="740">
                  <c:v>44131</c:v>
                </c:pt>
                <c:pt idx="741">
                  <c:v>44132</c:v>
                </c:pt>
                <c:pt idx="742">
                  <c:v>44133</c:v>
                </c:pt>
                <c:pt idx="743">
                  <c:v>44134</c:v>
                </c:pt>
                <c:pt idx="744">
                  <c:v>44137</c:v>
                </c:pt>
                <c:pt idx="745">
                  <c:v>44138</c:v>
                </c:pt>
                <c:pt idx="746">
                  <c:v>44139</c:v>
                </c:pt>
                <c:pt idx="747">
                  <c:v>44140</c:v>
                </c:pt>
                <c:pt idx="748">
                  <c:v>44141</c:v>
                </c:pt>
                <c:pt idx="749">
                  <c:v>44144</c:v>
                </c:pt>
                <c:pt idx="750">
                  <c:v>44145</c:v>
                </c:pt>
                <c:pt idx="751">
                  <c:v>44146</c:v>
                </c:pt>
                <c:pt idx="752">
                  <c:v>44147</c:v>
                </c:pt>
                <c:pt idx="753">
                  <c:v>44148</c:v>
                </c:pt>
                <c:pt idx="754">
                  <c:v>44151</c:v>
                </c:pt>
                <c:pt idx="755">
                  <c:v>44152</c:v>
                </c:pt>
                <c:pt idx="756">
                  <c:v>44153</c:v>
                </c:pt>
                <c:pt idx="757">
                  <c:v>44154</c:v>
                </c:pt>
                <c:pt idx="758">
                  <c:v>44155</c:v>
                </c:pt>
                <c:pt idx="759">
                  <c:v>44158</c:v>
                </c:pt>
                <c:pt idx="760">
                  <c:v>44159</c:v>
                </c:pt>
                <c:pt idx="761">
                  <c:v>44160</c:v>
                </c:pt>
                <c:pt idx="762">
                  <c:v>44161</c:v>
                </c:pt>
                <c:pt idx="763">
                  <c:v>44162</c:v>
                </c:pt>
                <c:pt idx="764">
                  <c:v>44165</c:v>
                </c:pt>
                <c:pt idx="765">
                  <c:v>44166</c:v>
                </c:pt>
                <c:pt idx="766">
                  <c:v>44167</c:v>
                </c:pt>
                <c:pt idx="767">
                  <c:v>44168</c:v>
                </c:pt>
                <c:pt idx="768">
                  <c:v>44169</c:v>
                </c:pt>
                <c:pt idx="769">
                  <c:v>44172</c:v>
                </c:pt>
                <c:pt idx="770">
                  <c:v>44173</c:v>
                </c:pt>
                <c:pt idx="771">
                  <c:v>44174</c:v>
                </c:pt>
                <c:pt idx="772">
                  <c:v>44175</c:v>
                </c:pt>
                <c:pt idx="773">
                  <c:v>44176</c:v>
                </c:pt>
                <c:pt idx="774">
                  <c:v>44179</c:v>
                </c:pt>
                <c:pt idx="775">
                  <c:v>44180</c:v>
                </c:pt>
                <c:pt idx="776">
                  <c:v>44181</c:v>
                </c:pt>
                <c:pt idx="777">
                  <c:v>44182</c:v>
                </c:pt>
                <c:pt idx="778">
                  <c:v>44183</c:v>
                </c:pt>
                <c:pt idx="779">
                  <c:v>44186</c:v>
                </c:pt>
                <c:pt idx="780">
                  <c:v>44187</c:v>
                </c:pt>
                <c:pt idx="781">
                  <c:v>44188</c:v>
                </c:pt>
                <c:pt idx="782">
                  <c:v>44189</c:v>
                </c:pt>
                <c:pt idx="783">
                  <c:v>44190</c:v>
                </c:pt>
                <c:pt idx="784">
                  <c:v>44193</c:v>
                </c:pt>
                <c:pt idx="785">
                  <c:v>44194</c:v>
                </c:pt>
                <c:pt idx="786">
                  <c:v>44195</c:v>
                </c:pt>
                <c:pt idx="787">
                  <c:v>44196</c:v>
                </c:pt>
                <c:pt idx="788">
                  <c:v>44197</c:v>
                </c:pt>
                <c:pt idx="789">
                  <c:v>44200</c:v>
                </c:pt>
                <c:pt idx="790">
                  <c:v>44201</c:v>
                </c:pt>
                <c:pt idx="791">
                  <c:v>44202</c:v>
                </c:pt>
                <c:pt idx="792">
                  <c:v>44203</c:v>
                </c:pt>
                <c:pt idx="793">
                  <c:v>44204</c:v>
                </c:pt>
                <c:pt idx="794">
                  <c:v>44207</c:v>
                </c:pt>
                <c:pt idx="795">
                  <c:v>44208</c:v>
                </c:pt>
                <c:pt idx="796">
                  <c:v>44209</c:v>
                </c:pt>
                <c:pt idx="797">
                  <c:v>44210</c:v>
                </c:pt>
                <c:pt idx="798">
                  <c:v>44211</c:v>
                </c:pt>
                <c:pt idx="799">
                  <c:v>44214</c:v>
                </c:pt>
                <c:pt idx="800">
                  <c:v>44215</c:v>
                </c:pt>
                <c:pt idx="801">
                  <c:v>44216</c:v>
                </c:pt>
                <c:pt idx="802">
                  <c:v>44217</c:v>
                </c:pt>
                <c:pt idx="803">
                  <c:v>44218</c:v>
                </c:pt>
                <c:pt idx="804">
                  <c:v>44221</c:v>
                </c:pt>
                <c:pt idx="805">
                  <c:v>44222</c:v>
                </c:pt>
                <c:pt idx="806">
                  <c:v>44223</c:v>
                </c:pt>
                <c:pt idx="807">
                  <c:v>44224</c:v>
                </c:pt>
                <c:pt idx="808">
                  <c:v>44225</c:v>
                </c:pt>
                <c:pt idx="809">
                  <c:v>44228</c:v>
                </c:pt>
                <c:pt idx="810">
                  <c:v>44229</c:v>
                </c:pt>
                <c:pt idx="811">
                  <c:v>44230</c:v>
                </c:pt>
                <c:pt idx="812">
                  <c:v>44231</c:v>
                </c:pt>
                <c:pt idx="813">
                  <c:v>44232</c:v>
                </c:pt>
                <c:pt idx="814">
                  <c:v>44235</c:v>
                </c:pt>
                <c:pt idx="815">
                  <c:v>44236</c:v>
                </c:pt>
                <c:pt idx="816">
                  <c:v>44237</c:v>
                </c:pt>
                <c:pt idx="817">
                  <c:v>44238</c:v>
                </c:pt>
                <c:pt idx="818">
                  <c:v>44239</c:v>
                </c:pt>
                <c:pt idx="819">
                  <c:v>44242</c:v>
                </c:pt>
                <c:pt idx="820">
                  <c:v>44243</c:v>
                </c:pt>
                <c:pt idx="821">
                  <c:v>44244</c:v>
                </c:pt>
                <c:pt idx="822">
                  <c:v>44245</c:v>
                </c:pt>
                <c:pt idx="823">
                  <c:v>44246</c:v>
                </c:pt>
                <c:pt idx="824">
                  <c:v>44249</c:v>
                </c:pt>
                <c:pt idx="825">
                  <c:v>44250</c:v>
                </c:pt>
                <c:pt idx="826">
                  <c:v>44251</c:v>
                </c:pt>
                <c:pt idx="827">
                  <c:v>44252</c:v>
                </c:pt>
                <c:pt idx="828">
                  <c:v>44253</c:v>
                </c:pt>
                <c:pt idx="829">
                  <c:v>44256</c:v>
                </c:pt>
                <c:pt idx="830">
                  <c:v>44257</c:v>
                </c:pt>
                <c:pt idx="831">
                  <c:v>44258</c:v>
                </c:pt>
                <c:pt idx="832">
                  <c:v>44259</c:v>
                </c:pt>
                <c:pt idx="833">
                  <c:v>44260</c:v>
                </c:pt>
                <c:pt idx="834">
                  <c:v>44263</c:v>
                </c:pt>
                <c:pt idx="835">
                  <c:v>44264</c:v>
                </c:pt>
                <c:pt idx="836">
                  <c:v>44265</c:v>
                </c:pt>
                <c:pt idx="837">
                  <c:v>44266</c:v>
                </c:pt>
                <c:pt idx="838">
                  <c:v>44267</c:v>
                </c:pt>
                <c:pt idx="839">
                  <c:v>44270</c:v>
                </c:pt>
                <c:pt idx="840">
                  <c:v>44271</c:v>
                </c:pt>
                <c:pt idx="841">
                  <c:v>44272</c:v>
                </c:pt>
                <c:pt idx="842">
                  <c:v>44273</c:v>
                </c:pt>
                <c:pt idx="843">
                  <c:v>44274</c:v>
                </c:pt>
                <c:pt idx="844">
                  <c:v>44277</c:v>
                </c:pt>
                <c:pt idx="845">
                  <c:v>44278</c:v>
                </c:pt>
                <c:pt idx="846">
                  <c:v>44279</c:v>
                </c:pt>
                <c:pt idx="847">
                  <c:v>44280</c:v>
                </c:pt>
                <c:pt idx="848">
                  <c:v>44281</c:v>
                </c:pt>
                <c:pt idx="849">
                  <c:v>44284</c:v>
                </c:pt>
                <c:pt idx="850">
                  <c:v>44285</c:v>
                </c:pt>
                <c:pt idx="851">
                  <c:v>44286</c:v>
                </c:pt>
                <c:pt idx="852">
                  <c:v>44287</c:v>
                </c:pt>
                <c:pt idx="853">
                  <c:v>44288</c:v>
                </c:pt>
                <c:pt idx="854">
                  <c:v>44291</c:v>
                </c:pt>
                <c:pt idx="855">
                  <c:v>44292</c:v>
                </c:pt>
                <c:pt idx="856">
                  <c:v>44293</c:v>
                </c:pt>
                <c:pt idx="857">
                  <c:v>44294</c:v>
                </c:pt>
                <c:pt idx="858">
                  <c:v>44295</c:v>
                </c:pt>
                <c:pt idx="859">
                  <c:v>44298</c:v>
                </c:pt>
                <c:pt idx="860">
                  <c:v>44299</c:v>
                </c:pt>
                <c:pt idx="861">
                  <c:v>44300</c:v>
                </c:pt>
                <c:pt idx="862">
                  <c:v>44301</c:v>
                </c:pt>
                <c:pt idx="863">
                  <c:v>44302</c:v>
                </c:pt>
                <c:pt idx="864">
                  <c:v>44305</c:v>
                </c:pt>
                <c:pt idx="865">
                  <c:v>44306</c:v>
                </c:pt>
                <c:pt idx="866">
                  <c:v>44307</c:v>
                </c:pt>
                <c:pt idx="867">
                  <c:v>44308</c:v>
                </c:pt>
                <c:pt idx="868">
                  <c:v>44309</c:v>
                </c:pt>
                <c:pt idx="869">
                  <c:v>44312</c:v>
                </c:pt>
                <c:pt idx="870">
                  <c:v>44313</c:v>
                </c:pt>
                <c:pt idx="871">
                  <c:v>44314</c:v>
                </c:pt>
                <c:pt idx="872">
                  <c:v>44315</c:v>
                </c:pt>
                <c:pt idx="873">
                  <c:v>44316</c:v>
                </c:pt>
                <c:pt idx="874">
                  <c:v>44319</c:v>
                </c:pt>
                <c:pt idx="875">
                  <c:v>44320</c:v>
                </c:pt>
                <c:pt idx="876">
                  <c:v>44321</c:v>
                </c:pt>
                <c:pt idx="877">
                  <c:v>44322</c:v>
                </c:pt>
                <c:pt idx="878">
                  <c:v>44323</c:v>
                </c:pt>
                <c:pt idx="879">
                  <c:v>44326</c:v>
                </c:pt>
                <c:pt idx="880">
                  <c:v>44327</c:v>
                </c:pt>
                <c:pt idx="881">
                  <c:v>44328</c:v>
                </c:pt>
                <c:pt idx="882">
                  <c:v>44329</c:v>
                </c:pt>
                <c:pt idx="883">
                  <c:v>44330</c:v>
                </c:pt>
                <c:pt idx="884">
                  <c:v>44333</c:v>
                </c:pt>
                <c:pt idx="885">
                  <c:v>44334</c:v>
                </c:pt>
                <c:pt idx="886">
                  <c:v>44335</c:v>
                </c:pt>
                <c:pt idx="887">
                  <c:v>44336</c:v>
                </c:pt>
                <c:pt idx="888">
                  <c:v>44337</c:v>
                </c:pt>
                <c:pt idx="889">
                  <c:v>44340</c:v>
                </c:pt>
                <c:pt idx="890">
                  <c:v>44341</c:v>
                </c:pt>
                <c:pt idx="891">
                  <c:v>44342</c:v>
                </c:pt>
                <c:pt idx="892">
                  <c:v>44343</c:v>
                </c:pt>
                <c:pt idx="893">
                  <c:v>44344</c:v>
                </c:pt>
                <c:pt idx="894">
                  <c:v>44347</c:v>
                </c:pt>
                <c:pt idx="895">
                  <c:v>44348</c:v>
                </c:pt>
                <c:pt idx="896">
                  <c:v>44349</c:v>
                </c:pt>
                <c:pt idx="897">
                  <c:v>44350</c:v>
                </c:pt>
                <c:pt idx="898">
                  <c:v>44351</c:v>
                </c:pt>
                <c:pt idx="899">
                  <c:v>44354</c:v>
                </c:pt>
                <c:pt idx="900">
                  <c:v>44355</c:v>
                </c:pt>
                <c:pt idx="901">
                  <c:v>44356</c:v>
                </c:pt>
                <c:pt idx="902">
                  <c:v>44357</c:v>
                </c:pt>
                <c:pt idx="903">
                  <c:v>44358</c:v>
                </c:pt>
                <c:pt idx="904">
                  <c:v>44361</c:v>
                </c:pt>
                <c:pt idx="905">
                  <c:v>44362</c:v>
                </c:pt>
                <c:pt idx="906">
                  <c:v>44363</c:v>
                </c:pt>
                <c:pt idx="907">
                  <c:v>44364</c:v>
                </c:pt>
                <c:pt idx="908">
                  <c:v>44365</c:v>
                </c:pt>
                <c:pt idx="909">
                  <c:v>44368</c:v>
                </c:pt>
                <c:pt idx="910">
                  <c:v>44369</c:v>
                </c:pt>
                <c:pt idx="911">
                  <c:v>44370</c:v>
                </c:pt>
                <c:pt idx="912">
                  <c:v>44371</c:v>
                </c:pt>
                <c:pt idx="913">
                  <c:v>44372</c:v>
                </c:pt>
                <c:pt idx="914">
                  <c:v>44375</c:v>
                </c:pt>
                <c:pt idx="915">
                  <c:v>44376</c:v>
                </c:pt>
                <c:pt idx="916">
                  <c:v>44377</c:v>
                </c:pt>
                <c:pt idx="917">
                  <c:v>44378</c:v>
                </c:pt>
                <c:pt idx="918">
                  <c:v>44379</c:v>
                </c:pt>
                <c:pt idx="919">
                  <c:v>44382</c:v>
                </c:pt>
                <c:pt idx="920">
                  <c:v>44383</c:v>
                </c:pt>
                <c:pt idx="921">
                  <c:v>44384</c:v>
                </c:pt>
                <c:pt idx="922">
                  <c:v>44385</c:v>
                </c:pt>
                <c:pt idx="923">
                  <c:v>44386</c:v>
                </c:pt>
                <c:pt idx="924">
                  <c:v>44389</c:v>
                </c:pt>
                <c:pt idx="925">
                  <c:v>44390</c:v>
                </c:pt>
                <c:pt idx="926">
                  <c:v>44391</c:v>
                </c:pt>
                <c:pt idx="927">
                  <c:v>44392</c:v>
                </c:pt>
                <c:pt idx="928">
                  <c:v>44393</c:v>
                </c:pt>
                <c:pt idx="929">
                  <c:v>44396</c:v>
                </c:pt>
                <c:pt idx="930">
                  <c:v>44397</c:v>
                </c:pt>
                <c:pt idx="931">
                  <c:v>44398</c:v>
                </c:pt>
                <c:pt idx="932">
                  <c:v>44399</c:v>
                </c:pt>
                <c:pt idx="933">
                  <c:v>44400</c:v>
                </c:pt>
                <c:pt idx="934">
                  <c:v>44403</c:v>
                </c:pt>
                <c:pt idx="935">
                  <c:v>44404</c:v>
                </c:pt>
                <c:pt idx="936">
                  <c:v>44405</c:v>
                </c:pt>
                <c:pt idx="937">
                  <c:v>44406</c:v>
                </c:pt>
                <c:pt idx="938">
                  <c:v>44407</c:v>
                </c:pt>
                <c:pt idx="939">
                  <c:v>44410</c:v>
                </c:pt>
                <c:pt idx="940">
                  <c:v>44411</c:v>
                </c:pt>
                <c:pt idx="941">
                  <c:v>44412</c:v>
                </c:pt>
                <c:pt idx="942">
                  <c:v>44413</c:v>
                </c:pt>
                <c:pt idx="943">
                  <c:v>44414</c:v>
                </c:pt>
                <c:pt idx="944">
                  <c:v>44417</c:v>
                </c:pt>
                <c:pt idx="945">
                  <c:v>44418</c:v>
                </c:pt>
                <c:pt idx="946">
                  <c:v>44419</c:v>
                </c:pt>
                <c:pt idx="947">
                  <c:v>44420</c:v>
                </c:pt>
                <c:pt idx="948">
                  <c:v>44421</c:v>
                </c:pt>
                <c:pt idx="949">
                  <c:v>44424</c:v>
                </c:pt>
                <c:pt idx="950">
                  <c:v>44425</c:v>
                </c:pt>
                <c:pt idx="951">
                  <c:v>44426</c:v>
                </c:pt>
                <c:pt idx="952">
                  <c:v>44427</c:v>
                </c:pt>
                <c:pt idx="953">
                  <c:v>44428</c:v>
                </c:pt>
                <c:pt idx="954">
                  <c:v>44431</c:v>
                </c:pt>
                <c:pt idx="955">
                  <c:v>44432</c:v>
                </c:pt>
                <c:pt idx="956">
                  <c:v>44433</c:v>
                </c:pt>
                <c:pt idx="957">
                  <c:v>44434</c:v>
                </c:pt>
                <c:pt idx="958">
                  <c:v>44435</c:v>
                </c:pt>
                <c:pt idx="959">
                  <c:v>44438</c:v>
                </c:pt>
                <c:pt idx="960">
                  <c:v>44439</c:v>
                </c:pt>
                <c:pt idx="961">
                  <c:v>44440</c:v>
                </c:pt>
                <c:pt idx="962">
                  <c:v>44441</c:v>
                </c:pt>
                <c:pt idx="963">
                  <c:v>44442</c:v>
                </c:pt>
                <c:pt idx="964">
                  <c:v>44445</c:v>
                </c:pt>
                <c:pt idx="965">
                  <c:v>44446</c:v>
                </c:pt>
                <c:pt idx="966">
                  <c:v>44447</c:v>
                </c:pt>
                <c:pt idx="967">
                  <c:v>44448</c:v>
                </c:pt>
                <c:pt idx="968">
                  <c:v>44449</c:v>
                </c:pt>
                <c:pt idx="969">
                  <c:v>44452</c:v>
                </c:pt>
                <c:pt idx="970">
                  <c:v>44453</c:v>
                </c:pt>
                <c:pt idx="971">
                  <c:v>44454</c:v>
                </c:pt>
                <c:pt idx="972">
                  <c:v>44455</c:v>
                </c:pt>
                <c:pt idx="973">
                  <c:v>44456</c:v>
                </c:pt>
                <c:pt idx="974">
                  <c:v>44459</c:v>
                </c:pt>
                <c:pt idx="975">
                  <c:v>44460</c:v>
                </c:pt>
                <c:pt idx="976">
                  <c:v>44461</c:v>
                </c:pt>
                <c:pt idx="977">
                  <c:v>44462</c:v>
                </c:pt>
                <c:pt idx="978">
                  <c:v>44463</c:v>
                </c:pt>
                <c:pt idx="979">
                  <c:v>44466</c:v>
                </c:pt>
                <c:pt idx="980">
                  <c:v>44467</c:v>
                </c:pt>
                <c:pt idx="981">
                  <c:v>44468</c:v>
                </c:pt>
                <c:pt idx="982">
                  <c:v>44469</c:v>
                </c:pt>
                <c:pt idx="983">
                  <c:v>44470</c:v>
                </c:pt>
                <c:pt idx="984">
                  <c:v>44473</c:v>
                </c:pt>
                <c:pt idx="985">
                  <c:v>44474</c:v>
                </c:pt>
                <c:pt idx="986">
                  <c:v>44475</c:v>
                </c:pt>
                <c:pt idx="987">
                  <c:v>44476</c:v>
                </c:pt>
                <c:pt idx="988">
                  <c:v>44477</c:v>
                </c:pt>
                <c:pt idx="989">
                  <c:v>44480</c:v>
                </c:pt>
                <c:pt idx="990">
                  <c:v>44481</c:v>
                </c:pt>
                <c:pt idx="991">
                  <c:v>44482</c:v>
                </c:pt>
                <c:pt idx="992">
                  <c:v>44483</c:v>
                </c:pt>
                <c:pt idx="993">
                  <c:v>44484</c:v>
                </c:pt>
                <c:pt idx="994">
                  <c:v>44487</c:v>
                </c:pt>
                <c:pt idx="995">
                  <c:v>44488</c:v>
                </c:pt>
                <c:pt idx="996">
                  <c:v>44489</c:v>
                </c:pt>
                <c:pt idx="997">
                  <c:v>44490</c:v>
                </c:pt>
                <c:pt idx="998">
                  <c:v>44491</c:v>
                </c:pt>
                <c:pt idx="999">
                  <c:v>44494</c:v>
                </c:pt>
                <c:pt idx="1000">
                  <c:v>44495</c:v>
                </c:pt>
                <c:pt idx="1001">
                  <c:v>44496</c:v>
                </c:pt>
                <c:pt idx="1002">
                  <c:v>44497</c:v>
                </c:pt>
                <c:pt idx="1003">
                  <c:v>44498</c:v>
                </c:pt>
                <c:pt idx="1004">
                  <c:v>44501</c:v>
                </c:pt>
                <c:pt idx="1005">
                  <c:v>44502</c:v>
                </c:pt>
                <c:pt idx="1006">
                  <c:v>44503</c:v>
                </c:pt>
                <c:pt idx="1007">
                  <c:v>44504</c:v>
                </c:pt>
                <c:pt idx="1008">
                  <c:v>44505</c:v>
                </c:pt>
                <c:pt idx="1009">
                  <c:v>44508</c:v>
                </c:pt>
                <c:pt idx="1010">
                  <c:v>44509</c:v>
                </c:pt>
                <c:pt idx="1011">
                  <c:v>44510</c:v>
                </c:pt>
                <c:pt idx="1012">
                  <c:v>44511</c:v>
                </c:pt>
                <c:pt idx="1013">
                  <c:v>44512</c:v>
                </c:pt>
                <c:pt idx="1014">
                  <c:v>44515</c:v>
                </c:pt>
                <c:pt idx="1015">
                  <c:v>44516</c:v>
                </c:pt>
                <c:pt idx="1016">
                  <c:v>44517</c:v>
                </c:pt>
                <c:pt idx="1017">
                  <c:v>44518</c:v>
                </c:pt>
                <c:pt idx="1018">
                  <c:v>44519</c:v>
                </c:pt>
                <c:pt idx="1019">
                  <c:v>44522</c:v>
                </c:pt>
                <c:pt idx="1020">
                  <c:v>44523</c:v>
                </c:pt>
                <c:pt idx="1021">
                  <c:v>44524</c:v>
                </c:pt>
                <c:pt idx="1022">
                  <c:v>44525</c:v>
                </c:pt>
                <c:pt idx="1023">
                  <c:v>44526</c:v>
                </c:pt>
                <c:pt idx="1024">
                  <c:v>44529</c:v>
                </c:pt>
                <c:pt idx="1025">
                  <c:v>44530</c:v>
                </c:pt>
                <c:pt idx="1026">
                  <c:v>44531</c:v>
                </c:pt>
                <c:pt idx="1027">
                  <c:v>44532</c:v>
                </c:pt>
                <c:pt idx="1028">
                  <c:v>44533</c:v>
                </c:pt>
                <c:pt idx="1029">
                  <c:v>44536</c:v>
                </c:pt>
                <c:pt idx="1030">
                  <c:v>44537</c:v>
                </c:pt>
                <c:pt idx="1031">
                  <c:v>44538</c:v>
                </c:pt>
                <c:pt idx="1032">
                  <c:v>44539</c:v>
                </c:pt>
                <c:pt idx="1033">
                  <c:v>44540</c:v>
                </c:pt>
                <c:pt idx="1034">
                  <c:v>44543</c:v>
                </c:pt>
                <c:pt idx="1035">
                  <c:v>44544</c:v>
                </c:pt>
                <c:pt idx="1036">
                  <c:v>44545</c:v>
                </c:pt>
                <c:pt idx="1037">
                  <c:v>44546</c:v>
                </c:pt>
                <c:pt idx="1038">
                  <c:v>44547</c:v>
                </c:pt>
                <c:pt idx="1039">
                  <c:v>44550</c:v>
                </c:pt>
                <c:pt idx="1040">
                  <c:v>44551</c:v>
                </c:pt>
                <c:pt idx="1041">
                  <c:v>44552</c:v>
                </c:pt>
                <c:pt idx="1042">
                  <c:v>44553</c:v>
                </c:pt>
                <c:pt idx="1043">
                  <c:v>44554</c:v>
                </c:pt>
                <c:pt idx="1044">
                  <c:v>44557</c:v>
                </c:pt>
                <c:pt idx="1045">
                  <c:v>44558</c:v>
                </c:pt>
                <c:pt idx="1046">
                  <c:v>44559</c:v>
                </c:pt>
                <c:pt idx="1047">
                  <c:v>44560</c:v>
                </c:pt>
                <c:pt idx="1048">
                  <c:v>44561</c:v>
                </c:pt>
                <c:pt idx="1049">
                  <c:v>44564</c:v>
                </c:pt>
                <c:pt idx="1050">
                  <c:v>44565</c:v>
                </c:pt>
                <c:pt idx="1051">
                  <c:v>44566</c:v>
                </c:pt>
                <c:pt idx="1052">
                  <c:v>44567</c:v>
                </c:pt>
                <c:pt idx="1053">
                  <c:v>44568</c:v>
                </c:pt>
                <c:pt idx="1054">
                  <c:v>44571</c:v>
                </c:pt>
                <c:pt idx="1055">
                  <c:v>44572</c:v>
                </c:pt>
                <c:pt idx="1056">
                  <c:v>44573</c:v>
                </c:pt>
                <c:pt idx="1057">
                  <c:v>44574</c:v>
                </c:pt>
                <c:pt idx="1058">
                  <c:v>44575</c:v>
                </c:pt>
                <c:pt idx="1059">
                  <c:v>44578</c:v>
                </c:pt>
                <c:pt idx="1060">
                  <c:v>44579</c:v>
                </c:pt>
                <c:pt idx="1061">
                  <c:v>44580</c:v>
                </c:pt>
                <c:pt idx="1062">
                  <c:v>44581</c:v>
                </c:pt>
                <c:pt idx="1063">
                  <c:v>44582</c:v>
                </c:pt>
                <c:pt idx="1064">
                  <c:v>44585</c:v>
                </c:pt>
                <c:pt idx="1065">
                  <c:v>44586</c:v>
                </c:pt>
                <c:pt idx="1066">
                  <c:v>44587</c:v>
                </c:pt>
                <c:pt idx="1067">
                  <c:v>44588</c:v>
                </c:pt>
                <c:pt idx="1068">
                  <c:v>44589</c:v>
                </c:pt>
                <c:pt idx="1069">
                  <c:v>44592</c:v>
                </c:pt>
                <c:pt idx="1070">
                  <c:v>44593</c:v>
                </c:pt>
                <c:pt idx="1071">
                  <c:v>44594</c:v>
                </c:pt>
                <c:pt idx="1072">
                  <c:v>44595</c:v>
                </c:pt>
                <c:pt idx="1073">
                  <c:v>44596</c:v>
                </c:pt>
                <c:pt idx="1074">
                  <c:v>44599</c:v>
                </c:pt>
                <c:pt idx="1075">
                  <c:v>44600</c:v>
                </c:pt>
                <c:pt idx="1076">
                  <c:v>44601</c:v>
                </c:pt>
                <c:pt idx="1077">
                  <c:v>44602</c:v>
                </c:pt>
                <c:pt idx="1078">
                  <c:v>44603</c:v>
                </c:pt>
                <c:pt idx="1079">
                  <c:v>44606</c:v>
                </c:pt>
                <c:pt idx="1080">
                  <c:v>44607</c:v>
                </c:pt>
                <c:pt idx="1081">
                  <c:v>44608</c:v>
                </c:pt>
                <c:pt idx="1082">
                  <c:v>44609</c:v>
                </c:pt>
                <c:pt idx="1083">
                  <c:v>44610</c:v>
                </c:pt>
                <c:pt idx="1084">
                  <c:v>44613</c:v>
                </c:pt>
                <c:pt idx="1085">
                  <c:v>44614</c:v>
                </c:pt>
                <c:pt idx="1086">
                  <c:v>44615</c:v>
                </c:pt>
                <c:pt idx="1087">
                  <c:v>44616</c:v>
                </c:pt>
                <c:pt idx="1088">
                  <c:v>44617</c:v>
                </c:pt>
                <c:pt idx="1089">
                  <c:v>44620</c:v>
                </c:pt>
                <c:pt idx="1090">
                  <c:v>44621</c:v>
                </c:pt>
                <c:pt idx="1091">
                  <c:v>44622</c:v>
                </c:pt>
                <c:pt idx="1092">
                  <c:v>44623</c:v>
                </c:pt>
                <c:pt idx="1093">
                  <c:v>44624</c:v>
                </c:pt>
                <c:pt idx="1094">
                  <c:v>44627</c:v>
                </c:pt>
                <c:pt idx="1095">
                  <c:v>44628</c:v>
                </c:pt>
                <c:pt idx="1096">
                  <c:v>44629</c:v>
                </c:pt>
                <c:pt idx="1097">
                  <c:v>44630</c:v>
                </c:pt>
                <c:pt idx="1098">
                  <c:v>44631</c:v>
                </c:pt>
                <c:pt idx="1099">
                  <c:v>44634</c:v>
                </c:pt>
                <c:pt idx="1100">
                  <c:v>44635</c:v>
                </c:pt>
                <c:pt idx="1101">
                  <c:v>44636</c:v>
                </c:pt>
                <c:pt idx="1102">
                  <c:v>44637</c:v>
                </c:pt>
                <c:pt idx="1103">
                  <c:v>44638</c:v>
                </c:pt>
                <c:pt idx="1104">
                  <c:v>44641</c:v>
                </c:pt>
                <c:pt idx="1105">
                  <c:v>44642</c:v>
                </c:pt>
                <c:pt idx="1106">
                  <c:v>44643</c:v>
                </c:pt>
                <c:pt idx="1107">
                  <c:v>44644</c:v>
                </c:pt>
                <c:pt idx="1108">
                  <c:v>44645</c:v>
                </c:pt>
                <c:pt idx="1109">
                  <c:v>44648</c:v>
                </c:pt>
                <c:pt idx="1110">
                  <c:v>44649</c:v>
                </c:pt>
                <c:pt idx="1111">
                  <c:v>44650</c:v>
                </c:pt>
                <c:pt idx="1112">
                  <c:v>44651</c:v>
                </c:pt>
                <c:pt idx="1113">
                  <c:v>44652</c:v>
                </c:pt>
                <c:pt idx="1114">
                  <c:v>44655</c:v>
                </c:pt>
                <c:pt idx="1115">
                  <c:v>44656</c:v>
                </c:pt>
                <c:pt idx="1116">
                  <c:v>44657</c:v>
                </c:pt>
                <c:pt idx="1117">
                  <c:v>44658</c:v>
                </c:pt>
                <c:pt idx="1118">
                  <c:v>44659</c:v>
                </c:pt>
                <c:pt idx="1119">
                  <c:v>44662</c:v>
                </c:pt>
                <c:pt idx="1120">
                  <c:v>44663</c:v>
                </c:pt>
                <c:pt idx="1121">
                  <c:v>44664</c:v>
                </c:pt>
                <c:pt idx="1122">
                  <c:v>44665</c:v>
                </c:pt>
                <c:pt idx="1123">
                  <c:v>44666</c:v>
                </c:pt>
                <c:pt idx="1124">
                  <c:v>44669</c:v>
                </c:pt>
                <c:pt idx="1125">
                  <c:v>44670</c:v>
                </c:pt>
                <c:pt idx="1126">
                  <c:v>44671</c:v>
                </c:pt>
                <c:pt idx="1127">
                  <c:v>44672</c:v>
                </c:pt>
                <c:pt idx="1128">
                  <c:v>44673</c:v>
                </c:pt>
                <c:pt idx="1129">
                  <c:v>44676</c:v>
                </c:pt>
                <c:pt idx="1130">
                  <c:v>44677</c:v>
                </c:pt>
                <c:pt idx="1131">
                  <c:v>44678</c:v>
                </c:pt>
                <c:pt idx="1132">
                  <c:v>44679</c:v>
                </c:pt>
                <c:pt idx="1133">
                  <c:v>44680</c:v>
                </c:pt>
                <c:pt idx="1134">
                  <c:v>44683</c:v>
                </c:pt>
                <c:pt idx="1135">
                  <c:v>44684</c:v>
                </c:pt>
                <c:pt idx="1136">
                  <c:v>44685</c:v>
                </c:pt>
                <c:pt idx="1137">
                  <c:v>44686</c:v>
                </c:pt>
                <c:pt idx="1138">
                  <c:v>44687</c:v>
                </c:pt>
                <c:pt idx="1139">
                  <c:v>44690</c:v>
                </c:pt>
                <c:pt idx="1140">
                  <c:v>44691</c:v>
                </c:pt>
                <c:pt idx="1141">
                  <c:v>44692</c:v>
                </c:pt>
                <c:pt idx="1142">
                  <c:v>44693</c:v>
                </c:pt>
                <c:pt idx="1143">
                  <c:v>44694</c:v>
                </c:pt>
                <c:pt idx="1144">
                  <c:v>44697</c:v>
                </c:pt>
                <c:pt idx="1145">
                  <c:v>44698</c:v>
                </c:pt>
                <c:pt idx="1146">
                  <c:v>44699</c:v>
                </c:pt>
                <c:pt idx="1147">
                  <c:v>44700</c:v>
                </c:pt>
                <c:pt idx="1148">
                  <c:v>44701</c:v>
                </c:pt>
                <c:pt idx="1149">
                  <c:v>44704</c:v>
                </c:pt>
                <c:pt idx="1150">
                  <c:v>44705</c:v>
                </c:pt>
                <c:pt idx="1151">
                  <c:v>44706</c:v>
                </c:pt>
                <c:pt idx="1152">
                  <c:v>44707</c:v>
                </c:pt>
                <c:pt idx="1153">
                  <c:v>44708</c:v>
                </c:pt>
                <c:pt idx="1154">
                  <c:v>44711</c:v>
                </c:pt>
                <c:pt idx="1155">
                  <c:v>44712</c:v>
                </c:pt>
                <c:pt idx="1156">
                  <c:v>44713</c:v>
                </c:pt>
                <c:pt idx="1157">
                  <c:v>44714</c:v>
                </c:pt>
                <c:pt idx="1158">
                  <c:v>44715</c:v>
                </c:pt>
                <c:pt idx="1159">
                  <c:v>44718</c:v>
                </c:pt>
                <c:pt idx="1160">
                  <c:v>44719</c:v>
                </c:pt>
                <c:pt idx="1161">
                  <c:v>44720</c:v>
                </c:pt>
                <c:pt idx="1162">
                  <c:v>44721</c:v>
                </c:pt>
                <c:pt idx="1163">
                  <c:v>44722</c:v>
                </c:pt>
                <c:pt idx="1164">
                  <c:v>44725</c:v>
                </c:pt>
                <c:pt idx="1165">
                  <c:v>44726</c:v>
                </c:pt>
                <c:pt idx="1166">
                  <c:v>44727</c:v>
                </c:pt>
                <c:pt idx="1167">
                  <c:v>44728</c:v>
                </c:pt>
                <c:pt idx="1168">
                  <c:v>44729</c:v>
                </c:pt>
                <c:pt idx="1169">
                  <c:v>44732</c:v>
                </c:pt>
                <c:pt idx="1170">
                  <c:v>44733</c:v>
                </c:pt>
                <c:pt idx="1171">
                  <c:v>44734</c:v>
                </c:pt>
                <c:pt idx="1172">
                  <c:v>44735</c:v>
                </c:pt>
                <c:pt idx="1173">
                  <c:v>44736</c:v>
                </c:pt>
                <c:pt idx="1174">
                  <c:v>44739</c:v>
                </c:pt>
                <c:pt idx="1175">
                  <c:v>44740</c:v>
                </c:pt>
                <c:pt idx="1176">
                  <c:v>44741</c:v>
                </c:pt>
                <c:pt idx="1177">
                  <c:v>44742</c:v>
                </c:pt>
                <c:pt idx="1178">
                  <c:v>44743</c:v>
                </c:pt>
                <c:pt idx="1179">
                  <c:v>44746</c:v>
                </c:pt>
                <c:pt idx="1180">
                  <c:v>44747</c:v>
                </c:pt>
                <c:pt idx="1181">
                  <c:v>44748</c:v>
                </c:pt>
                <c:pt idx="1182">
                  <c:v>44749</c:v>
                </c:pt>
                <c:pt idx="1183">
                  <c:v>44750</c:v>
                </c:pt>
                <c:pt idx="1184">
                  <c:v>44753</c:v>
                </c:pt>
                <c:pt idx="1185">
                  <c:v>44754</c:v>
                </c:pt>
                <c:pt idx="1186">
                  <c:v>44755</c:v>
                </c:pt>
                <c:pt idx="1187">
                  <c:v>44756</c:v>
                </c:pt>
                <c:pt idx="1188">
                  <c:v>44757</c:v>
                </c:pt>
                <c:pt idx="1189">
                  <c:v>44760</c:v>
                </c:pt>
                <c:pt idx="1190">
                  <c:v>44761</c:v>
                </c:pt>
                <c:pt idx="1191">
                  <c:v>44762</c:v>
                </c:pt>
                <c:pt idx="1192">
                  <c:v>44763</c:v>
                </c:pt>
                <c:pt idx="1193">
                  <c:v>44764</c:v>
                </c:pt>
                <c:pt idx="1194">
                  <c:v>44767</c:v>
                </c:pt>
                <c:pt idx="1195">
                  <c:v>44768</c:v>
                </c:pt>
                <c:pt idx="1196">
                  <c:v>44769</c:v>
                </c:pt>
                <c:pt idx="1197">
                  <c:v>44770</c:v>
                </c:pt>
                <c:pt idx="1198">
                  <c:v>44771</c:v>
                </c:pt>
                <c:pt idx="1199">
                  <c:v>44774</c:v>
                </c:pt>
                <c:pt idx="1200">
                  <c:v>44775</c:v>
                </c:pt>
                <c:pt idx="1201">
                  <c:v>44776</c:v>
                </c:pt>
                <c:pt idx="1202">
                  <c:v>44777</c:v>
                </c:pt>
                <c:pt idx="1203">
                  <c:v>44778</c:v>
                </c:pt>
                <c:pt idx="1204">
                  <c:v>44781</c:v>
                </c:pt>
                <c:pt idx="1205">
                  <c:v>44782</c:v>
                </c:pt>
                <c:pt idx="1206">
                  <c:v>44783</c:v>
                </c:pt>
                <c:pt idx="1207">
                  <c:v>44784</c:v>
                </c:pt>
                <c:pt idx="1208">
                  <c:v>44785</c:v>
                </c:pt>
                <c:pt idx="1209">
                  <c:v>44788</c:v>
                </c:pt>
                <c:pt idx="1210">
                  <c:v>44789</c:v>
                </c:pt>
                <c:pt idx="1211">
                  <c:v>44790</c:v>
                </c:pt>
                <c:pt idx="1212">
                  <c:v>44791</c:v>
                </c:pt>
                <c:pt idx="1213">
                  <c:v>44792</c:v>
                </c:pt>
                <c:pt idx="1214">
                  <c:v>44795</c:v>
                </c:pt>
                <c:pt idx="1215">
                  <c:v>44796</c:v>
                </c:pt>
                <c:pt idx="1216">
                  <c:v>44797</c:v>
                </c:pt>
                <c:pt idx="1217">
                  <c:v>44798</c:v>
                </c:pt>
                <c:pt idx="1218">
                  <c:v>44799</c:v>
                </c:pt>
                <c:pt idx="1219">
                  <c:v>44802</c:v>
                </c:pt>
                <c:pt idx="1220">
                  <c:v>44803</c:v>
                </c:pt>
                <c:pt idx="1221">
                  <c:v>44804</c:v>
                </c:pt>
                <c:pt idx="1222">
                  <c:v>44805</c:v>
                </c:pt>
                <c:pt idx="1223">
                  <c:v>44806</c:v>
                </c:pt>
                <c:pt idx="1224">
                  <c:v>44809</c:v>
                </c:pt>
                <c:pt idx="1225">
                  <c:v>44810</c:v>
                </c:pt>
                <c:pt idx="1226">
                  <c:v>44811</c:v>
                </c:pt>
                <c:pt idx="1227">
                  <c:v>44812</c:v>
                </c:pt>
                <c:pt idx="1228">
                  <c:v>44813</c:v>
                </c:pt>
                <c:pt idx="1229">
                  <c:v>44816</c:v>
                </c:pt>
                <c:pt idx="1230">
                  <c:v>44817</c:v>
                </c:pt>
                <c:pt idx="1231">
                  <c:v>44818</c:v>
                </c:pt>
                <c:pt idx="1232">
                  <c:v>44819</c:v>
                </c:pt>
                <c:pt idx="1233">
                  <c:v>44820</c:v>
                </c:pt>
                <c:pt idx="1234">
                  <c:v>44823</c:v>
                </c:pt>
                <c:pt idx="1235">
                  <c:v>44824</c:v>
                </c:pt>
                <c:pt idx="1236">
                  <c:v>44825</c:v>
                </c:pt>
                <c:pt idx="1237">
                  <c:v>44826</c:v>
                </c:pt>
                <c:pt idx="1238">
                  <c:v>44827</c:v>
                </c:pt>
                <c:pt idx="1239">
                  <c:v>44830</c:v>
                </c:pt>
                <c:pt idx="1240">
                  <c:v>44831</c:v>
                </c:pt>
                <c:pt idx="1241">
                  <c:v>44832</c:v>
                </c:pt>
                <c:pt idx="1242">
                  <c:v>44833</c:v>
                </c:pt>
                <c:pt idx="1243">
                  <c:v>44834</c:v>
                </c:pt>
                <c:pt idx="1244">
                  <c:v>44837</c:v>
                </c:pt>
                <c:pt idx="1245">
                  <c:v>44838</c:v>
                </c:pt>
                <c:pt idx="1246">
                  <c:v>44839</c:v>
                </c:pt>
                <c:pt idx="1247">
                  <c:v>44840</c:v>
                </c:pt>
                <c:pt idx="1248">
                  <c:v>44841</c:v>
                </c:pt>
                <c:pt idx="1249">
                  <c:v>44844</c:v>
                </c:pt>
                <c:pt idx="1250">
                  <c:v>44845</c:v>
                </c:pt>
                <c:pt idx="1251">
                  <c:v>44846</c:v>
                </c:pt>
                <c:pt idx="1252">
                  <c:v>44847</c:v>
                </c:pt>
                <c:pt idx="1253">
                  <c:v>44848</c:v>
                </c:pt>
                <c:pt idx="1254">
                  <c:v>44851</c:v>
                </c:pt>
                <c:pt idx="1255">
                  <c:v>44852</c:v>
                </c:pt>
                <c:pt idx="1256">
                  <c:v>44853</c:v>
                </c:pt>
                <c:pt idx="1257">
                  <c:v>44854</c:v>
                </c:pt>
                <c:pt idx="1258">
                  <c:v>44855</c:v>
                </c:pt>
                <c:pt idx="1259">
                  <c:v>44858</c:v>
                </c:pt>
                <c:pt idx="1260">
                  <c:v>44859</c:v>
                </c:pt>
                <c:pt idx="1261">
                  <c:v>44860</c:v>
                </c:pt>
                <c:pt idx="1262">
                  <c:v>44861</c:v>
                </c:pt>
                <c:pt idx="1263">
                  <c:v>44862</c:v>
                </c:pt>
                <c:pt idx="1264">
                  <c:v>44865</c:v>
                </c:pt>
                <c:pt idx="1265">
                  <c:v>44866</c:v>
                </c:pt>
                <c:pt idx="1266">
                  <c:v>44867</c:v>
                </c:pt>
                <c:pt idx="1267">
                  <c:v>44868</c:v>
                </c:pt>
                <c:pt idx="1268">
                  <c:v>44869</c:v>
                </c:pt>
                <c:pt idx="1269">
                  <c:v>44872</c:v>
                </c:pt>
                <c:pt idx="1270">
                  <c:v>44873</c:v>
                </c:pt>
                <c:pt idx="1271">
                  <c:v>44874</c:v>
                </c:pt>
                <c:pt idx="1272">
                  <c:v>44875</c:v>
                </c:pt>
                <c:pt idx="1273">
                  <c:v>44876</c:v>
                </c:pt>
                <c:pt idx="1274">
                  <c:v>44879</c:v>
                </c:pt>
                <c:pt idx="1275">
                  <c:v>44880</c:v>
                </c:pt>
                <c:pt idx="1276">
                  <c:v>44881</c:v>
                </c:pt>
                <c:pt idx="1277">
                  <c:v>44882</c:v>
                </c:pt>
                <c:pt idx="1278">
                  <c:v>44883</c:v>
                </c:pt>
                <c:pt idx="1279">
                  <c:v>44886</c:v>
                </c:pt>
                <c:pt idx="1280">
                  <c:v>44887</c:v>
                </c:pt>
                <c:pt idx="1281">
                  <c:v>44888</c:v>
                </c:pt>
                <c:pt idx="1282">
                  <c:v>44889</c:v>
                </c:pt>
                <c:pt idx="1283">
                  <c:v>44890</c:v>
                </c:pt>
                <c:pt idx="1284">
                  <c:v>44893</c:v>
                </c:pt>
                <c:pt idx="1285">
                  <c:v>44894</c:v>
                </c:pt>
                <c:pt idx="1286">
                  <c:v>44895</c:v>
                </c:pt>
                <c:pt idx="1287">
                  <c:v>44896</c:v>
                </c:pt>
                <c:pt idx="1288">
                  <c:v>44897</c:v>
                </c:pt>
                <c:pt idx="1289">
                  <c:v>44900</c:v>
                </c:pt>
                <c:pt idx="1290">
                  <c:v>44901</c:v>
                </c:pt>
                <c:pt idx="1291">
                  <c:v>44902</c:v>
                </c:pt>
                <c:pt idx="1292">
                  <c:v>44903</c:v>
                </c:pt>
                <c:pt idx="1293">
                  <c:v>44904</c:v>
                </c:pt>
                <c:pt idx="1294">
                  <c:v>44907</c:v>
                </c:pt>
                <c:pt idx="1295">
                  <c:v>44908</c:v>
                </c:pt>
                <c:pt idx="1296">
                  <c:v>44909</c:v>
                </c:pt>
                <c:pt idx="1297">
                  <c:v>44910</c:v>
                </c:pt>
                <c:pt idx="1298">
                  <c:v>44911</c:v>
                </c:pt>
                <c:pt idx="1299">
                  <c:v>44914</c:v>
                </c:pt>
                <c:pt idx="1300">
                  <c:v>44915</c:v>
                </c:pt>
                <c:pt idx="1301">
                  <c:v>44916</c:v>
                </c:pt>
                <c:pt idx="1302">
                  <c:v>44917</c:v>
                </c:pt>
                <c:pt idx="1303">
                  <c:v>44918</c:v>
                </c:pt>
                <c:pt idx="1304">
                  <c:v>44921</c:v>
                </c:pt>
                <c:pt idx="1305">
                  <c:v>44922</c:v>
                </c:pt>
                <c:pt idx="1306">
                  <c:v>44923</c:v>
                </c:pt>
                <c:pt idx="1307">
                  <c:v>44924</c:v>
                </c:pt>
                <c:pt idx="1308">
                  <c:v>44925</c:v>
                </c:pt>
                <c:pt idx="1309">
                  <c:v>44928</c:v>
                </c:pt>
                <c:pt idx="1310">
                  <c:v>44929</c:v>
                </c:pt>
                <c:pt idx="1311">
                  <c:v>44930</c:v>
                </c:pt>
                <c:pt idx="1312">
                  <c:v>44931</c:v>
                </c:pt>
                <c:pt idx="1313">
                  <c:v>44932</c:v>
                </c:pt>
                <c:pt idx="1314">
                  <c:v>44935</c:v>
                </c:pt>
                <c:pt idx="1315">
                  <c:v>44936</c:v>
                </c:pt>
                <c:pt idx="1316">
                  <c:v>44937</c:v>
                </c:pt>
                <c:pt idx="1317">
                  <c:v>44938</c:v>
                </c:pt>
                <c:pt idx="1318">
                  <c:v>44939</c:v>
                </c:pt>
                <c:pt idx="1319">
                  <c:v>44942</c:v>
                </c:pt>
                <c:pt idx="1320">
                  <c:v>44943</c:v>
                </c:pt>
                <c:pt idx="1321">
                  <c:v>44944</c:v>
                </c:pt>
                <c:pt idx="1322">
                  <c:v>44945</c:v>
                </c:pt>
                <c:pt idx="1323">
                  <c:v>44946</c:v>
                </c:pt>
                <c:pt idx="1324">
                  <c:v>44949</c:v>
                </c:pt>
                <c:pt idx="1325">
                  <c:v>44950</c:v>
                </c:pt>
                <c:pt idx="1326">
                  <c:v>44951</c:v>
                </c:pt>
                <c:pt idx="1327">
                  <c:v>44952</c:v>
                </c:pt>
                <c:pt idx="1328">
                  <c:v>44953</c:v>
                </c:pt>
                <c:pt idx="1329">
                  <c:v>44956</c:v>
                </c:pt>
                <c:pt idx="1330">
                  <c:v>44957</c:v>
                </c:pt>
                <c:pt idx="1331">
                  <c:v>44958</c:v>
                </c:pt>
                <c:pt idx="1332">
                  <c:v>44959</c:v>
                </c:pt>
                <c:pt idx="1333">
                  <c:v>44960</c:v>
                </c:pt>
                <c:pt idx="1334">
                  <c:v>44963</c:v>
                </c:pt>
                <c:pt idx="1335">
                  <c:v>44964</c:v>
                </c:pt>
                <c:pt idx="1336">
                  <c:v>44965</c:v>
                </c:pt>
                <c:pt idx="1337">
                  <c:v>44966</c:v>
                </c:pt>
                <c:pt idx="1338">
                  <c:v>44967</c:v>
                </c:pt>
                <c:pt idx="1339">
                  <c:v>44970</c:v>
                </c:pt>
                <c:pt idx="1340">
                  <c:v>44971</c:v>
                </c:pt>
                <c:pt idx="1341">
                  <c:v>44972</c:v>
                </c:pt>
                <c:pt idx="1342">
                  <c:v>44973</c:v>
                </c:pt>
                <c:pt idx="1343">
                  <c:v>44974</c:v>
                </c:pt>
                <c:pt idx="1344">
                  <c:v>44977</c:v>
                </c:pt>
                <c:pt idx="1345">
                  <c:v>44978</c:v>
                </c:pt>
                <c:pt idx="1346">
                  <c:v>44979</c:v>
                </c:pt>
                <c:pt idx="1347">
                  <c:v>44980</c:v>
                </c:pt>
                <c:pt idx="1348">
                  <c:v>44981</c:v>
                </c:pt>
                <c:pt idx="1349">
                  <c:v>44984</c:v>
                </c:pt>
                <c:pt idx="1350">
                  <c:v>44985</c:v>
                </c:pt>
                <c:pt idx="1351">
                  <c:v>44986</c:v>
                </c:pt>
                <c:pt idx="1352">
                  <c:v>44987</c:v>
                </c:pt>
                <c:pt idx="1353">
                  <c:v>44988</c:v>
                </c:pt>
                <c:pt idx="1354">
                  <c:v>44991</c:v>
                </c:pt>
                <c:pt idx="1355">
                  <c:v>44992</c:v>
                </c:pt>
                <c:pt idx="1356">
                  <c:v>44993</c:v>
                </c:pt>
                <c:pt idx="1357">
                  <c:v>44994</c:v>
                </c:pt>
                <c:pt idx="1358">
                  <c:v>44995</c:v>
                </c:pt>
                <c:pt idx="1359">
                  <c:v>44998</c:v>
                </c:pt>
                <c:pt idx="1360">
                  <c:v>44999</c:v>
                </c:pt>
                <c:pt idx="1361">
                  <c:v>45000</c:v>
                </c:pt>
                <c:pt idx="1362">
                  <c:v>45001</c:v>
                </c:pt>
                <c:pt idx="1363">
                  <c:v>45002</c:v>
                </c:pt>
                <c:pt idx="1364">
                  <c:v>45005</c:v>
                </c:pt>
                <c:pt idx="1365">
                  <c:v>45006</c:v>
                </c:pt>
                <c:pt idx="1366">
                  <c:v>45007</c:v>
                </c:pt>
                <c:pt idx="1367">
                  <c:v>45008</c:v>
                </c:pt>
                <c:pt idx="1368">
                  <c:v>45009</c:v>
                </c:pt>
                <c:pt idx="1369">
                  <c:v>45012</c:v>
                </c:pt>
                <c:pt idx="1370">
                  <c:v>45013</c:v>
                </c:pt>
                <c:pt idx="1371">
                  <c:v>45014</c:v>
                </c:pt>
                <c:pt idx="1372">
                  <c:v>45015</c:v>
                </c:pt>
                <c:pt idx="1373">
                  <c:v>45016</c:v>
                </c:pt>
                <c:pt idx="1374">
                  <c:v>45019</c:v>
                </c:pt>
                <c:pt idx="1375">
                  <c:v>45020</c:v>
                </c:pt>
                <c:pt idx="1376">
                  <c:v>45021</c:v>
                </c:pt>
                <c:pt idx="1377">
                  <c:v>45022</c:v>
                </c:pt>
                <c:pt idx="1378">
                  <c:v>45023</c:v>
                </c:pt>
                <c:pt idx="1379">
                  <c:v>45026</c:v>
                </c:pt>
                <c:pt idx="1380">
                  <c:v>45027</c:v>
                </c:pt>
                <c:pt idx="1381">
                  <c:v>45028</c:v>
                </c:pt>
                <c:pt idx="1382">
                  <c:v>45029</c:v>
                </c:pt>
                <c:pt idx="1383">
                  <c:v>45030</c:v>
                </c:pt>
                <c:pt idx="1384">
                  <c:v>45033</c:v>
                </c:pt>
                <c:pt idx="1385">
                  <c:v>45034</c:v>
                </c:pt>
                <c:pt idx="1386">
                  <c:v>45035</c:v>
                </c:pt>
                <c:pt idx="1387">
                  <c:v>45036</c:v>
                </c:pt>
                <c:pt idx="1388">
                  <c:v>45037</c:v>
                </c:pt>
                <c:pt idx="1389">
                  <c:v>45040</c:v>
                </c:pt>
                <c:pt idx="1390">
                  <c:v>45041</c:v>
                </c:pt>
                <c:pt idx="1391">
                  <c:v>45042</c:v>
                </c:pt>
                <c:pt idx="1392">
                  <c:v>45043</c:v>
                </c:pt>
                <c:pt idx="1393">
                  <c:v>45044</c:v>
                </c:pt>
                <c:pt idx="1394">
                  <c:v>45047</c:v>
                </c:pt>
                <c:pt idx="1395">
                  <c:v>45048</c:v>
                </c:pt>
                <c:pt idx="1396">
                  <c:v>45049</c:v>
                </c:pt>
                <c:pt idx="1397">
                  <c:v>45050</c:v>
                </c:pt>
                <c:pt idx="1398">
                  <c:v>45051</c:v>
                </c:pt>
                <c:pt idx="1399">
                  <c:v>45054</c:v>
                </c:pt>
                <c:pt idx="1400">
                  <c:v>45055</c:v>
                </c:pt>
                <c:pt idx="1401">
                  <c:v>45056</c:v>
                </c:pt>
                <c:pt idx="1402">
                  <c:v>45057</c:v>
                </c:pt>
                <c:pt idx="1403">
                  <c:v>45058</c:v>
                </c:pt>
                <c:pt idx="1404">
                  <c:v>45061</c:v>
                </c:pt>
                <c:pt idx="1405">
                  <c:v>45062</c:v>
                </c:pt>
                <c:pt idx="1406">
                  <c:v>45063</c:v>
                </c:pt>
                <c:pt idx="1407">
                  <c:v>45064</c:v>
                </c:pt>
                <c:pt idx="1408">
                  <c:v>45065</c:v>
                </c:pt>
                <c:pt idx="1409">
                  <c:v>45068</c:v>
                </c:pt>
                <c:pt idx="1410">
                  <c:v>45069</c:v>
                </c:pt>
                <c:pt idx="1411">
                  <c:v>45070</c:v>
                </c:pt>
                <c:pt idx="1412">
                  <c:v>45071</c:v>
                </c:pt>
                <c:pt idx="1413">
                  <c:v>45072</c:v>
                </c:pt>
                <c:pt idx="1414">
                  <c:v>45075</c:v>
                </c:pt>
                <c:pt idx="1415">
                  <c:v>45076</c:v>
                </c:pt>
                <c:pt idx="1416">
                  <c:v>45077</c:v>
                </c:pt>
                <c:pt idx="1417">
                  <c:v>45078</c:v>
                </c:pt>
                <c:pt idx="1418">
                  <c:v>45079</c:v>
                </c:pt>
                <c:pt idx="1419">
                  <c:v>45082</c:v>
                </c:pt>
                <c:pt idx="1420">
                  <c:v>45083</c:v>
                </c:pt>
                <c:pt idx="1421">
                  <c:v>45084</c:v>
                </c:pt>
                <c:pt idx="1422">
                  <c:v>45085</c:v>
                </c:pt>
                <c:pt idx="1423">
                  <c:v>45086</c:v>
                </c:pt>
                <c:pt idx="1424">
                  <c:v>45089</c:v>
                </c:pt>
                <c:pt idx="1425">
                  <c:v>45090</c:v>
                </c:pt>
                <c:pt idx="1426">
                  <c:v>45091</c:v>
                </c:pt>
                <c:pt idx="1427">
                  <c:v>45092</c:v>
                </c:pt>
                <c:pt idx="1428">
                  <c:v>45093</c:v>
                </c:pt>
                <c:pt idx="1429">
                  <c:v>45096</c:v>
                </c:pt>
                <c:pt idx="1430">
                  <c:v>45097</c:v>
                </c:pt>
                <c:pt idx="1431">
                  <c:v>45098</c:v>
                </c:pt>
                <c:pt idx="1432">
                  <c:v>45099</c:v>
                </c:pt>
                <c:pt idx="1433">
                  <c:v>45100</c:v>
                </c:pt>
                <c:pt idx="1434">
                  <c:v>45103</c:v>
                </c:pt>
                <c:pt idx="1435">
                  <c:v>45104</c:v>
                </c:pt>
                <c:pt idx="1436">
                  <c:v>45105</c:v>
                </c:pt>
                <c:pt idx="1437">
                  <c:v>45106</c:v>
                </c:pt>
                <c:pt idx="1438">
                  <c:v>45107</c:v>
                </c:pt>
                <c:pt idx="1439">
                  <c:v>45110</c:v>
                </c:pt>
                <c:pt idx="1440">
                  <c:v>45111</c:v>
                </c:pt>
                <c:pt idx="1441">
                  <c:v>45112</c:v>
                </c:pt>
                <c:pt idx="1442">
                  <c:v>45113</c:v>
                </c:pt>
                <c:pt idx="1443">
                  <c:v>45114</c:v>
                </c:pt>
                <c:pt idx="1444">
                  <c:v>45117</c:v>
                </c:pt>
                <c:pt idx="1445">
                  <c:v>45118</c:v>
                </c:pt>
                <c:pt idx="1446">
                  <c:v>45119</c:v>
                </c:pt>
                <c:pt idx="1447">
                  <c:v>45120</c:v>
                </c:pt>
                <c:pt idx="1448">
                  <c:v>45121</c:v>
                </c:pt>
                <c:pt idx="1449">
                  <c:v>45124</c:v>
                </c:pt>
                <c:pt idx="1450">
                  <c:v>45125</c:v>
                </c:pt>
                <c:pt idx="1451">
                  <c:v>45126</c:v>
                </c:pt>
                <c:pt idx="1452">
                  <c:v>45127</c:v>
                </c:pt>
                <c:pt idx="1453">
                  <c:v>45128</c:v>
                </c:pt>
                <c:pt idx="1454">
                  <c:v>45131</c:v>
                </c:pt>
                <c:pt idx="1455">
                  <c:v>45132</c:v>
                </c:pt>
                <c:pt idx="1456">
                  <c:v>45133</c:v>
                </c:pt>
                <c:pt idx="1457">
                  <c:v>45134</c:v>
                </c:pt>
                <c:pt idx="1458">
                  <c:v>45135</c:v>
                </c:pt>
                <c:pt idx="1459">
                  <c:v>45138</c:v>
                </c:pt>
                <c:pt idx="1460">
                  <c:v>45139</c:v>
                </c:pt>
                <c:pt idx="1461">
                  <c:v>45140</c:v>
                </c:pt>
                <c:pt idx="1462">
                  <c:v>45141</c:v>
                </c:pt>
                <c:pt idx="1463">
                  <c:v>45142</c:v>
                </c:pt>
                <c:pt idx="1464">
                  <c:v>45145</c:v>
                </c:pt>
                <c:pt idx="1465">
                  <c:v>45146</c:v>
                </c:pt>
                <c:pt idx="1466">
                  <c:v>45147</c:v>
                </c:pt>
                <c:pt idx="1467">
                  <c:v>45148</c:v>
                </c:pt>
                <c:pt idx="1468">
                  <c:v>45149</c:v>
                </c:pt>
                <c:pt idx="1469">
                  <c:v>45152</c:v>
                </c:pt>
                <c:pt idx="1470">
                  <c:v>45153</c:v>
                </c:pt>
                <c:pt idx="1471">
                  <c:v>45154</c:v>
                </c:pt>
                <c:pt idx="1472">
                  <c:v>45155</c:v>
                </c:pt>
                <c:pt idx="1473">
                  <c:v>45156</c:v>
                </c:pt>
                <c:pt idx="1474">
                  <c:v>45159</c:v>
                </c:pt>
                <c:pt idx="1475">
                  <c:v>45160</c:v>
                </c:pt>
                <c:pt idx="1476">
                  <c:v>45161</c:v>
                </c:pt>
                <c:pt idx="1477">
                  <c:v>45162</c:v>
                </c:pt>
                <c:pt idx="1478">
                  <c:v>45163</c:v>
                </c:pt>
                <c:pt idx="1479">
                  <c:v>45166</c:v>
                </c:pt>
                <c:pt idx="1480">
                  <c:v>45167</c:v>
                </c:pt>
                <c:pt idx="1481">
                  <c:v>45168</c:v>
                </c:pt>
                <c:pt idx="1482">
                  <c:v>45169</c:v>
                </c:pt>
                <c:pt idx="1483">
                  <c:v>45170</c:v>
                </c:pt>
                <c:pt idx="1484">
                  <c:v>45173</c:v>
                </c:pt>
                <c:pt idx="1485">
                  <c:v>45174</c:v>
                </c:pt>
                <c:pt idx="1486">
                  <c:v>45175</c:v>
                </c:pt>
                <c:pt idx="1487">
                  <c:v>45176</c:v>
                </c:pt>
                <c:pt idx="1488">
                  <c:v>45177</c:v>
                </c:pt>
                <c:pt idx="1489">
                  <c:v>45180</c:v>
                </c:pt>
                <c:pt idx="1490">
                  <c:v>45181</c:v>
                </c:pt>
                <c:pt idx="1491">
                  <c:v>45182</c:v>
                </c:pt>
                <c:pt idx="1492">
                  <c:v>45183</c:v>
                </c:pt>
                <c:pt idx="1493">
                  <c:v>45184</c:v>
                </c:pt>
                <c:pt idx="1494">
                  <c:v>45187</c:v>
                </c:pt>
                <c:pt idx="1495">
                  <c:v>45188</c:v>
                </c:pt>
                <c:pt idx="1496">
                  <c:v>45189</c:v>
                </c:pt>
                <c:pt idx="1497">
                  <c:v>45190</c:v>
                </c:pt>
                <c:pt idx="1498">
                  <c:v>45191</c:v>
                </c:pt>
                <c:pt idx="1499">
                  <c:v>45194</c:v>
                </c:pt>
                <c:pt idx="1500">
                  <c:v>45195</c:v>
                </c:pt>
                <c:pt idx="1501">
                  <c:v>45196</c:v>
                </c:pt>
                <c:pt idx="1502">
                  <c:v>45197</c:v>
                </c:pt>
                <c:pt idx="1503">
                  <c:v>45198</c:v>
                </c:pt>
                <c:pt idx="1504">
                  <c:v>45201</c:v>
                </c:pt>
                <c:pt idx="1505">
                  <c:v>45202</c:v>
                </c:pt>
                <c:pt idx="1506">
                  <c:v>45203</c:v>
                </c:pt>
                <c:pt idx="1507">
                  <c:v>45204</c:v>
                </c:pt>
                <c:pt idx="1508">
                  <c:v>45205</c:v>
                </c:pt>
                <c:pt idx="1509">
                  <c:v>45208</c:v>
                </c:pt>
                <c:pt idx="1510">
                  <c:v>45209</c:v>
                </c:pt>
                <c:pt idx="1511">
                  <c:v>45210</c:v>
                </c:pt>
                <c:pt idx="1512">
                  <c:v>45211</c:v>
                </c:pt>
                <c:pt idx="1513">
                  <c:v>45212</c:v>
                </c:pt>
                <c:pt idx="1514">
                  <c:v>45215</c:v>
                </c:pt>
                <c:pt idx="1515">
                  <c:v>45216</c:v>
                </c:pt>
                <c:pt idx="1516">
                  <c:v>45217</c:v>
                </c:pt>
                <c:pt idx="1517">
                  <c:v>45218</c:v>
                </c:pt>
                <c:pt idx="1518">
                  <c:v>45219</c:v>
                </c:pt>
                <c:pt idx="1519">
                  <c:v>45222</c:v>
                </c:pt>
                <c:pt idx="1520">
                  <c:v>45223</c:v>
                </c:pt>
                <c:pt idx="1521">
                  <c:v>45224</c:v>
                </c:pt>
                <c:pt idx="1522">
                  <c:v>45225</c:v>
                </c:pt>
                <c:pt idx="1523">
                  <c:v>45226</c:v>
                </c:pt>
                <c:pt idx="1524">
                  <c:v>45229</c:v>
                </c:pt>
                <c:pt idx="1525">
                  <c:v>45230</c:v>
                </c:pt>
                <c:pt idx="1526">
                  <c:v>45231</c:v>
                </c:pt>
                <c:pt idx="1527">
                  <c:v>45232</c:v>
                </c:pt>
                <c:pt idx="1528">
                  <c:v>45233</c:v>
                </c:pt>
                <c:pt idx="1529">
                  <c:v>45236</c:v>
                </c:pt>
                <c:pt idx="1530">
                  <c:v>45237</c:v>
                </c:pt>
                <c:pt idx="1531">
                  <c:v>45238</c:v>
                </c:pt>
                <c:pt idx="1532">
                  <c:v>45239</c:v>
                </c:pt>
                <c:pt idx="1533">
                  <c:v>45240</c:v>
                </c:pt>
                <c:pt idx="1534">
                  <c:v>45243</c:v>
                </c:pt>
                <c:pt idx="1535">
                  <c:v>45244</c:v>
                </c:pt>
                <c:pt idx="1536">
                  <c:v>45245</c:v>
                </c:pt>
                <c:pt idx="1537">
                  <c:v>45246</c:v>
                </c:pt>
                <c:pt idx="1538">
                  <c:v>45247</c:v>
                </c:pt>
                <c:pt idx="1539">
                  <c:v>45250</c:v>
                </c:pt>
                <c:pt idx="1540">
                  <c:v>45251</c:v>
                </c:pt>
                <c:pt idx="1541">
                  <c:v>45252</c:v>
                </c:pt>
                <c:pt idx="1542">
                  <c:v>45253</c:v>
                </c:pt>
                <c:pt idx="1543">
                  <c:v>45254</c:v>
                </c:pt>
                <c:pt idx="1544">
                  <c:v>45257</c:v>
                </c:pt>
                <c:pt idx="1545">
                  <c:v>45258</c:v>
                </c:pt>
                <c:pt idx="1546">
                  <c:v>45259</c:v>
                </c:pt>
                <c:pt idx="1547">
                  <c:v>45260</c:v>
                </c:pt>
                <c:pt idx="1548">
                  <c:v>45261</c:v>
                </c:pt>
                <c:pt idx="1549">
                  <c:v>45264</c:v>
                </c:pt>
                <c:pt idx="1550">
                  <c:v>45265</c:v>
                </c:pt>
                <c:pt idx="1551">
                  <c:v>45266</c:v>
                </c:pt>
                <c:pt idx="1552">
                  <c:v>45267</c:v>
                </c:pt>
                <c:pt idx="1553">
                  <c:v>45268</c:v>
                </c:pt>
                <c:pt idx="1554">
                  <c:v>45271</c:v>
                </c:pt>
                <c:pt idx="1555">
                  <c:v>45272</c:v>
                </c:pt>
                <c:pt idx="1556">
                  <c:v>45273</c:v>
                </c:pt>
                <c:pt idx="1557">
                  <c:v>45274</c:v>
                </c:pt>
                <c:pt idx="1558">
                  <c:v>45275</c:v>
                </c:pt>
                <c:pt idx="1559">
                  <c:v>45278</c:v>
                </c:pt>
                <c:pt idx="1560">
                  <c:v>45279</c:v>
                </c:pt>
                <c:pt idx="1561">
                  <c:v>45280</c:v>
                </c:pt>
                <c:pt idx="1562">
                  <c:v>45281</c:v>
                </c:pt>
                <c:pt idx="1563">
                  <c:v>45282</c:v>
                </c:pt>
                <c:pt idx="1564">
                  <c:v>45285</c:v>
                </c:pt>
                <c:pt idx="1565">
                  <c:v>45286</c:v>
                </c:pt>
                <c:pt idx="1566">
                  <c:v>45287</c:v>
                </c:pt>
                <c:pt idx="1567">
                  <c:v>45288</c:v>
                </c:pt>
                <c:pt idx="1568">
                  <c:v>45289</c:v>
                </c:pt>
                <c:pt idx="1569">
                  <c:v>45292</c:v>
                </c:pt>
                <c:pt idx="1570">
                  <c:v>45293</c:v>
                </c:pt>
                <c:pt idx="1571">
                  <c:v>45294</c:v>
                </c:pt>
                <c:pt idx="1572">
                  <c:v>45295</c:v>
                </c:pt>
                <c:pt idx="1573">
                  <c:v>45296</c:v>
                </c:pt>
                <c:pt idx="1574">
                  <c:v>45299</c:v>
                </c:pt>
                <c:pt idx="1575">
                  <c:v>45300</c:v>
                </c:pt>
                <c:pt idx="1576">
                  <c:v>45301</c:v>
                </c:pt>
                <c:pt idx="1577">
                  <c:v>45302</c:v>
                </c:pt>
                <c:pt idx="1578">
                  <c:v>45303</c:v>
                </c:pt>
                <c:pt idx="1579">
                  <c:v>45306</c:v>
                </c:pt>
                <c:pt idx="1580">
                  <c:v>45307</c:v>
                </c:pt>
                <c:pt idx="1581">
                  <c:v>45308</c:v>
                </c:pt>
                <c:pt idx="1582">
                  <c:v>45309</c:v>
                </c:pt>
                <c:pt idx="1583">
                  <c:v>45310</c:v>
                </c:pt>
                <c:pt idx="1584">
                  <c:v>45313</c:v>
                </c:pt>
                <c:pt idx="1585">
                  <c:v>45314</c:v>
                </c:pt>
                <c:pt idx="1586">
                  <c:v>45315</c:v>
                </c:pt>
                <c:pt idx="1587">
                  <c:v>45316</c:v>
                </c:pt>
                <c:pt idx="1588">
                  <c:v>45317</c:v>
                </c:pt>
                <c:pt idx="1589">
                  <c:v>45320</c:v>
                </c:pt>
                <c:pt idx="1590">
                  <c:v>45321</c:v>
                </c:pt>
                <c:pt idx="1591">
                  <c:v>45322</c:v>
                </c:pt>
                <c:pt idx="1592">
                  <c:v>45323</c:v>
                </c:pt>
                <c:pt idx="1593">
                  <c:v>45324</c:v>
                </c:pt>
                <c:pt idx="1594">
                  <c:v>45327</c:v>
                </c:pt>
                <c:pt idx="1595">
                  <c:v>45328</c:v>
                </c:pt>
                <c:pt idx="1596">
                  <c:v>45329</c:v>
                </c:pt>
                <c:pt idx="1597">
                  <c:v>45330</c:v>
                </c:pt>
                <c:pt idx="1598">
                  <c:v>45331</c:v>
                </c:pt>
                <c:pt idx="1599">
                  <c:v>45334</c:v>
                </c:pt>
                <c:pt idx="1600">
                  <c:v>45335</c:v>
                </c:pt>
                <c:pt idx="1601">
                  <c:v>45336</c:v>
                </c:pt>
                <c:pt idx="1602">
                  <c:v>45337</c:v>
                </c:pt>
                <c:pt idx="1603">
                  <c:v>45338</c:v>
                </c:pt>
                <c:pt idx="1604">
                  <c:v>45341</c:v>
                </c:pt>
                <c:pt idx="1605">
                  <c:v>45342</c:v>
                </c:pt>
                <c:pt idx="1606">
                  <c:v>45343</c:v>
                </c:pt>
                <c:pt idx="1607">
                  <c:v>45344</c:v>
                </c:pt>
                <c:pt idx="1608">
                  <c:v>45345</c:v>
                </c:pt>
                <c:pt idx="1609">
                  <c:v>45348</c:v>
                </c:pt>
                <c:pt idx="1610">
                  <c:v>45349</c:v>
                </c:pt>
                <c:pt idx="1611">
                  <c:v>45350</c:v>
                </c:pt>
                <c:pt idx="1612">
                  <c:v>45351</c:v>
                </c:pt>
                <c:pt idx="1613">
                  <c:v>45352</c:v>
                </c:pt>
                <c:pt idx="1614">
                  <c:v>45355</c:v>
                </c:pt>
                <c:pt idx="1615">
                  <c:v>45356</c:v>
                </c:pt>
                <c:pt idx="1616">
                  <c:v>45357</c:v>
                </c:pt>
                <c:pt idx="1617">
                  <c:v>45358</c:v>
                </c:pt>
                <c:pt idx="1618">
                  <c:v>45359</c:v>
                </c:pt>
                <c:pt idx="1619">
                  <c:v>45362</c:v>
                </c:pt>
                <c:pt idx="1620">
                  <c:v>45363</c:v>
                </c:pt>
                <c:pt idx="1621">
                  <c:v>45364</c:v>
                </c:pt>
                <c:pt idx="1622">
                  <c:v>45365</c:v>
                </c:pt>
                <c:pt idx="1623">
                  <c:v>45366</c:v>
                </c:pt>
                <c:pt idx="1624">
                  <c:v>45369</c:v>
                </c:pt>
                <c:pt idx="1625">
                  <c:v>45370</c:v>
                </c:pt>
                <c:pt idx="1626">
                  <c:v>45371</c:v>
                </c:pt>
                <c:pt idx="1627">
                  <c:v>45372</c:v>
                </c:pt>
                <c:pt idx="1628">
                  <c:v>45373</c:v>
                </c:pt>
                <c:pt idx="1629">
                  <c:v>45376</c:v>
                </c:pt>
                <c:pt idx="1630">
                  <c:v>45377</c:v>
                </c:pt>
                <c:pt idx="1631">
                  <c:v>45378</c:v>
                </c:pt>
                <c:pt idx="1632">
                  <c:v>45379</c:v>
                </c:pt>
                <c:pt idx="1633">
                  <c:v>45380</c:v>
                </c:pt>
                <c:pt idx="1634">
                  <c:v>45383</c:v>
                </c:pt>
                <c:pt idx="1635">
                  <c:v>45384</c:v>
                </c:pt>
                <c:pt idx="1636">
                  <c:v>45385</c:v>
                </c:pt>
                <c:pt idx="1637">
                  <c:v>45386</c:v>
                </c:pt>
                <c:pt idx="1638">
                  <c:v>45387</c:v>
                </c:pt>
                <c:pt idx="1639">
                  <c:v>45390</c:v>
                </c:pt>
                <c:pt idx="1640">
                  <c:v>45391</c:v>
                </c:pt>
                <c:pt idx="1641">
                  <c:v>45392</c:v>
                </c:pt>
                <c:pt idx="1642">
                  <c:v>45393</c:v>
                </c:pt>
                <c:pt idx="1643">
                  <c:v>45394</c:v>
                </c:pt>
                <c:pt idx="1644">
                  <c:v>45397</c:v>
                </c:pt>
                <c:pt idx="1645">
                  <c:v>45398</c:v>
                </c:pt>
                <c:pt idx="1646">
                  <c:v>45399</c:v>
                </c:pt>
                <c:pt idx="1647">
                  <c:v>45400</c:v>
                </c:pt>
                <c:pt idx="1648">
                  <c:v>45401</c:v>
                </c:pt>
                <c:pt idx="1649">
                  <c:v>45404</c:v>
                </c:pt>
                <c:pt idx="1650">
                  <c:v>45405</c:v>
                </c:pt>
                <c:pt idx="1651">
                  <c:v>45406</c:v>
                </c:pt>
                <c:pt idx="1652">
                  <c:v>45407</c:v>
                </c:pt>
                <c:pt idx="1653">
                  <c:v>45408</c:v>
                </c:pt>
                <c:pt idx="1654">
                  <c:v>45411</c:v>
                </c:pt>
                <c:pt idx="1655">
                  <c:v>45412</c:v>
                </c:pt>
                <c:pt idx="1656">
                  <c:v>45413</c:v>
                </c:pt>
                <c:pt idx="1657">
                  <c:v>45414</c:v>
                </c:pt>
                <c:pt idx="1658">
                  <c:v>45415</c:v>
                </c:pt>
                <c:pt idx="1659">
                  <c:v>45418</c:v>
                </c:pt>
                <c:pt idx="1660">
                  <c:v>45419</c:v>
                </c:pt>
                <c:pt idx="1661">
                  <c:v>45420</c:v>
                </c:pt>
                <c:pt idx="1662">
                  <c:v>45421</c:v>
                </c:pt>
                <c:pt idx="1663">
                  <c:v>45422</c:v>
                </c:pt>
                <c:pt idx="1664">
                  <c:v>45425</c:v>
                </c:pt>
                <c:pt idx="1665">
                  <c:v>45426</c:v>
                </c:pt>
                <c:pt idx="1666">
                  <c:v>45427</c:v>
                </c:pt>
                <c:pt idx="1667">
                  <c:v>45428</c:v>
                </c:pt>
                <c:pt idx="1668">
                  <c:v>45429</c:v>
                </c:pt>
                <c:pt idx="1669">
                  <c:v>45432</c:v>
                </c:pt>
                <c:pt idx="1670">
                  <c:v>45433</c:v>
                </c:pt>
                <c:pt idx="1671">
                  <c:v>45434</c:v>
                </c:pt>
                <c:pt idx="1672">
                  <c:v>45435</c:v>
                </c:pt>
                <c:pt idx="1673">
                  <c:v>45436</c:v>
                </c:pt>
                <c:pt idx="1674">
                  <c:v>45439</c:v>
                </c:pt>
                <c:pt idx="1675">
                  <c:v>45440</c:v>
                </c:pt>
                <c:pt idx="1676">
                  <c:v>45441</c:v>
                </c:pt>
                <c:pt idx="1677">
                  <c:v>45442</c:v>
                </c:pt>
                <c:pt idx="1678">
                  <c:v>45443</c:v>
                </c:pt>
                <c:pt idx="1679">
                  <c:v>45446</c:v>
                </c:pt>
                <c:pt idx="1680">
                  <c:v>45447</c:v>
                </c:pt>
                <c:pt idx="1681">
                  <c:v>45448</c:v>
                </c:pt>
                <c:pt idx="1682">
                  <c:v>45449</c:v>
                </c:pt>
                <c:pt idx="1683">
                  <c:v>45450</c:v>
                </c:pt>
                <c:pt idx="1684">
                  <c:v>45453</c:v>
                </c:pt>
                <c:pt idx="1685">
                  <c:v>45454</c:v>
                </c:pt>
                <c:pt idx="1686">
                  <c:v>45455</c:v>
                </c:pt>
                <c:pt idx="1687">
                  <c:v>45456</c:v>
                </c:pt>
                <c:pt idx="1688">
                  <c:v>45457</c:v>
                </c:pt>
                <c:pt idx="1689">
                  <c:v>45459</c:v>
                </c:pt>
                <c:pt idx="1690">
                  <c:v>45460</c:v>
                </c:pt>
                <c:pt idx="1691">
                  <c:v>45461</c:v>
                </c:pt>
                <c:pt idx="1692">
                  <c:v>45463</c:v>
                </c:pt>
                <c:pt idx="1693">
                  <c:v>45464</c:v>
                </c:pt>
                <c:pt idx="1694">
                  <c:v>45467</c:v>
                </c:pt>
                <c:pt idx="1695">
                  <c:v>45468</c:v>
                </c:pt>
                <c:pt idx="1696">
                  <c:v>45469</c:v>
                </c:pt>
                <c:pt idx="1697">
                  <c:v>45470</c:v>
                </c:pt>
                <c:pt idx="1698">
                  <c:v>45471</c:v>
                </c:pt>
                <c:pt idx="1699">
                  <c:v>45474</c:v>
                </c:pt>
                <c:pt idx="1700">
                  <c:v>45475</c:v>
                </c:pt>
                <c:pt idx="1701">
                  <c:v>45476</c:v>
                </c:pt>
                <c:pt idx="1702">
                  <c:v>45477</c:v>
                </c:pt>
                <c:pt idx="1703">
                  <c:v>45478</c:v>
                </c:pt>
                <c:pt idx="1704">
                  <c:v>45481</c:v>
                </c:pt>
                <c:pt idx="1705">
                  <c:v>45482</c:v>
                </c:pt>
                <c:pt idx="1706">
                  <c:v>45483</c:v>
                </c:pt>
                <c:pt idx="1707">
                  <c:v>45484</c:v>
                </c:pt>
                <c:pt idx="1708">
                  <c:v>45485</c:v>
                </c:pt>
                <c:pt idx="1709">
                  <c:v>45488</c:v>
                </c:pt>
                <c:pt idx="1710">
                  <c:v>45489</c:v>
                </c:pt>
                <c:pt idx="1711">
                  <c:v>45490</c:v>
                </c:pt>
                <c:pt idx="1712">
                  <c:v>45491</c:v>
                </c:pt>
                <c:pt idx="1713">
                  <c:v>45492</c:v>
                </c:pt>
                <c:pt idx="1714">
                  <c:v>45495</c:v>
                </c:pt>
                <c:pt idx="1715">
                  <c:v>45496</c:v>
                </c:pt>
                <c:pt idx="1716">
                  <c:v>45497</c:v>
                </c:pt>
                <c:pt idx="1717">
                  <c:v>45498</c:v>
                </c:pt>
                <c:pt idx="1718">
                  <c:v>45499</c:v>
                </c:pt>
                <c:pt idx="1719">
                  <c:v>45502</c:v>
                </c:pt>
                <c:pt idx="1720">
                  <c:v>45503</c:v>
                </c:pt>
                <c:pt idx="1721">
                  <c:v>45504</c:v>
                </c:pt>
                <c:pt idx="1722">
                  <c:v>45505</c:v>
                </c:pt>
                <c:pt idx="1723">
                  <c:v>45506</c:v>
                </c:pt>
                <c:pt idx="1724">
                  <c:v>45509</c:v>
                </c:pt>
                <c:pt idx="1725">
                  <c:v>45510</c:v>
                </c:pt>
                <c:pt idx="1726">
                  <c:v>45511</c:v>
                </c:pt>
                <c:pt idx="1727">
                  <c:v>45512</c:v>
                </c:pt>
                <c:pt idx="1728">
                  <c:v>45513</c:v>
                </c:pt>
                <c:pt idx="1729">
                  <c:v>45516</c:v>
                </c:pt>
                <c:pt idx="1730">
                  <c:v>45517</c:v>
                </c:pt>
                <c:pt idx="1731">
                  <c:v>45518</c:v>
                </c:pt>
                <c:pt idx="1732">
                  <c:v>45519</c:v>
                </c:pt>
                <c:pt idx="1733">
                  <c:v>45520</c:v>
                </c:pt>
                <c:pt idx="1734">
                  <c:v>45523</c:v>
                </c:pt>
                <c:pt idx="1735">
                  <c:v>45524</c:v>
                </c:pt>
                <c:pt idx="1736">
                  <c:v>45525</c:v>
                </c:pt>
                <c:pt idx="1737">
                  <c:v>45526</c:v>
                </c:pt>
                <c:pt idx="1738">
                  <c:v>45527</c:v>
                </c:pt>
                <c:pt idx="1739">
                  <c:v>45530</c:v>
                </c:pt>
                <c:pt idx="1740">
                  <c:v>45531</c:v>
                </c:pt>
                <c:pt idx="1741">
                  <c:v>45532</c:v>
                </c:pt>
                <c:pt idx="1742">
                  <c:v>45533</c:v>
                </c:pt>
                <c:pt idx="1743">
                  <c:v>45534</c:v>
                </c:pt>
                <c:pt idx="1744">
                  <c:v>45537</c:v>
                </c:pt>
                <c:pt idx="1745">
                  <c:v>45538</c:v>
                </c:pt>
                <c:pt idx="1746">
                  <c:v>45539</c:v>
                </c:pt>
                <c:pt idx="1747">
                  <c:v>45540</c:v>
                </c:pt>
                <c:pt idx="1748">
                  <c:v>45541</c:v>
                </c:pt>
                <c:pt idx="1749">
                  <c:v>45544</c:v>
                </c:pt>
                <c:pt idx="1750">
                  <c:v>45545</c:v>
                </c:pt>
                <c:pt idx="1751">
                  <c:v>45546</c:v>
                </c:pt>
                <c:pt idx="1752">
                  <c:v>45547</c:v>
                </c:pt>
                <c:pt idx="1753">
                  <c:v>45548</c:v>
                </c:pt>
                <c:pt idx="1754">
                  <c:v>45551</c:v>
                </c:pt>
                <c:pt idx="1755">
                  <c:v>45552</c:v>
                </c:pt>
                <c:pt idx="1756">
                  <c:v>45553</c:v>
                </c:pt>
                <c:pt idx="1757">
                  <c:v>45554</c:v>
                </c:pt>
                <c:pt idx="1758">
                  <c:v>45555</c:v>
                </c:pt>
                <c:pt idx="1759">
                  <c:v>45558</c:v>
                </c:pt>
                <c:pt idx="1760">
                  <c:v>45559</c:v>
                </c:pt>
                <c:pt idx="1761">
                  <c:v>45560</c:v>
                </c:pt>
                <c:pt idx="1762">
                  <c:v>45561</c:v>
                </c:pt>
                <c:pt idx="1763">
                  <c:v>45562</c:v>
                </c:pt>
                <c:pt idx="1764">
                  <c:v>45565</c:v>
                </c:pt>
                <c:pt idx="1765">
                  <c:v>45566</c:v>
                </c:pt>
                <c:pt idx="1766">
                  <c:v>45567</c:v>
                </c:pt>
                <c:pt idx="1767">
                  <c:v>45568</c:v>
                </c:pt>
                <c:pt idx="1768">
                  <c:v>45569</c:v>
                </c:pt>
                <c:pt idx="1769">
                  <c:v>45572</c:v>
                </c:pt>
                <c:pt idx="1770">
                  <c:v>45573</c:v>
                </c:pt>
                <c:pt idx="1771">
                  <c:v>45574</c:v>
                </c:pt>
                <c:pt idx="1772">
                  <c:v>45575</c:v>
                </c:pt>
                <c:pt idx="1773">
                  <c:v>45576</c:v>
                </c:pt>
                <c:pt idx="1774">
                  <c:v>45579</c:v>
                </c:pt>
                <c:pt idx="1775">
                  <c:v>45580</c:v>
                </c:pt>
                <c:pt idx="1776">
                  <c:v>45581</c:v>
                </c:pt>
                <c:pt idx="1777">
                  <c:v>45582</c:v>
                </c:pt>
                <c:pt idx="1778">
                  <c:v>45583</c:v>
                </c:pt>
                <c:pt idx="1779">
                  <c:v>45586</c:v>
                </c:pt>
                <c:pt idx="1780">
                  <c:v>45587</c:v>
                </c:pt>
                <c:pt idx="1781">
                  <c:v>45588</c:v>
                </c:pt>
                <c:pt idx="1782">
                  <c:v>45589</c:v>
                </c:pt>
                <c:pt idx="1783">
                  <c:v>45590</c:v>
                </c:pt>
                <c:pt idx="1784">
                  <c:v>45593</c:v>
                </c:pt>
                <c:pt idx="1785">
                  <c:v>45594</c:v>
                </c:pt>
                <c:pt idx="1786">
                  <c:v>45595</c:v>
                </c:pt>
                <c:pt idx="1787">
                  <c:v>45596</c:v>
                </c:pt>
                <c:pt idx="1788">
                  <c:v>45597</c:v>
                </c:pt>
                <c:pt idx="1789">
                  <c:v>45600</c:v>
                </c:pt>
                <c:pt idx="1790">
                  <c:v>45601</c:v>
                </c:pt>
                <c:pt idx="1791">
                  <c:v>45602</c:v>
                </c:pt>
                <c:pt idx="1792">
                  <c:v>45603</c:v>
                </c:pt>
                <c:pt idx="1793">
                  <c:v>45604</c:v>
                </c:pt>
                <c:pt idx="1794">
                  <c:v>45607</c:v>
                </c:pt>
                <c:pt idx="1795">
                  <c:v>45608</c:v>
                </c:pt>
                <c:pt idx="1796">
                  <c:v>45609</c:v>
                </c:pt>
                <c:pt idx="1797">
                  <c:v>45610</c:v>
                </c:pt>
                <c:pt idx="1798">
                  <c:v>45611</c:v>
                </c:pt>
                <c:pt idx="1799">
                  <c:v>45614</c:v>
                </c:pt>
                <c:pt idx="1800">
                  <c:v>45615</c:v>
                </c:pt>
                <c:pt idx="1801">
                  <c:v>45616</c:v>
                </c:pt>
                <c:pt idx="1802">
                  <c:v>45617</c:v>
                </c:pt>
                <c:pt idx="1803">
                  <c:v>45618</c:v>
                </c:pt>
                <c:pt idx="1804">
                  <c:v>45621</c:v>
                </c:pt>
                <c:pt idx="1805">
                  <c:v>45622</c:v>
                </c:pt>
                <c:pt idx="1806">
                  <c:v>45623</c:v>
                </c:pt>
                <c:pt idx="1807">
                  <c:v>45624</c:v>
                </c:pt>
                <c:pt idx="1808">
                  <c:v>45625</c:v>
                </c:pt>
                <c:pt idx="1809">
                  <c:v>45628</c:v>
                </c:pt>
                <c:pt idx="1810">
                  <c:v>45629</c:v>
                </c:pt>
                <c:pt idx="1811">
                  <c:v>45630</c:v>
                </c:pt>
                <c:pt idx="1812">
                  <c:v>45631</c:v>
                </c:pt>
                <c:pt idx="1813">
                  <c:v>45632</c:v>
                </c:pt>
                <c:pt idx="1814">
                  <c:v>45635</c:v>
                </c:pt>
                <c:pt idx="1815">
                  <c:v>45636</c:v>
                </c:pt>
                <c:pt idx="1816">
                  <c:v>45637</c:v>
                </c:pt>
                <c:pt idx="1817">
                  <c:v>45638</c:v>
                </c:pt>
                <c:pt idx="1818">
                  <c:v>45639</c:v>
                </c:pt>
                <c:pt idx="1819">
                  <c:v>45642</c:v>
                </c:pt>
                <c:pt idx="1820">
                  <c:v>45643</c:v>
                </c:pt>
                <c:pt idx="1821">
                  <c:v>45644</c:v>
                </c:pt>
                <c:pt idx="1822">
                  <c:v>45645</c:v>
                </c:pt>
                <c:pt idx="1823">
                  <c:v>45646</c:v>
                </c:pt>
                <c:pt idx="1824">
                  <c:v>45649</c:v>
                </c:pt>
                <c:pt idx="1825">
                  <c:v>45650</c:v>
                </c:pt>
                <c:pt idx="1826">
                  <c:v>45652</c:v>
                </c:pt>
                <c:pt idx="1827">
                  <c:v>45653</c:v>
                </c:pt>
                <c:pt idx="1828">
                  <c:v>45656</c:v>
                </c:pt>
                <c:pt idx="1829">
                  <c:v>45657</c:v>
                </c:pt>
                <c:pt idx="1830">
                  <c:v>45658</c:v>
                </c:pt>
                <c:pt idx="1831">
                  <c:v>45659</c:v>
                </c:pt>
                <c:pt idx="1832">
                  <c:v>45660</c:v>
                </c:pt>
                <c:pt idx="1833">
                  <c:v>45663</c:v>
                </c:pt>
                <c:pt idx="1834">
                  <c:v>45664</c:v>
                </c:pt>
                <c:pt idx="1835">
                  <c:v>45665</c:v>
                </c:pt>
                <c:pt idx="1836">
                  <c:v>45666</c:v>
                </c:pt>
                <c:pt idx="1837">
                  <c:v>45667</c:v>
                </c:pt>
                <c:pt idx="1838">
                  <c:v>45670</c:v>
                </c:pt>
                <c:pt idx="1839">
                  <c:v>45671</c:v>
                </c:pt>
                <c:pt idx="1840">
                  <c:v>45672</c:v>
                </c:pt>
                <c:pt idx="1841">
                  <c:v>45673</c:v>
                </c:pt>
                <c:pt idx="1842">
                  <c:v>45674</c:v>
                </c:pt>
                <c:pt idx="1843">
                  <c:v>45677</c:v>
                </c:pt>
                <c:pt idx="1844">
                  <c:v>45678</c:v>
                </c:pt>
                <c:pt idx="1845">
                  <c:v>45679</c:v>
                </c:pt>
                <c:pt idx="1846">
                  <c:v>45680</c:v>
                </c:pt>
                <c:pt idx="1847">
                  <c:v>45681</c:v>
                </c:pt>
                <c:pt idx="1848">
                  <c:v>45684</c:v>
                </c:pt>
                <c:pt idx="1849">
                  <c:v>45685</c:v>
                </c:pt>
                <c:pt idx="1850">
                  <c:v>45686</c:v>
                </c:pt>
                <c:pt idx="1851">
                  <c:v>45687</c:v>
                </c:pt>
                <c:pt idx="1852">
                  <c:v>45688</c:v>
                </c:pt>
                <c:pt idx="1853">
                  <c:v>45691</c:v>
                </c:pt>
                <c:pt idx="1854">
                  <c:v>45692</c:v>
                </c:pt>
                <c:pt idx="1855">
                  <c:v>45693</c:v>
                </c:pt>
                <c:pt idx="1856">
                  <c:v>45694</c:v>
                </c:pt>
                <c:pt idx="1857">
                  <c:v>45695</c:v>
                </c:pt>
                <c:pt idx="1858">
                  <c:v>45698</c:v>
                </c:pt>
                <c:pt idx="1859">
                  <c:v>45699</c:v>
                </c:pt>
                <c:pt idx="1860">
                  <c:v>45700</c:v>
                </c:pt>
                <c:pt idx="1861">
                  <c:v>45701</c:v>
                </c:pt>
                <c:pt idx="1862">
                  <c:v>45702</c:v>
                </c:pt>
                <c:pt idx="1863">
                  <c:v>45705</c:v>
                </c:pt>
                <c:pt idx="1864">
                  <c:v>45706</c:v>
                </c:pt>
                <c:pt idx="1865">
                  <c:v>45707</c:v>
                </c:pt>
                <c:pt idx="1866">
                  <c:v>45708</c:v>
                </c:pt>
                <c:pt idx="1867">
                  <c:v>45709</c:v>
                </c:pt>
                <c:pt idx="1868">
                  <c:v>45712</c:v>
                </c:pt>
                <c:pt idx="1869">
                  <c:v>45713</c:v>
                </c:pt>
                <c:pt idx="1870">
                  <c:v>45714</c:v>
                </c:pt>
                <c:pt idx="1871">
                  <c:v>45715</c:v>
                </c:pt>
                <c:pt idx="1872">
                  <c:v>45716</c:v>
                </c:pt>
                <c:pt idx="1873">
                  <c:v>45719</c:v>
                </c:pt>
                <c:pt idx="1874">
                  <c:v>45720</c:v>
                </c:pt>
                <c:pt idx="1875">
                  <c:v>45721</c:v>
                </c:pt>
                <c:pt idx="1876">
                  <c:v>45722</c:v>
                </c:pt>
                <c:pt idx="1877">
                  <c:v>45723</c:v>
                </c:pt>
                <c:pt idx="1878">
                  <c:v>45726</c:v>
                </c:pt>
                <c:pt idx="1879">
                  <c:v>45727</c:v>
                </c:pt>
                <c:pt idx="1880">
                  <c:v>45728</c:v>
                </c:pt>
                <c:pt idx="1881">
                  <c:v>45729</c:v>
                </c:pt>
                <c:pt idx="1882">
                  <c:v>45730</c:v>
                </c:pt>
                <c:pt idx="1883">
                  <c:v>45733</c:v>
                </c:pt>
                <c:pt idx="1884">
                  <c:v>45734</c:v>
                </c:pt>
                <c:pt idx="1885">
                  <c:v>45735</c:v>
                </c:pt>
                <c:pt idx="1886">
                  <c:v>45736</c:v>
                </c:pt>
                <c:pt idx="1887">
                  <c:v>45737</c:v>
                </c:pt>
                <c:pt idx="1888">
                  <c:v>45740</c:v>
                </c:pt>
                <c:pt idx="1889">
                  <c:v>45741</c:v>
                </c:pt>
                <c:pt idx="1890">
                  <c:v>45742</c:v>
                </c:pt>
                <c:pt idx="1891">
                  <c:v>45743</c:v>
                </c:pt>
                <c:pt idx="1892">
                  <c:v>45744</c:v>
                </c:pt>
                <c:pt idx="1893">
                  <c:v>45747</c:v>
                </c:pt>
                <c:pt idx="1894">
                  <c:v>45748</c:v>
                </c:pt>
                <c:pt idx="1895">
                  <c:v>45749</c:v>
                </c:pt>
                <c:pt idx="1896">
                  <c:v>45750</c:v>
                </c:pt>
                <c:pt idx="1897">
                  <c:v>45751</c:v>
                </c:pt>
                <c:pt idx="1898">
                  <c:v>45754</c:v>
                </c:pt>
                <c:pt idx="1899">
                  <c:v>45755</c:v>
                </c:pt>
                <c:pt idx="1900">
                  <c:v>45756</c:v>
                </c:pt>
                <c:pt idx="1901">
                  <c:v>45757</c:v>
                </c:pt>
                <c:pt idx="1902">
                  <c:v>45758</c:v>
                </c:pt>
                <c:pt idx="1903">
                  <c:v>45761</c:v>
                </c:pt>
                <c:pt idx="1904">
                  <c:v>45762</c:v>
                </c:pt>
                <c:pt idx="1905">
                  <c:v>45763</c:v>
                </c:pt>
                <c:pt idx="1906">
                  <c:v>45764</c:v>
                </c:pt>
                <c:pt idx="1907">
                  <c:v>45765</c:v>
                </c:pt>
                <c:pt idx="1908">
                  <c:v>45768</c:v>
                </c:pt>
                <c:pt idx="1909">
                  <c:v>45769</c:v>
                </c:pt>
                <c:pt idx="1910">
                  <c:v>45770</c:v>
                </c:pt>
                <c:pt idx="1911">
                  <c:v>45771</c:v>
                </c:pt>
                <c:pt idx="1912">
                  <c:v>45772</c:v>
                </c:pt>
                <c:pt idx="1913">
                  <c:v>45775</c:v>
                </c:pt>
                <c:pt idx="1914">
                  <c:v>45776</c:v>
                </c:pt>
                <c:pt idx="1915">
                  <c:v>45777</c:v>
                </c:pt>
                <c:pt idx="1916">
                  <c:v>45778</c:v>
                </c:pt>
                <c:pt idx="1917">
                  <c:v>45779</c:v>
                </c:pt>
                <c:pt idx="1918">
                  <c:v>45782</c:v>
                </c:pt>
                <c:pt idx="1919">
                  <c:v>45783</c:v>
                </c:pt>
                <c:pt idx="1920">
                  <c:v>45784</c:v>
                </c:pt>
                <c:pt idx="1921">
                  <c:v>45785</c:v>
                </c:pt>
                <c:pt idx="1922">
                  <c:v>45786</c:v>
                </c:pt>
                <c:pt idx="1923">
                  <c:v>45789</c:v>
                </c:pt>
                <c:pt idx="1924">
                  <c:v>45790</c:v>
                </c:pt>
                <c:pt idx="1925">
                  <c:v>45791</c:v>
                </c:pt>
                <c:pt idx="1926">
                  <c:v>45792</c:v>
                </c:pt>
                <c:pt idx="1927">
                  <c:v>45793</c:v>
                </c:pt>
                <c:pt idx="1928">
                  <c:v>45796</c:v>
                </c:pt>
                <c:pt idx="1929">
                  <c:v>45797</c:v>
                </c:pt>
                <c:pt idx="1930">
                  <c:v>45798</c:v>
                </c:pt>
                <c:pt idx="1931">
                  <c:v>45799</c:v>
                </c:pt>
                <c:pt idx="1932">
                  <c:v>45800</c:v>
                </c:pt>
                <c:pt idx="1933">
                  <c:v>45803</c:v>
                </c:pt>
                <c:pt idx="1934">
                  <c:v>45804</c:v>
                </c:pt>
                <c:pt idx="1935">
                  <c:v>45805</c:v>
                </c:pt>
                <c:pt idx="1936">
                  <c:v>45806</c:v>
                </c:pt>
                <c:pt idx="1937">
                  <c:v>45807</c:v>
                </c:pt>
                <c:pt idx="1938">
                  <c:v>45810</c:v>
                </c:pt>
                <c:pt idx="1939">
                  <c:v>45811</c:v>
                </c:pt>
                <c:pt idx="1940">
                  <c:v>45812</c:v>
                </c:pt>
                <c:pt idx="1941">
                  <c:v>45813</c:v>
                </c:pt>
                <c:pt idx="1942">
                  <c:v>45814</c:v>
                </c:pt>
                <c:pt idx="1943">
                  <c:v>45817</c:v>
                </c:pt>
                <c:pt idx="1944">
                  <c:v>45818</c:v>
                </c:pt>
                <c:pt idx="1945">
                  <c:v>45819</c:v>
                </c:pt>
                <c:pt idx="1946">
                  <c:v>45820</c:v>
                </c:pt>
                <c:pt idx="1947">
                  <c:v>45821</c:v>
                </c:pt>
                <c:pt idx="1948">
                  <c:v>45824</c:v>
                </c:pt>
                <c:pt idx="1949">
                  <c:v>45825</c:v>
                </c:pt>
                <c:pt idx="1950">
                  <c:v>45826</c:v>
                </c:pt>
                <c:pt idx="1951">
                  <c:v>45827</c:v>
                </c:pt>
                <c:pt idx="1952">
                  <c:v>45828</c:v>
                </c:pt>
                <c:pt idx="1953">
                  <c:v>45831</c:v>
                </c:pt>
                <c:pt idx="1954">
                  <c:v>45832</c:v>
                </c:pt>
                <c:pt idx="1955">
                  <c:v>45833</c:v>
                </c:pt>
                <c:pt idx="1956">
                  <c:v>45834</c:v>
                </c:pt>
                <c:pt idx="1957">
                  <c:v>45835</c:v>
                </c:pt>
                <c:pt idx="1958">
                  <c:v>45838</c:v>
                </c:pt>
                <c:pt idx="1959">
                  <c:v>45839</c:v>
                </c:pt>
                <c:pt idx="1960">
                  <c:v>45840</c:v>
                </c:pt>
                <c:pt idx="1961">
                  <c:v>45841</c:v>
                </c:pt>
                <c:pt idx="1962">
                  <c:v>45842</c:v>
                </c:pt>
                <c:pt idx="1963">
                  <c:v>45845</c:v>
                </c:pt>
                <c:pt idx="1964">
                  <c:v>45846</c:v>
                </c:pt>
                <c:pt idx="1965">
                  <c:v>45847</c:v>
                </c:pt>
                <c:pt idx="1966">
                  <c:v>45848</c:v>
                </c:pt>
                <c:pt idx="1967">
                  <c:v>45849</c:v>
                </c:pt>
                <c:pt idx="1968">
                  <c:v>45852</c:v>
                </c:pt>
                <c:pt idx="1969">
                  <c:v>45853</c:v>
                </c:pt>
                <c:pt idx="1970">
                  <c:v>45854</c:v>
                </c:pt>
                <c:pt idx="1971">
                  <c:v>45855</c:v>
                </c:pt>
                <c:pt idx="1972">
                  <c:v>45856</c:v>
                </c:pt>
                <c:pt idx="1973">
                  <c:v>45859</c:v>
                </c:pt>
                <c:pt idx="1974">
                  <c:v>45860</c:v>
                </c:pt>
                <c:pt idx="1975">
                  <c:v>45861</c:v>
                </c:pt>
                <c:pt idx="1976">
                  <c:v>45862</c:v>
                </c:pt>
                <c:pt idx="1977">
                  <c:v>45863</c:v>
                </c:pt>
                <c:pt idx="1978">
                  <c:v>45866</c:v>
                </c:pt>
                <c:pt idx="1979">
                  <c:v>45867</c:v>
                </c:pt>
                <c:pt idx="1980">
                  <c:v>45868</c:v>
                </c:pt>
                <c:pt idx="1981">
                  <c:v>45869</c:v>
                </c:pt>
                <c:pt idx="1982">
                  <c:v>45870</c:v>
                </c:pt>
                <c:pt idx="1983">
                  <c:v>45873</c:v>
                </c:pt>
                <c:pt idx="1984">
                  <c:v>45874</c:v>
                </c:pt>
                <c:pt idx="1985">
                  <c:v>45875</c:v>
                </c:pt>
                <c:pt idx="1986">
                  <c:v>45876</c:v>
                </c:pt>
                <c:pt idx="1987">
                  <c:v>45877</c:v>
                </c:pt>
                <c:pt idx="1988">
                  <c:v>45880</c:v>
                </c:pt>
                <c:pt idx="1989">
                  <c:v>45881</c:v>
                </c:pt>
                <c:pt idx="1990">
                  <c:v>45882</c:v>
                </c:pt>
                <c:pt idx="1991">
                  <c:v>45883</c:v>
                </c:pt>
                <c:pt idx="1992">
                  <c:v>45884</c:v>
                </c:pt>
                <c:pt idx="1993">
                  <c:v>45887</c:v>
                </c:pt>
                <c:pt idx="1994">
                  <c:v>45888</c:v>
                </c:pt>
                <c:pt idx="1995">
                  <c:v>45889</c:v>
                </c:pt>
                <c:pt idx="1996">
                  <c:v>45890</c:v>
                </c:pt>
                <c:pt idx="1997">
                  <c:v>45891</c:v>
                </c:pt>
                <c:pt idx="1998">
                  <c:v>45894</c:v>
                </c:pt>
                <c:pt idx="1999">
                  <c:v>45895</c:v>
                </c:pt>
                <c:pt idx="2000">
                  <c:v>45896</c:v>
                </c:pt>
                <c:pt idx="2001">
                  <c:v>45897</c:v>
                </c:pt>
                <c:pt idx="2002">
                  <c:v>45898</c:v>
                </c:pt>
                <c:pt idx="2003">
                  <c:v>45901</c:v>
                </c:pt>
                <c:pt idx="2004">
                  <c:v>45902</c:v>
                </c:pt>
                <c:pt idx="2005">
                  <c:v>45903</c:v>
                </c:pt>
                <c:pt idx="2006">
                  <c:v>45904</c:v>
                </c:pt>
                <c:pt idx="2007">
                  <c:v>45905</c:v>
                </c:pt>
                <c:pt idx="2008">
                  <c:v>45908</c:v>
                </c:pt>
                <c:pt idx="2009">
                  <c:v>45909</c:v>
                </c:pt>
                <c:pt idx="2010">
                  <c:v>45910</c:v>
                </c:pt>
                <c:pt idx="2011">
                  <c:v>45911</c:v>
                </c:pt>
                <c:pt idx="2012">
                  <c:v>45912</c:v>
                </c:pt>
                <c:pt idx="2013">
                  <c:v>45915</c:v>
                </c:pt>
                <c:pt idx="2014">
                  <c:v>45916</c:v>
                </c:pt>
                <c:pt idx="2015">
                  <c:v>45917</c:v>
                </c:pt>
                <c:pt idx="2016">
                  <c:v>45918</c:v>
                </c:pt>
                <c:pt idx="2017">
                  <c:v>45919</c:v>
                </c:pt>
                <c:pt idx="2018">
                  <c:v>45922</c:v>
                </c:pt>
                <c:pt idx="2019">
                  <c:v>45923</c:v>
                </c:pt>
                <c:pt idx="2020">
                  <c:v>45924</c:v>
                </c:pt>
                <c:pt idx="2021">
                  <c:v>45925</c:v>
                </c:pt>
                <c:pt idx="2022">
                  <c:v>45926</c:v>
                </c:pt>
                <c:pt idx="2023">
                  <c:v>45929</c:v>
                </c:pt>
                <c:pt idx="2024">
                  <c:v>45930</c:v>
                </c:pt>
                <c:pt idx="2025">
                  <c:v>45931</c:v>
                </c:pt>
                <c:pt idx="2026">
                  <c:v>45932</c:v>
                </c:pt>
                <c:pt idx="2027">
                  <c:v>45933</c:v>
                </c:pt>
                <c:pt idx="2028">
                  <c:v>45936</c:v>
                </c:pt>
                <c:pt idx="2029">
                  <c:v>45937</c:v>
                </c:pt>
                <c:pt idx="2030">
                  <c:v>45938</c:v>
                </c:pt>
                <c:pt idx="2031">
                  <c:v>45939</c:v>
                </c:pt>
                <c:pt idx="2032">
                  <c:v>45940</c:v>
                </c:pt>
                <c:pt idx="2033">
                  <c:v>45943</c:v>
                </c:pt>
                <c:pt idx="2034">
                  <c:v>45944</c:v>
                </c:pt>
                <c:pt idx="2035">
                  <c:v>45945</c:v>
                </c:pt>
                <c:pt idx="2036">
                  <c:v>45946</c:v>
                </c:pt>
                <c:pt idx="2037">
                  <c:v>45947</c:v>
                </c:pt>
                <c:pt idx="2038">
                  <c:v>45950</c:v>
                </c:pt>
                <c:pt idx="2039">
                  <c:v>45951</c:v>
                </c:pt>
                <c:pt idx="2040">
                  <c:v>45952</c:v>
                </c:pt>
                <c:pt idx="2041">
                  <c:v>45953</c:v>
                </c:pt>
                <c:pt idx="2042">
                  <c:v>45954</c:v>
                </c:pt>
                <c:pt idx="2043">
                  <c:v>45957</c:v>
                </c:pt>
                <c:pt idx="2044">
                  <c:v>45958</c:v>
                </c:pt>
                <c:pt idx="2045">
                  <c:v>45959</c:v>
                </c:pt>
                <c:pt idx="2046">
                  <c:v>45960</c:v>
                </c:pt>
                <c:pt idx="2047">
                  <c:v>45961</c:v>
                </c:pt>
                <c:pt idx="2048">
                  <c:v>45964</c:v>
                </c:pt>
                <c:pt idx="2049">
                  <c:v>45965</c:v>
                </c:pt>
                <c:pt idx="2050">
                  <c:v>45966</c:v>
                </c:pt>
                <c:pt idx="2051">
                  <c:v>45967</c:v>
                </c:pt>
                <c:pt idx="2052">
                  <c:v>45968</c:v>
                </c:pt>
                <c:pt idx="2053">
                  <c:v>45971</c:v>
                </c:pt>
                <c:pt idx="2054">
                  <c:v>45972</c:v>
                </c:pt>
                <c:pt idx="2055">
                  <c:v>45973</c:v>
                </c:pt>
                <c:pt idx="2056">
                  <c:v>45974</c:v>
                </c:pt>
                <c:pt idx="2057">
                  <c:v>45975</c:v>
                </c:pt>
                <c:pt idx="2058">
                  <c:v>45978</c:v>
                </c:pt>
                <c:pt idx="2059">
                  <c:v>45979</c:v>
                </c:pt>
                <c:pt idx="2060">
                  <c:v>45980</c:v>
                </c:pt>
                <c:pt idx="2061">
                  <c:v>45981</c:v>
                </c:pt>
                <c:pt idx="2062">
                  <c:v>45982</c:v>
                </c:pt>
                <c:pt idx="2063">
                  <c:v>45985</c:v>
                </c:pt>
                <c:pt idx="2064">
                  <c:v>45986</c:v>
                </c:pt>
                <c:pt idx="2065">
                  <c:v>45987</c:v>
                </c:pt>
                <c:pt idx="2066">
                  <c:v>45988</c:v>
                </c:pt>
                <c:pt idx="2067">
                  <c:v>45989</c:v>
                </c:pt>
                <c:pt idx="2068">
                  <c:v>45992</c:v>
                </c:pt>
                <c:pt idx="2069">
                  <c:v>45993</c:v>
                </c:pt>
                <c:pt idx="2070">
                  <c:v>45994</c:v>
                </c:pt>
                <c:pt idx="2071">
                  <c:v>45995</c:v>
                </c:pt>
                <c:pt idx="2072">
                  <c:v>45996</c:v>
                </c:pt>
                <c:pt idx="2073">
                  <c:v>45999</c:v>
                </c:pt>
                <c:pt idx="2074">
                  <c:v>46000</c:v>
                </c:pt>
                <c:pt idx="2075">
                  <c:v>46001</c:v>
                </c:pt>
                <c:pt idx="2076">
                  <c:v>46002</c:v>
                </c:pt>
                <c:pt idx="2077">
                  <c:v>46003</c:v>
                </c:pt>
                <c:pt idx="2078">
                  <c:v>46006</c:v>
                </c:pt>
                <c:pt idx="2079">
                  <c:v>46007</c:v>
                </c:pt>
                <c:pt idx="2080">
                  <c:v>46008</c:v>
                </c:pt>
                <c:pt idx="2081">
                  <c:v>46009</c:v>
                </c:pt>
                <c:pt idx="2082">
                  <c:v>46010</c:v>
                </c:pt>
                <c:pt idx="2083">
                  <c:v>46013</c:v>
                </c:pt>
                <c:pt idx="2084">
                  <c:v>46014</c:v>
                </c:pt>
                <c:pt idx="2085">
                  <c:v>46015</c:v>
                </c:pt>
                <c:pt idx="2086">
                  <c:v>46016</c:v>
                </c:pt>
                <c:pt idx="2087">
                  <c:v>46017</c:v>
                </c:pt>
                <c:pt idx="2088">
                  <c:v>46020</c:v>
                </c:pt>
                <c:pt idx="2089">
                  <c:v>46021</c:v>
                </c:pt>
                <c:pt idx="2090">
                  <c:v>46022</c:v>
                </c:pt>
                <c:pt idx="2091">
                  <c:v>46023</c:v>
                </c:pt>
                <c:pt idx="2092">
                  <c:v>46024</c:v>
                </c:pt>
                <c:pt idx="2093">
                  <c:v>46027</c:v>
                </c:pt>
                <c:pt idx="2094">
                  <c:v>46028</c:v>
                </c:pt>
                <c:pt idx="2095">
                  <c:v>46029</c:v>
                </c:pt>
                <c:pt idx="2096">
                  <c:v>46030</c:v>
                </c:pt>
                <c:pt idx="2097">
                  <c:v>46031</c:v>
                </c:pt>
                <c:pt idx="2098">
                  <c:v>46034</c:v>
                </c:pt>
                <c:pt idx="2099">
                  <c:v>46035</c:v>
                </c:pt>
                <c:pt idx="2100">
                  <c:v>46036</c:v>
                </c:pt>
                <c:pt idx="2101">
                  <c:v>46037</c:v>
                </c:pt>
                <c:pt idx="2102">
                  <c:v>46038</c:v>
                </c:pt>
                <c:pt idx="2103">
                  <c:v>46041</c:v>
                </c:pt>
                <c:pt idx="2104">
                  <c:v>46042</c:v>
                </c:pt>
                <c:pt idx="2105">
                  <c:v>46043</c:v>
                </c:pt>
                <c:pt idx="2106">
                  <c:v>46044</c:v>
                </c:pt>
                <c:pt idx="2107">
                  <c:v>46045</c:v>
                </c:pt>
                <c:pt idx="2108">
                  <c:v>46048</c:v>
                </c:pt>
                <c:pt idx="2109">
                  <c:v>46049</c:v>
                </c:pt>
                <c:pt idx="2110">
                  <c:v>46050</c:v>
                </c:pt>
                <c:pt idx="2111">
                  <c:v>46051</c:v>
                </c:pt>
                <c:pt idx="2112">
                  <c:v>46052</c:v>
                </c:pt>
                <c:pt idx="2113">
                  <c:v>46055</c:v>
                </c:pt>
                <c:pt idx="2114">
                  <c:v>46056</c:v>
                </c:pt>
                <c:pt idx="2115">
                  <c:v>46057</c:v>
                </c:pt>
                <c:pt idx="2116">
                  <c:v>46058</c:v>
                </c:pt>
                <c:pt idx="2117">
                  <c:v>46059</c:v>
                </c:pt>
                <c:pt idx="2118">
                  <c:v>46062</c:v>
                </c:pt>
                <c:pt idx="2119">
                  <c:v>46063</c:v>
                </c:pt>
                <c:pt idx="2120">
                  <c:v>46064</c:v>
                </c:pt>
                <c:pt idx="2121">
                  <c:v>46065</c:v>
                </c:pt>
                <c:pt idx="2122">
                  <c:v>46066</c:v>
                </c:pt>
                <c:pt idx="2123">
                  <c:v>46069</c:v>
                </c:pt>
                <c:pt idx="2124">
                  <c:v>46070</c:v>
                </c:pt>
                <c:pt idx="2125">
                  <c:v>46071</c:v>
                </c:pt>
                <c:pt idx="2126">
                  <c:v>46072</c:v>
                </c:pt>
                <c:pt idx="2127">
                  <c:v>46073</c:v>
                </c:pt>
                <c:pt idx="2128">
                  <c:v>46076</c:v>
                </c:pt>
                <c:pt idx="2129">
                  <c:v>46077</c:v>
                </c:pt>
                <c:pt idx="2130">
                  <c:v>46078</c:v>
                </c:pt>
                <c:pt idx="2131">
                  <c:v>46079</c:v>
                </c:pt>
                <c:pt idx="2132">
                  <c:v>46080</c:v>
                </c:pt>
                <c:pt idx="2133">
                  <c:v>46083</c:v>
                </c:pt>
                <c:pt idx="2134">
                  <c:v>46084</c:v>
                </c:pt>
                <c:pt idx="2135">
                  <c:v>46085</c:v>
                </c:pt>
                <c:pt idx="2136">
                  <c:v>46086</c:v>
                </c:pt>
                <c:pt idx="2137">
                  <c:v>46087</c:v>
                </c:pt>
                <c:pt idx="2138">
                  <c:v>46090</c:v>
                </c:pt>
                <c:pt idx="2139">
                  <c:v>46091</c:v>
                </c:pt>
                <c:pt idx="2140">
                  <c:v>46092</c:v>
                </c:pt>
                <c:pt idx="2141">
                  <c:v>46093</c:v>
                </c:pt>
                <c:pt idx="2142">
                  <c:v>46094</c:v>
                </c:pt>
                <c:pt idx="2143">
                  <c:v>46097</c:v>
                </c:pt>
                <c:pt idx="2144">
                  <c:v>46098</c:v>
                </c:pt>
                <c:pt idx="2145">
                  <c:v>46099</c:v>
                </c:pt>
                <c:pt idx="2146">
                  <c:v>46100</c:v>
                </c:pt>
                <c:pt idx="2147">
                  <c:v>46101</c:v>
                </c:pt>
                <c:pt idx="2148">
                  <c:v>46104</c:v>
                </c:pt>
                <c:pt idx="2149">
                  <c:v>46105</c:v>
                </c:pt>
                <c:pt idx="2150">
                  <c:v>46106</c:v>
                </c:pt>
                <c:pt idx="2151">
                  <c:v>46107</c:v>
                </c:pt>
                <c:pt idx="2152">
                  <c:v>46108</c:v>
                </c:pt>
                <c:pt idx="2153">
                  <c:v>46111</c:v>
                </c:pt>
                <c:pt idx="2154">
                  <c:v>46112</c:v>
                </c:pt>
                <c:pt idx="2155">
                  <c:v>46113</c:v>
                </c:pt>
                <c:pt idx="2156">
                  <c:v>46114</c:v>
                </c:pt>
                <c:pt idx="2157">
                  <c:v>46115</c:v>
                </c:pt>
                <c:pt idx="2158">
                  <c:v>46118</c:v>
                </c:pt>
                <c:pt idx="2159">
                  <c:v>46119</c:v>
                </c:pt>
                <c:pt idx="2160">
                  <c:v>46120</c:v>
                </c:pt>
                <c:pt idx="2161">
                  <c:v>46121</c:v>
                </c:pt>
                <c:pt idx="2162">
                  <c:v>46122</c:v>
                </c:pt>
                <c:pt idx="2163">
                  <c:v>46125</c:v>
                </c:pt>
                <c:pt idx="2164">
                  <c:v>46126</c:v>
                </c:pt>
                <c:pt idx="2165">
                  <c:v>46127</c:v>
                </c:pt>
                <c:pt idx="2166">
                  <c:v>46128</c:v>
                </c:pt>
                <c:pt idx="2167">
                  <c:v>46129</c:v>
                </c:pt>
                <c:pt idx="2168">
                  <c:v>46132</c:v>
                </c:pt>
              </c:numCache>
            </c:numRef>
          </c:cat>
          <c:val>
            <c:numRef>
              <c:f>'Natural Gas'!$D$3:$D$2171</c:f>
              <c:numCache>
                <c:formatCode>0.00</c:formatCode>
                <c:ptCount val="2169"/>
                <c:pt idx="0">
                  <c:v>6.24</c:v>
                </c:pt>
                <c:pt idx="1">
                  <c:v>6.24</c:v>
                </c:pt>
                <c:pt idx="2">
                  <c:v>4.6500000000000004</c:v>
                </c:pt>
                <c:pt idx="4">
                  <c:v>2.89</c:v>
                </c:pt>
                <c:pt idx="5">
                  <c:v>2.93</c:v>
                </c:pt>
                <c:pt idx="6">
                  <c:v>3.16</c:v>
                </c:pt>
                <c:pt idx="7">
                  <c:v>3.16</c:v>
                </c:pt>
                <c:pt idx="8">
                  <c:v>4.0599999999999996</c:v>
                </c:pt>
                <c:pt idx="10">
                  <c:v>5.46</c:v>
                </c:pt>
                <c:pt idx="11">
                  <c:v>3.92</c:v>
                </c:pt>
                <c:pt idx="12">
                  <c:v>3.92</c:v>
                </c:pt>
                <c:pt idx="13">
                  <c:v>3.2</c:v>
                </c:pt>
                <c:pt idx="14">
                  <c:v>3.13</c:v>
                </c:pt>
                <c:pt idx="15">
                  <c:v>3.35</c:v>
                </c:pt>
                <c:pt idx="16">
                  <c:v>3.54</c:v>
                </c:pt>
                <c:pt idx="17">
                  <c:v>3.54</c:v>
                </c:pt>
                <c:pt idx="18">
                  <c:v>3.58</c:v>
                </c:pt>
                <c:pt idx="19">
                  <c:v>3.6</c:v>
                </c:pt>
                <c:pt idx="20">
                  <c:v>3.6</c:v>
                </c:pt>
                <c:pt idx="21">
                  <c:v>3.34</c:v>
                </c:pt>
                <c:pt idx="22">
                  <c:v>3.06</c:v>
                </c:pt>
                <c:pt idx="23">
                  <c:v>2.91</c:v>
                </c:pt>
                <c:pt idx="24">
                  <c:v>2.85</c:v>
                </c:pt>
                <c:pt idx="25">
                  <c:v>2.75</c:v>
                </c:pt>
                <c:pt idx="26">
                  <c:v>2.74</c:v>
                </c:pt>
                <c:pt idx="27">
                  <c:v>2.74</c:v>
                </c:pt>
                <c:pt idx="28">
                  <c:v>2.66</c:v>
                </c:pt>
                <c:pt idx="29">
                  <c:v>2.6</c:v>
                </c:pt>
                <c:pt idx="30">
                  <c:v>2.58</c:v>
                </c:pt>
                <c:pt idx="31">
                  <c:v>2.5299999999999998</c:v>
                </c:pt>
                <c:pt idx="32">
                  <c:v>2.4900000000000002</c:v>
                </c:pt>
                <c:pt idx="33">
                  <c:v>2.4900000000000002</c:v>
                </c:pt>
                <c:pt idx="35">
                  <c:v>2.61</c:v>
                </c:pt>
                <c:pt idx="36">
                  <c:v>2.65</c:v>
                </c:pt>
                <c:pt idx="37">
                  <c:v>2.65</c:v>
                </c:pt>
                <c:pt idx="38">
                  <c:v>2.58</c:v>
                </c:pt>
                <c:pt idx="39">
                  <c:v>2.6</c:v>
                </c:pt>
                <c:pt idx="40">
                  <c:v>2.59</c:v>
                </c:pt>
                <c:pt idx="41">
                  <c:v>2.66</c:v>
                </c:pt>
                <c:pt idx="42">
                  <c:v>2.67</c:v>
                </c:pt>
                <c:pt idx="43">
                  <c:v>2.67</c:v>
                </c:pt>
                <c:pt idx="44">
                  <c:v>2.7</c:v>
                </c:pt>
                <c:pt idx="45">
                  <c:v>2.7</c:v>
                </c:pt>
                <c:pt idx="46">
                  <c:v>2.8</c:v>
                </c:pt>
                <c:pt idx="47">
                  <c:v>2.8</c:v>
                </c:pt>
                <c:pt idx="48">
                  <c:v>2.71</c:v>
                </c:pt>
                <c:pt idx="49">
                  <c:v>2.78</c:v>
                </c:pt>
                <c:pt idx="50">
                  <c:v>2.76</c:v>
                </c:pt>
                <c:pt idx="51">
                  <c:v>2.69</c:v>
                </c:pt>
                <c:pt idx="52">
                  <c:v>2.7</c:v>
                </c:pt>
                <c:pt idx="53">
                  <c:v>2.62</c:v>
                </c:pt>
                <c:pt idx="54">
                  <c:v>2.62</c:v>
                </c:pt>
                <c:pt idx="55">
                  <c:v>2.71</c:v>
                </c:pt>
                <c:pt idx="56">
                  <c:v>2.74</c:v>
                </c:pt>
                <c:pt idx="57">
                  <c:v>2.62</c:v>
                </c:pt>
                <c:pt idx="58">
                  <c:v>2.58</c:v>
                </c:pt>
                <c:pt idx="59">
                  <c:v>2.63</c:v>
                </c:pt>
                <c:pt idx="60">
                  <c:v>2.6</c:v>
                </c:pt>
                <c:pt idx="61">
                  <c:v>2.64</c:v>
                </c:pt>
                <c:pt idx="62">
                  <c:v>2.81</c:v>
                </c:pt>
                <c:pt idx="64">
                  <c:v>2.75</c:v>
                </c:pt>
                <c:pt idx="65">
                  <c:v>2.75</c:v>
                </c:pt>
                <c:pt idx="66">
                  <c:v>2.81</c:v>
                </c:pt>
                <c:pt idx="67">
                  <c:v>2.81</c:v>
                </c:pt>
                <c:pt idx="68">
                  <c:v>2.81</c:v>
                </c:pt>
                <c:pt idx="69">
                  <c:v>2.78</c:v>
                </c:pt>
                <c:pt idx="70">
                  <c:v>2.78</c:v>
                </c:pt>
                <c:pt idx="71">
                  <c:v>2.74</c:v>
                </c:pt>
                <c:pt idx="72">
                  <c:v>2.76</c:v>
                </c:pt>
                <c:pt idx="73">
                  <c:v>2.82</c:v>
                </c:pt>
                <c:pt idx="74">
                  <c:v>2.88</c:v>
                </c:pt>
                <c:pt idx="75">
                  <c:v>2.84</c:v>
                </c:pt>
                <c:pt idx="76">
                  <c:v>2.85</c:v>
                </c:pt>
                <c:pt idx="77">
                  <c:v>2.8</c:v>
                </c:pt>
                <c:pt idx="78">
                  <c:v>2.78</c:v>
                </c:pt>
                <c:pt idx="79">
                  <c:v>2.78</c:v>
                </c:pt>
                <c:pt idx="80">
                  <c:v>2.79</c:v>
                </c:pt>
                <c:pt idx="81">
                  <c:v>2.81</c:v>
                </c:pt>
                <c:pt idx="82">
                  <c:v>2.81</c:v>
                </c:pt>
                <c:pt idx="83">
                  <c:v>2.82</c:v>
                </c:pt>
                <c:pt idx="84">
                  <c:v>2.75</c:v>
                </c:pt>
                <c:pt idx="85">
                  <c:v>2.75</c:v>
                </c:pt>
                <c:pt idx="86">
                  <c:v>2.77</c:v>
                </c:pt>
                <c:pt idx="87">
                  <c:v>2.75</c:v>
                </c:pt>
                <c:pt idx="88">
                  <c:v>2.75</c:v>
                </c:pt>
                <c:pt idx="89">
                  <c:v>2.74</c:v>
                </c:pt>
                <c:pt idx="90">
                  <c:v>2.77</c:v>
                </c:pt>
                <c:pt idx="91">
                  <c:v>2.75</c:v>
                </c:pt>
                <c:pt idx="92">
                  <c:v>2.78</c:v>
                </c:pt>
                <c:pt idx="93">
                  <c:v>2.75</c:v>
                </c:pt>
                <c:pt idx="94">
                  <c:v>2.84</c:v>
                </c:pt>
                <c:pt idx="95">
                  <c:v>2.83</c:v>
                </c:pt>
                <c:pt idx="96">
                  <c:v>2.85</c:v>
                </c:pt>
                <c:pt idx="97">
                  <c:v>2.75</c:v>
                </c:pt>
                <c:pt idx="98">
                  <c:v>2.75</c:v>
                </c:pt>
                <c:pt idx="99">
                  <c:v>2.77</c:v>
                </c:pt>
                <c:pt idx="100">
                  <c:v>2.76</c:v>
                </c:pt>
                <c:pt idx="101">
                  <c:v>2.89</c:v>
                </c:pt>
                <c:pt idx="102">
                  <c:v>2.88</c:v>
                </c:pt>
                <c:pt idx="103">
                  <c:v>2.88</c:v>
                </c:pt>
                <c:pt idx="105">
                  <c:v>2.84</c:v>
                </c:pt>
                <c:pt idx="106">
                  <c:v>2.83</c:v>
                </c:pt>
                <c:pt idx="107">
                  <c:v>2.94</c:v>
                </c:pt>
                <c:pt idx="108">
                  <c:v>2.91</c:v>
                </c:pt>
                <c:pt idx="109">
                  <c:v>2.89</c:v>
                </c:pt>
                <c:pt idx="110">
                  <c:v>2.89</c:v>
                </c:pt>
                <c:pt idx="111">
                  <c:v>2.89</c:v>
                </c:pt>
                <c:pt idx="112">
                  <c:v>3.02</c:v>
                </c:pt>
                <c:pt idx="113">
                  <c:v>2.91</c:v>
                </c:pt>
                <c:pt idx="114">
                  <c:v>3</c:v>
                </c:pt>
                <c:pt idx="115">
                  <c:v>2.98</c:v>
                </c:pt>
                <c:pt idx="116">
                  <c:v>2.98</c:v>
                </c:pt>
                <c:pt idx="117">
                  <c:v>2.99</c:v>
                </c:pt>
                <c:pt idx="118">
                  <c:v>3.02</c:v>
                </c:pt>
                <c:pt idx="119">
                  <c:v>2.99</c:v>
                </c:pt>
                <c:pt idx="120">
                  <c:v>2.95</c:v>
                </c:pt>
                <c:pt idx="121">
                  <c:v>2.96</c:v>
                </c:pt>
                <c:pt idx="122">
                  <c:v>3.08</c:v>
                </c:pt>
                <c:pt idx="123">
                  <c:v>2.95</c:v>
                </c:pt>
                <c:pt idx="124">
                  <c:v>2.96</c:v>
                </c:pt>
                <c:pt idx="125">
                  <c:v>2.98</c:v>
                </c:pt>
                <c:pt idx="126">
                  <c:v>3.01</c:v>
                </c:pt>
                <c:pt idx="127">
                  <c:v>2.99</c:v>
                </c:pt>
                <c:pt idx="128">
                  <c:v>2.96</c:v>
                </c:pt>
                <c:pt idx="129">
                  <c:v>2.9</c:v>
                </c:pt>
                <c:pt idx="130">
                  <c:v>2.9</c:v>
                </c:pt>
                <c:pt idx="132">
                  <c:v>2.91</c:v>
                </c:pt>
                <c:pt idx="133">
                  <c:v>2.91</c:v>
                </c:pt>
                <c:pt idx="134">
                  <c:v>2.9</c:v>
                </c:pt>
                <c:pt idx="135">
                  <c:v>2.9</c:v>
                </c:pt>
                <c:pt idx="136">
                  <c:v>2.89</c:v>
                </c:pt>
                <c:pt idx="137">
                  <c:v>2.89</c:v>
                </c:pt>
                <c:pt idx="138">
                  <c:v>2.86</c:v>
                </c:pt>
                <c:pt idx="139">
                  <c:v>2.76</c:v>
                </c:pt>
                <c:pt idx="140">
                  <c:v>2.81</c:v>
                </c:pt>
                <c:pt idx="141">
                  <c:v>2.8</c:v>
                </c:pt>
                <c:pt idx="142">
                  <c:v>2.75</c:v>
                </c:pt>
                <c:pt idx="143">
                  <c:v>2.79</c:v>
                </c:pt>
                <c:pt idx="144">
                  <c:v>2.79</c:v>
                </c:pt>
                <c:pt idx="145">
                  <c:v>2.73</c:v>
                </c:pt>
                <c:pt idx="146">
                  <c:v>2.82</c:v>
                </c:pt>
                <c:pt idx="147">
                  <c:v>2.82</c:v>
                </c:pt>
                <c:pt idx="148">
                  <c:v>2.78</c:v>
                </c:pt>
                <c:pt idx="149">
                  <c:v>2.75</c:v>
                </c:pt>
                <c:pt idx="150">
                  <c:v>2.82</c:v>
                </c:pt>
                <c:pt idx="151">
                  <c:v>2.8</c:v>
                </c:pt>
                <c:pt idx="152">
                  <c:v>2.77</c:v>
                </c:pt>
                <c:pt idx="153">
                  <c:v>2.86</c:v>
                </c:pt>
                <c:pt idx="154">
                  <c:v>2.85</c:v>
                </c:pt>
                <c:pt idx="155">
                  <c:v>2.95</c:v>
                </c:pt>
                <c:pt idx="156">
                  <c:v>2.99</c:v>
                </c:pt>
                <c:pt idx="157">
                  <c:v>3.02</c:v>
                </c:pt>
                <c:pt idx="158">
                  <c:v>2.96</c:v>
                </c:pt>
                <c:pt idx="159">
                  <c:v>2.92</c:v>
                </c:pt>
                <c:pt idx="160">
                  <c:v>3.02</c:v>
                </c:pt>
                <c:pt idx="161">
                  <c:v>3.02</c:v>
                </c:pt>
                <c:pt idx="162">
                  <c:v>3.02</c:v>
                </c:pt>
                <c:pt idx="163">
                  <c:v>3.01</c:v>
                </c:pt>
                <c:pt idx="164">
                  <c:v>3.04</c:v>
                </c:pt>
                <c:pt idx="165">
                  <c:v>3.01</c:v>
                </c:pt>
                <c:pt idx="166">
                  <c:v>3.02</c:v>
                </c:pt>
                <c:pt idx="167">
                  <c:v>3.01</c:v>
                </c:pt>
                <c:pt idx="168">
                  <c:v>2.99</c:v>
                </c:pt>
                <c:pt idx="169">
                  <c:v>2.98</c:v>
                </c:pt>
                <c:pt idx="170">
                  <c:v>2.98</c:v>
                </c:pt>
                <c:pt idx="171">
                  <c:v>2.96</c:v>
                </c:pt>
                <c:pt idx="172">
                  <c:v>2.96</c:v>
                </c:pt>
                <c:pt idx="173">
                  <c:v>2.98</c:v>
                </c:pt>
                <c:pt idx="175">
                  <c:v>2.96</c:v>
                </c:pt>
                <c:pt idx="176">
                  <c:v>3</c:v>
                </c:pt>
                <c:pt idx="177">
                  <c:v>2.93</c:v>
                </c:pt>
                <c:pt idx="178">
                  <c:v>2.88</c:v>
                </c:pt>
                <c:pt idx="179">
                  <c:v>2.9</c:v>
                </c:pt>
                <c:pt idx="180">
                  <c:v>2.94</c:v>
                </c:pt>
                <c:pt idx="181">
                  <c:v>2.98</c:v>
                </c:pt>
                <c:pt idx="182">
                  <c:v>2.94</c:v>
                </c:pt>
                <c:pt idx="183">
                  <c:v>2.91</c:v>
                </c:pt>
                <c:pt idx="184">
                  <c:v>2.95</c:v>
                </c:pt>
                <c:pt idx="185">
                  <c:v>3</c:v>
                </c:pt>
                <c:pt idx="186">
                  <c:v>3.11</c:v>
                </c:pt>
                <c:pt idx="187">
                  <c:v>3.07</c:v>
                </c:pt>
                <c:pt idx="188">
                  <c:v>3.02</c:v>
                </c:pt>
                <c:pt idx="189">
                  <c:v>3.04</c:v>
                </c:pt>
                <c:pt idx="190">
                  <c:v>3.12</c:v>
                </c:pt>
                <c:pt idx="191">
                  <c:v>3.1</c:v>
                </c:pt>
                <c:pt idx="192">
                  <c:v>3.05</c:v>
                </c:pt>
                <c:pt idx="193">
                  <c:v>3.01</c:v>
                </c:pt>
                <c:pt idx="194">
                  <c:v>3.13</c:v>
                </c:pt>
                <c:pt idx="195">
                  <c:v>3.14</c:v>
                </c:pt>
                <c:pt idx="196">
                  <c:v>3.26</c:v>
                </c:pt>
                <c:pt idx="197">
                  <c:v>3.39</c:v>
                </c:pt>
                <c:pt idx="198">
                  <c:v>3.25</c:v>
                </c:pt>
                <c:pt idx="199">
                  <c:v>3.28</c:v>
                </c:pt>
                <c:pt idx="200">
                  <c:v>3.4</c:v>
                </c:pt>
                <c:pt idx="201">
                  <c:v>3.45</c:v>
                </c:pt>
                <c:pt idx="202">
                  <c:v>3.16</c:v>
                </c:pt>
                <c:pt idx="203">
                  <c:v>3.19</c:v>
                </c:pt>
                <c:pt idx="204">
                  <c:v>3.26</c:v>
                </c:pt>
                <c:pt idx="205">
                  <c:v>3.27</c:v>
                </c:pt>
                <c:pt idx="206">
                  <c:v>3.3</c:v>
                </c:pt>
                <c:pt idx="207">
                  <c:v>3.28</c:v>
                </c:pt>
                <c:pt idx="208">
                  <c:v>3.2</c:v>
                </c:pt>
                <c:pt idx="209">
                  <c:v>3.2</c:v>
                </c:pt>
                <c:pt idx="210">
                  <c:v>3.28</c:v>
                </c:pt>
                <c:pt idx="211">
                  <c:v>3.42</c:v>
                </c:pt>
                <c:pt idx="212">
                  <c:v>3.42</c:v>
                </c:pt>
                <c:pt idx="213">
                  <c:v>3.27</c:v>
                </c:pt>
                <c:pt idx="214">
                  <c:v>3.2</c:v>
                </c:pt>
                <c:pt idx="215">
                  <c:v>3.27</c:v>
                </c:pt>
                <c:pt idx="216">
                  <c:v>3.31</c:v>
                </c:pt>
                <c:pt idx="217">
                  <c:v>3.36</c:v>
                </c:pt>
                <c:pt idx="218">
                  <c:v>3.26</c:v>
                </c:pt>
                <c:pt idx="219">
                  <c:v>3.53</c:v>
                </c:pt>
                <c:pt idx="220">
                  <c:v>3.53</c:v>
                </c:pt>
                <c:pt idx="221">
                  <c:v>3.54</c:v>
                </c:pt>
                <c:pt idx="222">
                  <c:v>3.54</c:v>
                </c:pt>
                <c:pt idx="223">
                  <c:v>3.74</c:v>
                </c:pt>
                <c:pt idx="224">
                  <c:v>3.96</c:v>
                </c:pt>
                <c:pt idx="225">
                  <c:v>4.0999999999999996</c:v>
                </c:pt>
                <c:pt idx="226">
                  <c:v>4.0999999999999996</c:v>
                </c:pt>
                <c:pt idx="227">
                  <c:v>4.6900000000000004</c:v>
                </c:pt>
                <c:pt idx="228">
                  <c:v>4.3</c:v>
                </c:pt>
                <c:pt idx="229">
                  <c:v>4.6500000000000004</c:v>
                </c:pt>
                <c:pt idx="230">
                  <c:v>4.6500000000000004</c:v>
                </c:pt>
                <c:pt idx="231">
                  <c:v>4.7</c:v>
                </c:pt>
                <c:pt idx="234">
                  <c:v>4.28</c:v>
                </c:pt>
                <c:pt idx="235">
                  <c:v>4.28</c:v>
                </c:pt>
                <c:pt idx="236">
                  <c:v>4.5</c:v>
                </c:pt>
                <c:pt idx="237">
                  <c:v>4.5</c:v>
                </c:pt>
                <c:pt idx="238">
                  <c:v>4.6100000000000003</c:v>
                </c:pt>
                <c:pt idx="239">
                  <c:v>4.4000000000000004</c:v>
                </c:pt>
                <c:pt idx="240">
                  <c:v>4.4000000000000004</c:v>
                </c:pt>
                <c:pt idx="241">
                  <c:v>4.6900000000000004</c:v>
                </c:pt>
                <c:pt idx="242">
                  <c:v>4.4400000000000004</c:v>
                </c:pt>
                <c:pt idx="243">
                  <c:v>4.51</c:v>
                </c:pt>
                <c:pt idx="244">
                  <c:v>4.54</c:v>
                </c:pt>
                <c:pt idx="245">
                  <c:v>4.53</c:v>
                </c:pt>
                <c:pt idx="246">
                  <c:v>4.53</c:v>
                </c:pt>
                <c:pt idx="247">
                  <c:v>4.3099999999999996</c:v>
                </c:pt>
                <c:pt idx="248">
                  <c:v>3.99</c:v>
                </c:pt>
                <c:pt idx="249">
                  <c:v>3.8</c:v>
                </c:pt>
                <c:pt idx="250">
                  <c:v>3.8</c:v>
                </c:pt>
                <c:pt idx="251">
                  <c:v>3.64</c:v>
                </c:pt>
                <c:pt idx="252">
                  <c:v>3.7</c:v>
                </c:pt>
                <c:pt idx="253">
                  <c:v>3.7</c:v>
                </c:pt>
                <c:pt idx="256">
                  <c:v>3.42</c:v>
                </c:pt>
                <c:pt idx="257">
                  <c:v>3.1</c:v>
                </c:pt>
                <c:pt idx="258">
                  <c:v>3.25</c:v>
                </c:pt>
                <c:pt idx="261">
                  <c:v>3.25</c:v>
                </c:pt>
                <c:pt idx="262">
                  <c:v>2.72</c:v>
                </c:pt>
                <c:pt idx="263">
                  <c:v>2.8</c:v>
                </c:pt>
                <c:pt idx="264">
                  <c:v>2.74</c:v>
                </c:pt>
                <c:pt idx="265">
                  <c:v>2.89</c:v>
                </c:pt>
                <c:pt idx="266">
                  <c:v>2.92</c:v>
                </c:pt>
                <c:pt idx="267">
                  <c:v>2.95</c:v>
                </c:pt>
                <c:pt idx="268">
                  <c:v>2.95</c:v>
                </c:pt>
                <c:pt idx="269">
                  <c:v>3.36</c:v>
                </c:pt>
                <c:pt idx="270">
                  <c:v>3.54</c:v>
                </c:pt>
                <c:pt idx="271">
                  <c:v>3.58</c:v>
                </c:pt>
                <c:pt idx="272">
                  <c:v>3.58</c:v>
                </c:pt>
                <c:pt idx="273">
                  <c:v>3.43</c:v>
                </c:pt>
                <c:pt idx="275">
                  <c:v>3.43</c:v>
                </c:pt>
                <c:pt idx="276">
                  <c:v>3.13</c:v>
                </c:pt>
                <c:pt idx="277">
                  <c:v>3.13</c:v>
                </c:pt>
                <c:pt idx="278">
                  <c:v>3.07</c:v>
                </c:pt>
                <c:pt idx="279">
                  <c:v>3.05</c:v>
                </c:pt>
                <c:pt idx="280">
                  <c:v>2.94</c:v>
                </c:pt>
                <c:pt idx="281">
                  <c:v>3</c:v>
                </c:pt>
                <c:pt idx="282">
                  <c:v>2.82</c:v>
                </c:pt>
                <c:pt idx="283">
                  <c:v>2.7</c:v>
                </c:pt>
                <c:pt idx="284">
                  <c:v>2.57</c:v>
                </c:pt>
                <c:pt idx="285">
                  <c:v>2.54</c:v>
                </c:pt>
                <c:pt idx="286">
                  <c:v>2.58</c:v>
                </c:pt>
                <c:pt idx="287">
                  <c:v>2.62</c:v>
                </c:pt>
                <c:pt idx="288">
                  <c:v>2.66</c:v>
                </c:pt>
                <c:pt idx="289">
                  <c:v>2.76</c:v>
                </c:pt>
                <c:pt idx="290">
                  <c:v>2.71</c:v>
                </c:pt>
                <c:pt idx="291">
                  <c:v>2.61</c:v>
                </c:pt>
                <c:pt idx="292">
                  <c:v>2.61</c:v>
                </c:pt>
                <c:pt idx="293">
                  <c:v>2.59</c:v>
                </c:pt>
                <c:pt idx="295">
                  <c:v>2.69</c:v>
                </c:pt>
                <c:pt idx="296">
                  <c:v>2.69</c:v>
                </c:pt>
                <c:pt idx="297">
                  <c:v>2.73</c:v>
                </c:pt>
                <c:pt idx="298">
                  <c:v>2.74</c:v>
                </c:pt>
                <c:pt idx="299">
                  <c:v>2.84</c:v>
                </c:pt>
                <c:pt idx="300">
                  <c:v>2.74</c:v>
                </c:pt>
                <c:pt idx="301">
                  <c:v>2.89</c:v>
                </c:pt>
                <c:pt idx="302">
                  <c:v>2.89</c:v>
                </c:pt>
                <c:pt idx="303">
                  <c:v>3.19</c:v>
                </c:pt>
                <c:pt idx="304">
                  <c:v>4.25</c:v>
                </c:pt>
                <c:pt idx="305">
                  <c:v>3.18</c:v>
                </c:pt>
                <c:pt idx="306">
                  <c:v>3.18</c:v>
                </c:pt>
                <c:pt idx="307">
                  <c:v>2.9</c:v>
                </c:pt>
                <c:pt idx="308">
                  <c:v>2.9</c:v>
                </c:pt>
                <c:pt idx="309">
                  <c:v>2.86</c:v>
                </c:pt>
                <c:pt idx="310">
                  <c:v>2.83</c:v>
                </c:pt>
                <c:pt idx="311">
                  <c:v>2.87</c:v>
                </c:pt>
                <c:pt idx="312">
                  <c:v>2.95</c:v>
                </c:pt>
                <c:pt idx="313">
                  <c:v>2.95</c:v>
                </c:pt>
                <c:pt idx="314">
                  <c:v>2.9</c:v>
                </c:pt>
                <c:pt idx="315">
                  <c:v>2.92</c:v>
                </c:pt>
                <c:pt idx="316">
                  <c:v>2.86</c:v>
                </c:pt>
                <c:pt idx="317">
                  <c:v>2.86</c:v>
                </c:pt>
                <c:pt idx="318">
                  <c:v>2.75</c:v>
                </c:pt>
                <c:pt idx="319">
                  <c:v>2.72</c:v>
                </c:pt>
                <c:pt idx="320">
                  <c:v>2.74</c:v>
                </c:pt>
                <c:pt idx="321">
                  <c:v>2.69</c:v>
                </c:pt>
                <c:pt idx="322">
                  <c:v>2.69</c:v>
                </c:pt>
                <c:pt idx="323">
                  <c:v>2.73</c:v>
                </c:pt>
                <c:pt idx="324">
                  <c:v>2.73</c:v>
                </c:pt>
                <c:pt idx="325">
                  <c:v>2.76</c:v>
                </c:pt>
                <c:pt idx="326">
                  <c:v>2.74</c:v>
                </c:pt>
                <c:pt idx="327">
                  <c:v>2.66</c:v>
                </c:pt>
                <c:pt idx="328">
                  <c:v>2.62</c:v>
                </c:pt>
                <c:pt idx="329">
                  <c:v>2.72</c:v>
                </c:pt>
                <c:pt idx="330">
                  <c:v>2.71</c:v>
                </c:pt>
                <c:pt idx="331">
                  <c:v>2.72</c:v>
                </c:pt>
                <c:pt idx="332">
                  <c:v>2.72</c:v>
                </c:pt>
                <c:pt idx="333">
                  <c:v>2.75</c:v>
                </c:pt>
                <c:pt idx="334">
                  <c:v>2.75</c:v>
                </c:pt>
                <c:pt idx="335">
                  <c:v>2.66</c:v>
                </c:pt>
                <c:pt idx="336">
                  <c:v>2.5499999999999998</c:v>
                </c:pt>
                <c:pt idx="337">
                  <c:v>2.54</c:v>
                </c:pt>
                <c:pt idx="339">
                  <c:v>2.61</c:v>
                </c:pt>
                <c:pt idx="340">
                  <c:v>2.5299999999999998</c:v>
                </c:pt>
                <c:pt idx="341">
                  <c:v>2.5299999999999998</c:v>
                </c:pt>
                <c:pt idx="342">
                  <c:v>2.54</c:v>
                </c:pt>
                <c:pt idx="343">
                  <c:v>2.58</c:v>
                </c:pt>
                <c:pt idx="344">
                  <c:v>2.58</c:v>
                </c:pt>
                <c:pt idx="345">
                  <c:v>2.59</c:v>
                </c:pt>
                <c:pt idx="346">
                  <c:v>2.59</c:v>
                </c:pt>
                <c:pt idx="347">
                  <c:v>2.63</c:v>
                </c:pt>
                <c:pt idx="348">
                  <c:v>2.59</c:v>
                </c:pt>
                <c:pt idx="349">
                  <c:v>2.54</c:v>
                </c:pt>
                <c:pt idx="350">
                  <c:v>2.54</c:v>
                </c:pt>
                <c:pt idx="351">
                  <c:v>2.64</c:v>
                </c:pt>
                <c:pt idx="352">
                  <c:v>2.62</c:v>
                </c:pt>
                <c:pt idx="353">
                  <c:v>2.64</c:v>
                </c:pt>
                <c:pt idx="354">
                  <c:v>2.71</c:v>
                </c:pt>
                <c:pt idx="355">
                  <c:v>2.7</c:v>
                </c:pt>
                <c:pt idx="356">
                  <c:v>2.69</c:v>
                </c:pt>
                <c:pt idx="357">
                  <c:v>2.62</c:v>
                </c:pt>
                <c:pt idx="358">
                  <c:v>2.61</c:v>
                </c:pt>
                <c:pt idx="359">
                  <c:v>2.7</c:v>
                </c:pt>
                <c:pt idx="360">
                  <c:v>2.73</c:v>
                </c:pt>
                <c:pt idx="361">
                  <c:v>2.73</c:v>
                </c:pt>
                <c:pt idx="362">
                  <c:v>2.56</c:v>
                </c:pt>
                <c:pt idx="363">
                  <c:v>2.6</c:v>
                </c:pt>
                <c:pt idx="365">
                  <c:v>2.65</c:v>
                </c:pt>
                <c:pt idx="366">
                  <c:v>2.69</c:v>
                </c:pt>
                <c:pt idx="367">
                  <c:v>2.69</c:v>
                </c:pt>
                <c:pt idx="368">
                  <c:v>2.59</c:v>
                </c:pt>
                <c:pt idx="369">
                  <c:v>2.5</c:v>
                </c:pt>
                <c:pt idx="370">
                  <c:v>2.4500000000000002</c:v>
                </c:pt>
                <c:pt idx="371">
                  <c:v>2.4500000000000002</c:v>
                </c:pt>
                <c:pt idx="372">
                  <c:v>2.4</c:v>
                </c:pt>
                <c:pt idx="373">
                  <c:v>2.4300000000000002</c:v>
                </c:pt>
                <c:pt idx="374">
                  <c:v>2.42</c:v>
                </c:pt>
                <c:pt idx="375">
                  <c:v>2.41</c:v>
                </c:pt>
                <c:pt idx="376">
                  <c:v>2.4300000000000002</c:v>
                </c:pt>
                <c:pt idx="377">
                  <c:v>2.4300000000000002</c:v>
                </c:pt>
                <c:pt idx="378">
                  <c:v>2.37</c:v>
                </c:pt>
                <c:pt idx="379">
                  <c:v>2.46</c:v>
                </c:pt>
                <c:pt idx="380">
                  <c:v>2.44</c:v>
                </c:pt>
                <c:pt idx="381">
                  <c:v>2.4300000000000002</c:v>
                </c:pt>
                <c:pt idx="382">
                  <c:v>2.38</c:v>
                </c:pt>
                <c:pt idx="383">
                  <c:v>2.27</c:v>
                </c:pt>
                <c:pt idx="384">
                  <c:v>2.31</c:v>
                </c:pt>
                <c:pt idx="385">
                  <c:v>2.31</c:v>
                </c:pt>
                <c:pt idx="386">
                  <c:v>2.34</c:v>
                </c:pt>
                <c:pt idx="387">
                  <c:v>2.3199999999999998</c:v>
                </c:pt>
                <c:pt idx="388">
                  <c:v>2.42</c:v>
                </c:pt>
                <c:pt idx="389">
                  <c:v>2.33</c:v>
                </c:pt>
                <c:pt idx="390">
                  <c:v>2.2999999999999998</c:v>
                </c:pt>
                <c:pt idx="391">
                  <c:v>2.29</c:v>
                </c:pt>
                <c:pt idx="394">
                  <c:v>2.39</c:v>
                </c:pt>
                <c:pt idx="395">
                  <c:v>2.41</c:v>
                </c:pt>
                <c:pt idx="396">
                  <c:v>2.4900000000000002</c:v>
                </c:pt>
                <c:pt idx="397">
                  <c:v>2.54</c:v>
                </c:pt>
                <c:pt idx="398">
                  <c:v>2.54</c:v>
                </c:pt>
                <c:pt idx="399">
                  <c:v>2.5299999999999998</c:v>
                </c:pt>
                <c:pt idx="400">
                  <c:v>2.5299999999999998</c:v>
                </c:pt>
                <c:pt idx="401">
                  <c:v>2.44</c:v>
                </c:pt>
                <c:pt idx="402">
                  <c:v>2.38</c:v>
                </c:pt>
                <c:pt idx="403">
                  <c:v>2.2999999999999998</c:v>
                </c:pt>
                <c:pt idx="404">
                  <c:v>2.33</c:v>
                </c:pt>
                <c:pt idx="405">
                  <c:v>2.34</c:v>
                </c:pt>
                <c:pt idx="406">
                  <c:v>2.33</c:v>
                </c:pt>
                <c:pt idx="407">
                  <c:v>2.2599999999999998</c:v>
                </c:pt>
                <c:pt idx="408">
                  <c:v>2.23</c:v>
                </c:pt>
                <c:pt idx="409">
                  <c:v>2.23</c:v>
                </c:pt>
                <c:pt idx="410">
                  <c:v>2.2200000000000002</c:v>
                </c:pt>
                <c:pt idx="411">
                  <c:v>2.2799999999999998</c:v>
                </c:pt>
                <c:pt idx="412">
                  <c:v>2.36</c:v>
                </c:pt>
                <c:pt idx="413">
                  <c:v>2.12</c:v>
                </c:pt>
                <c:pt idx="414">
                  <c:v>2.02</c:v>
                </c:pt>
                <c:pt idx="415">
                  <c:v>2.15</c:v>
                </c:pt>
                <c:pt idx="416">
                  <c:v>2.1800000000000002</c:v>
                </c:pt>
                <c:pt idx="417">
                  <c:v>2.13</c:v>
                </c:pt>
                <c:pt idx="418">
                  <c:v>2.09</c:v>
                </c:pt>
                <c:pt idx="419">
                  <c:v>2.21</c:v>
                </c:pt>
                <c:pt idx="420">
                  <c:v>2.2400000000000002</c:v>
                </c:pt>
                <c:pt idx="421">
                  <c:v>2.2200000000000002</c:v>
                </c:pt>
                <c:pt idx="422">
                  <c:v>2.19</c:v>
                </c:pt>
                <c:pt idx="423">
                  <c:v>2.2000000000000002</c:v>
                </c:pt>
                <c:pt idx="424">
                  <c:v>2.2599999999999998</c:v>
                </c:pt>
                <c:pt idx="425">
                  <c:v>2.35</c:v>
                </c:pt>
                <c:pt idx="426">
                  <c:v>2.31</c:v>
                </c:pt>
                <c:pt idx="427">
                  <c:v>2.2799999999999998</c:v>
                </c:pt>
                <c:pt idx="428">
                  <c:v>2.15</c:v>
                </c:pt>
                <c:pt idx="429">
                  <c:v>2.23</c:v>
                </c:pt>
                <c:pt idx="430">
                  <c:v>2.2400000000000002</c:v>
                </c:pt>
                <c:pt idx="431">
                  <c:v>2.2400000000000002</c:v>
                </c:pt>
                <c:pt idx="432">
                  <c:v>2.36</c:v>
                </c:pt>
                <c:pt idx="433">
                  <c:v>2.33</c:v>
                </c:pt>
                <c:pt idx="435">
                  <c:v>2.39</c:v>
                </c:pt>
                <c:pt idx="436">
                  <c:v>2.48</c:v>
                </c:pt>
                <c:pt idx="437">
                  <c:v>2.4900000000000002</c:v>
                </c:pt>
                <c:pt idx="438">
                  <c:v>2.4900000000000002</c:v>
                </c:pt>
                <c:pt idx="439">
                  <c:v>2.65</c:v>
                </c:pt>
                <c:pt idx="440">
                  <c:v>2.67</c:v>
                </c:pt>
                <c:pt idx="441">
                  <c:v>2.63</c:v>
                </c:pt>
                <c:pt idx="442">
                  <c:v>2.62</c:v>
                </c:pt>
                <c:pt idx="443">
                  <c:v>2.61</c:v>
                </c:pt>
                <c:pt idx="444">
                  <c:v>2.75</c:v>
                </c:pt>
                <c:pt idx="445">
                  <c:v>2.7</c:v>
                </c:pt>
                <c:pt idx="446">
                  <c:v>2.72</c:v>
                </c:pt>
                <c:pt idx="447">
                  <c:v>2.65</c:v>
                </c:pt>
                <c:pt idx="448">
                  <c:v>2.34</c:v>
                </c:pt>
                <c:pt idx="449">
                  <c:v>2.5499999999999998</c:v>
                </c:pt>
                <c:pt idx="450">
                  <c:v>2.5499999999999998</c:v>
                </c:pt>
                <c:pt idx="451">
                  <c:v>2.54</c:v>
                </c:pt>
                <c:pt idx="452">
                  <c:v>2.57</c:v>
                </c:pt>
                <c:pt idx="453">
                  <c:v>2.41</c:v>
                </c:pt>
                <c:pt idx="454">
                  <c:v>2.37</c:v>
                </c:pt>
                <c:pt idx="455">
                  <c:v>2.36</c:v>
                </c:pt>
                <c:pt idx="456">
                  <c:v>2.36</c:v>
                </c:pt>
                <c:pt idx="457">
                  <c:v>2.31</c:v>
                </c:pt>
                <c:pt idx="458">
                  <c:v>2.25</c:v>
                </c:pt>
                <c:pt idx="459">
                  <c:v>2.36</c:v>
                </c:pt>
                <c:pt idx="460">
                  <c:v>2.29</c:v>
                </c:pt>
                <c:pt idx="461">
                  <c:v>2.2599999999999998</c:v>
                </c:pt>
                <c:pt idx="462">
                  <c:v>2.2599999999999998</c:v>
                </c:pt>
                <c:pt idx="463">
                  <c:v>2.13</c:v>
                </c:pt>
                <c:pt idx="464">
                  <c:v>2.13</c:v>
                </c:pt>
                <c:pt idx="465">
                  <c:v>2.29</c:v>
                </c:pt>
                <c:pt idx="466">
                  <c:v>2.44</c:v>
                </c:pt>
                <c:pt idx="467">
                  <c:v>2.29</c:v>
                </c:pt>
                <c:pt idx="468">
                  <c:v>2.08</c:v>
                </c:pt>
                <c:pt idx="469">
                  <c:v>2.13</c:v>
                </c:pt>
                <c:pt idx="470">
                  <c:v>2.21</c:v>
                </c:pt>
                <c:pt idx="471">
                  <c:v>2.34</c:v>
                </c:pt>
                <c:pt idx="472">
                  <c:v>2.33</c:v>
                </c:pt>
                <c:pt idx="473">
                  <c:v>2.2599999999999998</c:v>
                </c:pt>
                <c:pt idx="474">
                  <c:v>2.4900000000000002</c:v>
                </c:pt>
                <c:pt idx="475">
                  <c:v>2.61</c:v>
                </c:pt>
                <c:pt idx="476">
                  <c:v>2.71</c:v>
                </c:pt>
                <c:pt idx="477">
                  <c:v>2.73</c:v>
                </c:pt>
                <c:pt idx="478">
                  <c:v>2.54</c:v>
                </c:pt>
                <c:pt idx="479">
                  <c:v>2.77</c:v>
                </c:pt>
                <c:pt idx="480">
                  <c:v>2.77</c:v>
                </c:pt>
                <c:pt idx="481">
                  <c:v>2.82</c:v>
                </c:pt>
                <c:pt idx="482">
                  <c:v>2.84</c:v>
                </c:pt>
                <c:pt idx="483">
                  <c:v>2.87</c:v>
                </c:pt>
                <c:pt idx="485">
                  <c:v>2.72</c:v>
                </c:pt>
                <c:pt idx="486">
                  <c:v>2.66</c:v>
                </c:pt>
                <c:pt idx="487">
                  <c:v>2.68</c:v>
                </c:pt>
                <c:pt idx="488">
                  <c:v>2.7</c:v>
                </c:pt>
                <c:pt idx="489">
                  <c:v>2.64</c:v>
                </c:pt>
                <c:pt idx="490">
                  <c:v>2.5299999999999998</c:v>
                </c:pt>
                <c:pt idx="491">
                  <c:v>2.56</c:v>
                </c:pt>
                <c:pt idx="492">
                  <c:v>2.5299999999999998</c:v>
                </c:pt>
                <c:pt idx="493">
                  <c:v>2.62</c:v>
                </c:pt>
                <c:pt idx="494">
                  <c:v>2.5099999999999998</c:v>
                </c:pt>
                <c:pt idx="495">
                  <c:v>2.5099999999999998</c:v>
                </c:pt>
                <c:pt idx="496">
                  <c:v>2.46</c:v>
                </c:pt>
                <c:pt idx="498">
                  <c:v>2.46</c:v>
                </c:pt>
                <c:pt idx="499">
                  <c:v>2.29</c:v>
                </c:pt>
                <c:pt idx="500">
                  <c:v>2.42</c:v>
                </c:pt>
                <c:pt idx="501">
                  <c:v>2.4300000000000002</c:v>
                </c:pt>
                <c:pt idx="502">
                  <c:v>2.42</c:v>
                </c:pt>
                <c:pt idx="503">
                  <c:v>2.31</c:v>
                </c:pt>
                <c:pt idx="504">
                  <c:v>2.17</c:v>
                </c:pt>
                <c:pt idx="505">
                  <c:v>2.1800000000000002</c:v>
                </c:pt>
                <c:pt idx="506">
                  <c:v>2.2799999999999998</c:v>
                </c:pt>
                <c:pt idx="507">
                  <c:v>2.2799999999999998</c:v>
                </c:pt>
                <c:pt idx="508">
                  <c:v>2.2799999999999998</c:v>
                </c:pt>
                <c:pt idx="509">
                  <c:v>2.34</c:v>
                </c:pt>
                <c:pt idx="510">
                  <c:v>2.2999999999999998</c:v>
                </c:pt>
                <c:pt idx="511">
                  <c:v>2.2599999999999998</c:v>
                </c:pt>
                <c:pt idx="512">
                  <c:v>2.21</c:v>
                </c:pt>
                <c:pt idx="513">
                  <c:v>2.27</c:v>
                </c:pt>
                <c:pt idx="514">
                  <c:v>2.17</c:v>
                </c:pt>
                <c:pt idx="515">
                  <c:v>2.11</c:v>
                </c:pt>
                <c:pt idx="517">
                  <c:v>2.09</c:v>
                </c:pt>
                <c:pt idx="518">
                  <c:v>1.75</c:v>
                </c:pt>
                <c:pt idx="519">
                  <c:v>2.06</c:v>
                </c:pt>
                <c:pt idx="520">
                  <c:v>2.09</c:v>
                </c:pt>
                <c:pt idx="522">
                  <c:v>2.0499999999999998</c:v>
                </c:pt>
                <c:pt idx="523">
                  <c:v>2.06</c:v>
                </c:pt>
                <c:pt idx="524">
                  <c:v>2.1</c:v>
                </c:pt>
                <c:pt idx="525">
                  <c:v>2.17</c:v>
                </c:pt>
                <c:pt idx="526">
                  <c:v>2.09</c:v>
                </c:pt>
                <c:pt idx="527">
                  <c:v>2.0499999999999998</c:v>
                </c:pt>
                <c:pt idx="528">
                  <c:v>2.0499999999999998</c:v>
                </c:pt>
                <c:pt idx="529">
                  <c:v>2.0299999999999998</c:v>
                </c:pt>
                <c:pt idx="530">
                  <c:v>2.15</c:v>
                </c:pt>
                <c:pt idx="531">
                  <c:v>2.0099999999999998</c:v>
                </c:pt>
                <c:pt idx="532">
                  <c:v>2.06</c:v>
                </c:pt>
                <c:pt idx="533">
                  <c:v>2.0699999999999998</c:v>
                </c:pt>
                <c:pt idx="535">
                  <c:v>1.98</c:v>
                </c:pt>
                <c:pt idx="536">
                  <c:v>1.89</c:v>
                </c:pt>
                <c:pt idx="537">
                  <c:v>1.95</c:v>
                </c:pt>
                <c:pt idx="538">
                  <c:v>1.91</c:v>
                </c:pt>
                <c:pt idx="539">
                  <c:v>2.0299999999999998</c:v>
                </c:pt>
                <c:pt idx="540">
                  <c:v>1.96</c:v>
                </c:pt>
                <c:pt idx="541">
                  <c:v>1.93</c:v>
                </c:pt>
                <c:pt idx="542">
                  <c:v>1.94</c:v>
                </c:pt>
                <c:pt idx="543">
                  <c:v>1.91</c:v>
                </c:pt>
                <c:pt idx="544">
                  <c:v>1.9</c:v>
                </c:pt>
                <c:pt idx="545">
                  <c:v>1.89</c:v>
                </c:pt>
                <c:pt idx="546">
                  <c:v>1.89</c:v>
                </c:pt>
                <c:pt idx="547">
                  <c:v>1.86</c:v>
                </c:pt>
                <c:pt idx="548">
                  <c:v>1.93</c:v>
                </c:pt>
                <c:pt idx="549">
                  <c:v>1.85</c:v>
                </c:pt>
                <c:pt idx="550">
                  <c:v>1.85</c:v>
                </c:pt>
                <c:pt idx="551">
                  <c:v>1.91</c:v>
                </c:pt>
                <c:pt idx="552">
                  <c:v>1.95</c:v>
                </c:pt>
                <c:pt idx="553">
                  <c:v>1.93</c:v>
                </c:pt>
                <c:pt idx="555">
                  <c:v>2.04</c:v>
                </c:pt>
                <c:pt idx="556">
                  <c:v>2.0099999999999998</c:v>
                </c:pt>
                <c:pt idx="557">
                  <c:v>1.98</c:v>
                </c:pt>
                <c:pt idx="558">
                  <c:v>1.96</c:v>
                </c:pt>
                <c:pt idx="559">
                  <c:v>1.94</c:v>
                </c:pt>
                <c:pt idx="560">
                  <c:v>1.93</c:v>
                </c:pt>
                <c:pt idx="561">
                  <c:v>1.96</c:v>
                </c:pt>
                <c:pt idx="562">
                  <c:v>1.78</c:v>
                </c:pt>
                <c:pt idx="563">
                  <c:v>1.79</c:v>
                </c:pt>
                <c:pt idx="564">
                  <c:v>1.79</c:v>
                </c:pt>
                <c:pt idx="565">
                  <c:v>1.75</c:v>
                </c:pt>
                <c:pt idx="566">
                  <c:v>1.78</c:v>
                </c:pt>
                <c:pt idx="567">
                  <c:v>1.83</c:v>
                </c:pt>
                <c:pt idx="568">
                  <c:v>1.89</c:v>
                </c:pt>
                <c:pt idx="569">
                  <c:v>1.76</c:v>
                </c:pt>
                <c:pt idx="570">
                  <c:v>1.76</c:v>
                </c:pt>
                <c:pt idx="571">
                  <c:v>1.74</c:v>
                </c:pt>
                <c:pt idx="572">
                  <c:v>1.91</c:v>
                </c:pt>
                <c:pt idx="573">
                  <c:v>1.96</c:v>
                </c:pt>
                <c:pt idx="574">
                  <c:v>1.82</c:v>
                </c:pt>
                <c:pt idx="575">
                  <c:v>1.94</c:v>
                </c:pt>
                <c:pt idx="576">
                  <c:v>1.94</c:v>
                </c:pt>
                <c:pt idx="577">
                  <c:v>1.89</c:v>
                </c:pt>
                <c:pt idx="578">
                  <c:v>1.89</c:v>
                </c:pt>
                <c:pt idx="579">
                  <c:v>1.73</c:v>
                </c:pt>
                <c:pt idx="580">
                  <c:v>1.68</c:v>
                </c:pt>
                <c:pt idx="581">
                  <c:v>1.76</c:v>
                </c:pt>
                <c:pt idx="582">
                  <c:v>1.76</c:v>
                </c:pt>
                <c:pt idx="583">
                  <c:v>1.7</c:v>
                </c:pt>
                <c:pt idx="584">
                  <c:v>1.73</c:v>
                </c:pt>
                <c:pt idx="585">
                  <c:v>1.8</c:v>
                </c:pt>
                <c:pt idx="586">
                  <c:v>1.73</c:v>
                </c:pt>
                <c:pt idx="587">
                  <c:v>1.7</c:v>
                </c:pt>
                <c:pt idx="588">
                  <c:v>1.7</c:v>
                </c:pt>
                <c:pt idx="589">
                  <c:v>1.65</c:v>
                </c:pt>
                <c:pt idx="590">
                  <c:v>1.71</c:v>
                </c:pt>
                <c:pt idx="591">
                  <c:v>1.69</c:v>
                </c:pt>
                <c:pt idx="592">
                  <c:v>1.55</c:v>
                </c:pt>
                <c:pt idx="593">
                  <c:v>1.5</c:v>
                </c:pt>
                <c:pt idx="594">
                  <c:v>1.64</c:v>
                </c:pt>
                <c:pt idx="595">
                  <c:v>1.83</c:v>
                </c:pt>
                <c:pt idx="596">
                  <c:v>1.86</c:v>
                </c:pt>
                <c:pt idx="597">
                  <c:v>1.74</c:v>
                </c:pt>
                <c:pt idx="599">
                  <c:v>1.86</c:v>
                </c:pt>
                <c:pt idx="600">
                  <c:v>1.76</c:v>
                </c:pt>
                <c:pt idx="601">
                  <c:v>1.68</c:v>
                </c:pt>
                <c:pt idx="602">
                  <c:v>1.59</c:v>
                </c:pt>
                <c:pt idx="603">
                  <c:v>1.71</c:v>
                </c:pt>
                <c:pt idx="604">
                  <c:v>1.78</c:v>
                </c:pt>
                <c:pt idx="605">
                  <c:v>1.92</c:v>
                </c:pt>
                <c:pt idx="606">
                  <c:v>1.9</c:v>
                </c:pt>
                <c:pt idx="607">
                  <c:v>1.86</c:v>
                </c:pt>
                <c:pt idx="608">
                  <c:v>1.81</c:v>
                </c:pt>
                <c:pt idx="609">
                  <c:v>1.68</c:v>
                </c:pt>
                <c:pt idx="610">
                  <c:v>1.8</c:v>
                </c:pt>
                <c:pt idx="611">
                  <c:v>1.73</c:v>
                </c:pt>
                <c:pt idx="612">
                  <c:v>1.63</c:v>
                </c:pt>
                <c:pt idx="613">
                  <c:v>1.69</c:v>
                </c:pt>
                <c:pt idx="614">
                  <c:v>1.78</c:v>
                </c:pt>
                <c:pt idx="615">
                  <c:v>1.93</c:v>
                </c:pt>
                <c:pt idx="616">
                  <c:v>1.9</c:v>
                </c:pt>
                <c:pt idx="617">
                  <c:v>1.84</c:v>
                </c:pt>
                <c:pt idx="618">
                  <c:v>1.74</c:v>
                </c:pt>
                <c:pt idx="619">
                  <c:v>1.7</c:v>
                </c:pt>
                <c:pt idx="620">
                  <c:v>1.61</c:v>
                </c:pt>
                <c:pt idx="621">
                  <c:v>1.56</c:v>
                </c:pt>
                <c:pt idx="622">
                  <c:v>1.6</c:v>
                </c:pt>
                <c:pt idx="623">
                  <c:v>1.66</c:v>
                </c:pt>
                <c:pt idx="624">
                  <c:v>1.77</c:v>
                </c:pt>
                <c:pt idx="625">
                  <c:v>1.85</c:v>
                </c:pt>
                <c:pt idx="626">
                  <c:v>1.83</c:v>
                </c:pt>
                <c:pt idx="627">
                  <c:v>1.75</c:v>
                </c:pt>
                <c:pt idx="628">
                  <c:v>1.7</c:v>
                </c:pt>
                <c:pt idx="630">
                  <c:v>1.79</c:v>
                </c:pt>
                <c:pt idx="631">
                  <c:v>1.78</c:v>
                </c:pt>
                <c:pt idx="632">
                  <c:v>1.79</c:v>
                </c:pt>
                <c:pt idx="633">
                  <c:v>1.7</c:v>
                </c:pt>
                <c:pt idx="634">
                  <c:v>1.59</c:v>
                </c:pt>
                <c:pt idx="635">
                  <c:v>1.58</c:v>
                </c:pt>
                <c:pt idx="636">
                  <c:v>1.84</c:v>
                </c:pt>
                <c:pt idx="637">
                  <c:v>1.68</c:v>
                </c:pt>
                <c:pt idx="638">
                  <c:v>1.8</c:v>
                </c:pt>
                <c:pt idx="639">
                  <c:v>1.68</c:v>
                </c:pt>
                <c:pt idx="640">
                  <c:v>1.68</c:v>
                </c:pt>
                <c:pt idx="641">
                  <c:v>1.72</c:v>
                </c:pt>
                <c:pt idx="642">
                  <c:v>1.77</c:v>
                </c:pt>
                <c:pt idx="643">
                  <c:v>1.67</c:v>
                </c:pt>
                <c:pt idx="644">
                  <c:v>1.64</c:v>
                </c:pt>
                <c:pt idx="645">
                  <c:v>1.43</c:v>
                </c:pt>
                <c:pt idx="646">
                  <c:v>1.55</c:v>
                </c:pt>
                <c:pt idx="647">
                  <c:v>1.51</c:v>
                </c:pt>
                <c:pt idx="648">
                  <c:v>1.49</c:v>
                </c:pt>
                <c:pt idx="649">
                  <c:v>1.64</c:v>
                </c:pt>
                <c:pt idx="650">
                  <c:v>1.61</c:v>
                </c:pt>
                <c:pt idx="651">
                  <c:v>1.64</c:v>
                </c:pt>
                <c:pt idx="652">
                  <c:v>1.53</c:v>
                </c:pt>
                <c:pt idx="653">
                  <c:v>1.42</c:v>
                </c:pt>
                <c:pt idx="654">
                  <c:v>1.67</c:v>
                </c:pt>
                <c:pt idx="655">
                  <c:v>1.76</c:v>
                </c:pt>
                <c:pt idx="656">
                  <c:v>1.69</c:v>
                </c:pt>
                <c:pt idx="659">
                  <c:v>1.71</c:v>
                </c:pt>
                <c:pt idx="660">
                  <c:v>1.76</c:v>
                </c:pt>
                <c:pt idx="661">
                  <c:v>1.78</c:v>
                </c:pt>
                <c:pt idx="662">
                  <c:v>1.88</c:v>
                </c:pt>
                <c:pt idx="663">
                  <c:v>1.79</c:v>
                </c:pt>
                <c:pt idx="664">
                  <c:v>1.75</c:v>
                </c:pt>
                <c:pt idx="665">
                  <c:v>1.74</c:v>
                </c:pt>
                <c:pt idx="666">
                  <c:v>1.76</c:v>
                </c:pt>
                <c:pt idx="667">
                  <c:v>1.79</c:v>
                </c:pt>
                <c:pt idx="668">
                  <c:v>1.79</c:v>
                </c:pt>
                <c:pt idx="669">
                  <c:v>1.71</c:v>
                </c:pt>
                <c:pt idx="670">
                  <c:v>1.66</c:v>
                </c:pt>
                <c:pt idx="671">
                  <c:v>1.69</c:v>
                </c:pt>
                <c:pt idx="672">
                  <c:v>1.75</c:v>
                </c:pt>
                <c:pt idx="673">
                  <c:v>1.77</c:v>
                </c:pt>
                <c:pt idx="674">
                  <c:v>1.85</c:v>
                </c:pt>
                <c:pt idx="675">
                  <c:v>1.83</c:v>
                </c:pt>
                <c:pt idx="676">
                  <c:v>1.77</c:v>
                </c:pt>
                <c:pt idx="677">
                  <c:v>1.81</c:v>
                </c:pt>
                <c:pt idx="678">
                  <c:v>1.83</c:v>
                </c:pt>
                <c:pt idx="679">
                  <c:v>1.95</c:v>
                </c:pt>
                <c:pt idx="680">
                  <c:v>2.0699999999999998</c:v>
                </c:pt>
                <c:pt idx="681">
                  <c:v>2.23</c:v>
                </c:pt>
                <c:pt idx="682">
                  <c:v>2.2599999999999998</c:v>
                </c:pt>
                <c:pt idx="683">
                  <c:v>2.15</c:v>
                </c:pt>
                <c:pt idx="684">
                  <c:v>2.1800000000000002</c:v>
                </c:pt>
                <c:pt idx="685">
                  <c:v>2.19</c:v>
                </c:pt>
                <c:pt idx="686">
                  <c:v>2.0499999999999998</c:v>
                </c:pt>
                <c:pt idx="687">
                  <c:v>2.19</c:v>
                </c:pt>
                <c:pt idx="688">
                  <c:v>2.23</c:v>
                </c:pt>
                <c:pt idx="689">
                  <c:v>2.3199999999999998</c:v>
                </c:pt>
                <c:pt idx="690">
                  <c:v>2.4500000000000002</c:v>
                </c:pt>
                <c:pt idx="691">
                  <c:v>2.4300000000000002</c:v>
                </c:pt>
                <c:pt idx="692">
                  <c:v>2.35</c:v>
                </c:pt>
                <c:pt idx="693">
                  <c:v>2.39</c:v>
                </c:pt>
                <c:pt idx="694">
                  <c:v>2.57</c:v>
                </c:pt>
                <c:pt idx="695">
                  <c:v>2.54</c:v>
                </c:pt>
                <c:pt idx="696">
                  <c:v>2.52</c:v>
                </c:pt>
                <c:pt idx="697">
                  <c:v>2.52</c:v>
                </c:pt>
                <c:pt idx="698">
                  <c:v>2.46</c:v>
                </c:pt>
                <c:pt idx="699">
                  <c:v>2.2999999999999998</c:v>
                </c:pt>
                <c:pt idx="700">
                  <c:v>2.2200000000000002</c:v>
                </c:pt>
                <c:pt idx="701">
                  <c:v>2.15</c:v>
                </c:pt>
                <c:pt idx="702">
                  <c:v>2.3199999999999998</c:v>
                </c:pt>
                <c:pt idx="703">
                  <c:v>1.8</c:v>
                </c:pt>
                <c:pt idx="705">
                  <c:v>2.35</c:v>
                </c:pt>
                <c:pt idx="706">
                  <c:v>2.21</c:v>
                </c:pt>
                <c:pt idx="707">
                  <c:v>2.13</c:v>
                </c:pt>
                <c:pt idx="708">
                  <c:v>1.93</c:v>
                </c:pt>
                <c:pt idx="709">
                  <c:v>2.1800000000000002</c:v>
                </c:pt>
                <c:pt idx="710">
                  <c:v>2.19</c:v>
                </c:pt>
                <c:pt idx="711">
                  <c:v>2.06</c:v>
                </c:pt>
                <c:pt idx="712">
                  <c:v>1.65</c:v>
                </c:pt>
                <c:pt idx="713">
                  <c:v>1.56</c:v>
                </c:pt>
                <c:pt idx="714">
                  <c:v>1.33</c:v>
                </c:pt>
                <c:pt idx="715">
                  <c:v>1.49</c:v>
                </c:pt>
                <c:pt idx="716">
                  <c:v>1.74</c:v>
                </c:pt>
                <c:pt idx="717">
                  <c:v>1.93</c:v>
                </c:pt>
                <c:pt idx="718">
                  <c:v>1.9</c:v>
                </c:pt>
                <c:pt idx="719">
                  <c:v>1.83</c:v>
                </c:pt>
                <c:pt idx="720">
                  <c:v>1.74</c:v>
                </c:pt>
                <c:pt idx="721">
                  <c:v>1.66</c:v>
                </c:pt>
                <c:pt idx="722">
                  <c:v>1.6</c:v>
                </c:pt>
                <c:pt idx="723">
                  <c:v>1.41</c:v>
                </c:pt>
                <c:pt idx="724">
                  <c:v>1.92</c:v>
                </c:pt>
                <c:pt idx="725">
                  <c:v>1.86</c:v>
                </c:pt>
                <c:pt idx="726">
                  <c:v>2.0099999999999998</c:v>
                </c:pt>
                <c:pt idx="727">
                  <c:v>1.49</c:v>
                </c:pt>
                <c:pt idx="728">
                  <c:v>2.25</c:v>
                </c:pt>
                <c:pt idx="729">
                  <c:v>2.31</c:v>
                </c:pt>
                <c:pt idx="730">
                  <c:v>2.14</c:v>
                </c:pt>
                <c:pt idx="731">
                  <c:v>2.02</c:v>
                </c:pt>
                <c:pt idx="732">
                  <c:v>2.23</c:v>
                </c:pt>
                <c:pt idx="733">
                  <c:v>2.16</c:v>
                </c:pt>
                <c:pt idx="734">
                  <c:v>2.2999999999999998</c:v>
                </c:pt>
                <c:pt idx="735">
                  <c:v>2.57</c:v>
                </c:pt>
                <c:pt idx="736">
                  <c:v>2.95</c:v>
                </c:pt>
                <c:pt idx="737">
                  <c:v>2.99</c:v>
                </c:pt>
                <c:pt idx="738">
                  <c:v>2.91</c:v>
                </c:pt>
                <c:pt idx="739">
                  <c:v>3.14</c:v>
                </c:pt>
                <c:pt idx="740">
                  <c:v>3.07</c:v>
                </c:pt>
                <c:pt idx="741">
                  <c:v>3.14</c:v>
                </c:pt>
                <c:pt idx="742">
                  <c:v>3.06</c:v>
                </c:pt>
                <c:pt idx="743">
                  <c:v>3.03</c:v>
                </c:pt>
                <c:pt idx="744">
                  <c:v>3.03</c:v>
                </c:pt>
                <c:pt idx="745">
                  <c:v>2.88</c:v>
                </c:pt>
                <c:pt idx="746">
                  <c:v>2.63</c:v>
                </c:pt>
                <c:pt idx="747">
                  <c:v>2.69</c:v>
                </c:pt>
                <c:pt idx="748">
                  <c:v>2.67</c:v>
                </c:pt>
                <c:pt idx="749">
                  <c:v>2.63</c:v>
                </c:pt>
                <c:pt idx="750">
                  <c:v>2.74</c:v>
                </c:pt>
                <c:pt idx="751">
                  <c:v>2.75</c:v>
                </c:pt>
                <c:pt idx="752">
                  <c:v>2.81</c:v>
                </c:pt>
                <c:pt idx="753">
                  <c:v>2.82</c:v>
                </c:pt>
                <c:pt idx="754">
                  <c:v>2.62</c:v>
                </c:pt>
                <c:pt idx="755">
                  <c:v>2.5499999999999998</c:v>
                </c:pt>
                <c:pt idx="756">
                  <c:v>2.37</c:v>
                </c:pt>
                <c:pt idx="757">
                  <c:v>2.19</c:v>
                </c:pt>
                <c:pt idx="758">
                  <c:v>2.2200000000000002</c:v>
                </c:pt>
                <c:pt idx="759">
                  <c:v>2.23</c:v>
                </c:pt>
                <c:pt idx="760">
                  <c:v>2.4700000000000002</c:v>
                </c:pt>
                <c:pt idx="761">
                  <c:v>2.4700000000000002</c:v>
                </c:pt>
                <c:pt idx="764">
                  <c:v>2.89</c:v>
                </c:pt>
                <c:pt idx="765">
                  <c:v>2.89</c:v>
                </c:pt>
                <c:pt idx="766">
                  <c:v>2.75</c:v>
                </c:pt>
                <c:pt idx="767">
                  <c:v>2.46</c:v>
                </c:pt>
                <c:pt idx="768">
                  <c:v>2.48</c:v>
                </c:pt>
                <c:pt idx="769">
                  <c:v>2.39</c:v>
                </c:pt>
                <c:pt idx="770">
                  <c:v>2.36</c:v>
                </c:pt>
                <c:pt idx="771">
                  <c:v>2.4500000000000002</c:v>
                </c:pt>
                <c:pt idx="772">
                  <c:v>2.4500000000000002</c:v>
                </c:pt>
                <c:pt idx="773">
                  <c:v>2.54</c:v>
                </c:pt>
                <c:pt idx="774">
                  <c:v>2.69</c:v>
                </c:pt>
                <c:pt idx="775">
                  <c:v>2.63</c:v>
                </c:pt>
                <c:pt idx="776">
                  <c:v>2.73</c:v>
                </c:pt>
                <c:pt idx="777">
                  <c:v>2.7</c:v>
                </c:pt>
                <c:pt idx="778">
                  <c:v>2.73</c:v>
                </c:pt>
                <c:pt idx="779">
                  <c:v>2.68</c:v>
                </c:pt>
                <c:pt idx="780">
                  <c:v>2.76</c:v>
                </c:pt>
                <c:pt idx="781">
                  <c:v>2.76</c:v>
                </c:pt>
                <c:pt idx="782">
                  <c:v>2.68</c:v>
                </c:pt>
                <c:pt idx="784">
                  <c:v>2.39</c:v>
                </c:pt>
                <c:pt idx="785">
                  <c:v>2.4</c:v>
                </c:pt>
                <c:pt idx="786">
                  <c:v>2.36</c:v>
                </c:pt>
                <c:pt idx="789">
                  <c:v>2.6</c:v>
                </c:pt>
                <c:pt idx="790">
                  <c:v>2.77</c:v>
                </c:pt>
                <c:pt idx="791">
                  <c:v>2.76</c:v>
                </c:pt>
                <c:pt idx="792">
                  <c:v>2.81</c:v>
                </c:pt>
                <c:pt idx="793">
                  <c:v>2.77</c:v>
                </c:pt>
                <c:pt idx="794">
                  <c:v>2.71</c:v>
                </c:pt>
                <c:pt idx="795">
                  <c:v>2.89</c:v>
                </c:pt>
                <c:pt idx="796">
                  <c:v>2.82</c:v>
                </c:pt>
                <c:pt idx="797">
                  <c:v>2.82</c:v>
                </c:pt>
                <c:pt idx="798">
                  <c:v>2.86</c:v>
                </c:pt>
                <c:pt idx="800">
                  <c:v>2.65</c:v>
                </c:pt>
                <c:pt idx="801">
                  <c:v>2.57</c:v>
                </c:pt>
                <c:pt idx="802">
                  <c:v>2.4900000000000002</c:v>
                </c:pt>
                <c:pt idx="803">
                  <c:v>2.4500000000000002</c:v>
                </c:pt>
                <c:pt idx="804">
                  <c:v>2.63</c:v>
                </c:pt>
                <c:pt idx="805">
                  <c:v>2.73</c:v>
                </c:pt>
                <c:pt idx="806">
                  <c:v>2.77</c:v>
                </c:pt>
                <c:pt idx="807">
                  <c:v>2.76</c:v>
                </c:pt>
                <c:pt idx="808">
                  <c:v>2.68</c:v>
                </c:pt>
                <c:pt idx="809">
                  <c:v>2.88</c:v>
                </c:pt>
                <c:pt idx="810">
                  <c:v>3.24</c:v>
                </c:pt>
                <c:pt idx="811">
                  <c:v>3.01</c:v>
                </c:pt>
                <c:pt idx="812">
                  <c:v>2.99</c:v>
                </c:pt>
                <c:pt idx="813">
                  <c:v>3.49</c:v>
                </c:pt>
                <c:pt idx="814">
                  <c:v>3.4</c:v>
                </c:pt>
                <c:pt idx="815">
                  <c:v>3.35</c:v>
                </c:pt>
                <c:pt idx="816">
                  <c:v>3.76</c:v>
                </c:pt>
                <c:pt idx="817">
                  <c:v>6.5</c:v>
                </c:pt>
                <c:pt idx="818">
                  <c:v>6.12</c:v>
                </c:pt>
                <c:pt idx="820">
                  <c:v>11.32</c:v>
                </c:pt>
                <c:pt idx="821">
                  <c:v>23.86</c:v>
                </c:pt>
                <c:pt idx="822">
                  <c:v>8.56</c:v>
                </c:pt>
                <c:pt idx="823">
                  <c:v>4.96</c:v>
                </c:pt>
                <c:pt idx="824">
                  <c:v>3.16</c:v>
                </c:pt>
                <c:pt idx="825">
                  <c:v>2.94</c:v>
                </c:pt>
                <c:pt idx="826">
                  <c:v>2.8</c:v>
                </c:pt>
                <c:pt idx="827">
                  <c:v>2.72</c:v>
                </c:pt>
                <c:pt idx="828">
                  <c:v>2.66</c:v>
                </c:pt>
                <c:pt idx="829">
                  <c:v>2.7</c:v>
                </c:pt>
                <c:pt idx="830">
                  <c:v>2.87</c:v>
                </c:pt>
                <c:pt idx="831">
                  <c:v>2.86</c:v>
                </c:pt>
                <c:pt idx="832">
                  <c:v>2.79</c:v>
                </c:pt>
                <c:pt idx="833">
                  <c:v>2.72</c:v>
                </c:pt>
                <c:pt idx="834">
                  <c:v>2.67</c:v>
                </c:pt>
                <c:pt idx="835">
                  <c:v>2.62</c:v>
                </c:pt>
                <c:pt idx="836">
                  <c:v>2.62</c:v>
                </c:pt>
                <c:pt idx="837">
                  <c:v>2.7</c:v>
                </c:pt>
                <c:pt idx="838">
                  <c:v>2.65</c:v>
                </c:pt>
                <c:pt idx="839">
                  <c:v>2.58</c:v>
                </c:pt>
                <c:pt idx="840">
                  <c:v>2.5</c:v>
                </c:pt>
                <c:pt idx="841">
                  <c:v>2.6</c:v>
                </c:pt>
                <c:pt idx="842">
                  <c:v>2.4500000000000002</c:v>
                </c:pt>
                <c:pt idx="843">
                  <c:v>2.5299999999999998</c:v>
                </c:pt>
                <c:pt idx="844">
                  <c:v>2.5499999999999998</c:v>
                </c:pt>
                <c:pt idx="845">
                  <c:v>2.56</c:v>
                </c:pt>
                <c:pt idx="846">
                  <c:v>2.56</c:v>
                </c:pt>
                <c:pt idx="847">
                  <c:v>2.52</c:v>
                </c:pt>
                <c:pt idx="848">
                  <c:v>2.52</c:v>
                </c:pt>
                <c:pt idx="849">
                  <c:v>2.58</c:v>
                </c:pt>
                <c:pt idx="850">
                  <c:v>2.5499999999999998</c:v>
                </c:pt>
                <c:pt idx="851">
                  <c:v>2.52</c:v>
                </c:pt>
                <c:pt idx="852">
                  <c:v>2.52</c:v>
                </c:pt>
                <c:pt idx="854">
                  <c:v>2.4300000000000002</c:v>
                </c:pt>
                <c:pt idx="855">
                  <c:v>2.44</c:v>
                </c:pt>
                <c:pt idx="856">
                  <c:v>2.4300000000000002</c:v>
                </c:pt>
                <c:pt idx="857">
                  <c:v>2.4700000000000002</c:v>
                </c:pt>
                <c:pt idx="858">
                  <c:v>2.48</c:v>
                </c:pt>
                <c:pt idx="859">
                  <c:v>2.5</c:v>
                </c:pt>
                <c:pt idx="860">
                  <c:v>2.57</c:v>
                </c:pt>
                <c:pt idx="861">
                  <c:v>2.65</c:v>
                </c:pt>
                <c:pt idx="862">
                  <c:v>2.62</c:v>
                </c:pt>
                <c:pt idx="863">
                  <c:v>2.63</c:v>
                </c:pt>
                <c:pt idx="864">
                  <c:v>2.75</c:v>
                </c:pt>
                <c:pt idx="865">
                  <c:v>2.76</c:v>
                </c:pt>
                <c:pt idx="866">
                  <c:v>2.72</c:v>
                </c:pt>
                <c:pt idx="867">
                  <c:v>2.77</c:v>
                </c:pt>
                <c:pt idx="868">
                  <c:v>2.79</c:v>
                </c:pt>
                <c:pt idx="869">
                  <c:v>2.73</c:v>
                </c:pt>
                <c:pt idx="870">
                  <c:v>2.91</c:v>
                </c:pt>
                <c:pt idx="871">
                  <c:v>2.98</c:v>
                </c:pt>
                <c:pt idx="872">
                  <c:v>2.91</c:v>
                </c:pt>
                <c:pt idx="873">
                  <c:v>2.86</c:v>
                </c:pt>
                <c:pt idx="874">
                  <c:v>2.96</c:v>
                </c:pt>
                <c:pt idx="875">
                  <c:v>3</c:v>
                </c:pt>
                <c:pt idx="876">
                  <c:v>2.99</c:v>
                </c:pt>
                <c:pt idx="877">
                  <c:v>2.9</c:v>
                </c:pt>
                <c:pt idx="878">
                  <c:v>2.9</c:v>
                </c:pt>
                <c:pt idx="879">
                  <c:v>2.93</c:v>
                </c:pt>
                <c:pt idx="880">
                  <c:v>2.91</c:v>
                </c:pt>
                <c:pt idx="881">
                  <c:v>2.91</c:v>
                </c:pt>
                <c:pt idx="882">
                  <c:v>2.95</c:v>
                </c:pt>
                <c:pt idx="883">
                  <c:v>2.95</c:v>
                </c:pt>
                <c:pt idx="884">
                  <c:v>2.99</c:v>
                </c:pt>
                <c:pt idx="885">
                  <c:v>2.96</c:v>
                </c:pt>
                <c:pt idx="886">
                  <c:v>2.88</c:v>
                </c:pt>
                <c:pt idx="887">
                  <c:v>2.86</c:v>
                </c:pt>
                <c:pt idx="888">
                  <c:v>2.84</c:v>
                </c:pt>
                <c:pt idx="889">
                  <c:v>2.78</c:v>
                </c:pt>
                <c:pt idx="890">
                  <c:v>2.87</c:v>
                </c:pt>
                <c:pt idx="891">
                  <c:v>2.91</c:v>
                </c:pt>
                <c:pt idx="892">
                  <c:v>2.85</c:v>
                </c:pt>
                <c:pt idx="893">
                  <c:v>2.91</c:v>
                </c:pt>
                <c:pt idx="895">
                  <c:v>3.02</c:v>
                </c:pt>
                <c:pt idx="896">
                  <c:v>3.09</c:v>
                </c:pt>
                <c:pt idx="897">
                  <c:v>3.01</c:v>
                </c:pt>
                <c:pt idx="898">
                  <c:v>3.01</c:v>
                </c:pt>
                <c:pt idx="899">
                  <c:v>2.98</c:v>
                </c:pt>
                <c:pt idx="900">
                  <c:v>3.11</c:v>
                </c:pt>
                <c:pt idx="901">
                  <c:v>3.13</c:v>
                </c:pt>
                <c:pt idx="902">
                  <c:v>3.13</c:v>
                </c:pt>
                <c:pt idx="903">
                  <c:v>3.23</c:v>
                </c:pt>
                <c:pt idx="904">
                  <c:v>3.36</c:v>
                </c:pt>
                <c:pt idx="905">
                  <c:v>3.31</c:v>
                </c:pt>
                <c:pt idx="906">
                  <c:v>3.25</c:v>
                </c:pt>
                <c:pt idx="907">
                  <c:v>3.24</c:v>
                </c:pt>
                <c:pt idx="908">
                  <c:v>3.23</c:v>
                </c:pt>
                <c:pt idx="909">
                  <c:v>3.15</c:v>
                </c:pt>
                <c:pt idx="910">
                  <c:v>3.21</c:v>
                </c:pt>
                <c:pt idx="911">
                  <c:v>3.36</c:v>
                </c:pt>
                <c:pt idx="912">
                  <c:v>3.3</c:v>
                </c:pt>
                <c:pt idx="913">
                  <c:v>3.4</c:v>
                </c:pt>
                <c:pt idx="914">
                  <c:v>3.62</c:v>
                </c:pt>
                <c:pt idx="915">
                  <c:v>3.75</c:v>
                </c:pt>
                <c:pt idx="916">
                  <c:v>3.79</c:v>
                </c:pt>
                <c:pt idx="917">
                  <c:v>3.76</c:v>
                </c:pt>
                <c:pt idx="918">
                  <c:v>3.67</c:v>
                </c:pt>
                <c:pt idx="920">
                  <c:v>3.68</c:v>
                </c:pt>
                <c:pt idx="921">
                  <c:v>3.66</c:v>
                </c:pt>
                <c:pt idx="922">
                  <c:v>3.56</c:v>
                </c:pt>
                <c:pt idx="923">
                  <c:v>3.71</c:v>
                </c:pt>
                <c:pt idx="924">
                  <c:v>3.7</c:v>
                </c:pt>
                <c:pt idx="925">
                  <c:v>3.78</c:v>
                </c:pt>
                <c:pt idx="926">
                  <c:v>3.8</c:v>
                </c:pt>
                <c:pt idx="927">
                  <c:v>3.68</c:v>
                </c:pt>
                <c:pt idx="928">
                  <c:v>3.7</c:v>
                </c:pt>
                <c:pt idx="929">
                  <c:v>3.75</c:v>
                </c:pt>
                <c:pt idx="930">
                  <c:v>3.82</c:v>
                </c:pt>
                <c:pt idx="931">
                  <c:v>3.94</c:v>
                </c:pt>
                <c:pt idx="932">
                  <c:v>4.0199999999999996</c:v>
                </c:pt>
                <c:pt idx="933">
                  <c:v>4.1100000000000003</c:v>
                </c:pt>
                <c:pt idx="934">
                  <c:v>4.09</c:v>
                </c:pt>
                <c:pt idx="935">
                  <c:v>4.1500000000000004</c:v>
                </c:pt>
                <c:pt idx="936">
                  <c:v>4.0999999999999996</c:v>
                </c:pt>
                <c:pt idx="937">
                  <c:v>4.03</c:v>
                </c:pt>
                <c:pt idx="938">
                  <c:v>3.94</c:v>
                </c:pt>
                <c:pt idx="939">
                  <c:v>4.0199999999999996</c:v>
                </c:pt>
                <c:pt idx="940">
                  <c:v>4.0599999999999996</c:v>
                </c:pt>
                <c:pt idx="941">
                  <c:v>4.2</c:v>
                </c:pt>
                <c:pt idx="942">
                  <c:v>4.2699999999999996</c:v>
                </c:pt>
                <c:pt idx="943">
                  <c:v>4.21</c:v>
                </c:pt>
                <c:pt idx="944">
                  <c:v>4.24</c:v>
                </c:pt>
                <c:pt idx="945">
                  <c:v>4.12</c:v>
                </c:pt>
                <c:pt idx="946">
                  <c:v>4.07</c:v>
                </c:pt>
                <c:pt idx="947">
                  <c:v>4.0999999999999996</c:v>
                </c:pt>
                <c:pt idx="948">
                  <c:v>3.95</c:v>
                </c:pt>
                <c:pt idx="949">
                  <c:v>3.93</c:v>
                </c:pt>
                <c:pt idx="950">
                  <c:v>3.92</c:v>
                </c:pt>
                <c:pt idx="951">
                  <c:v>3.86</c:v>
                </c:pt>
                <c:pt idx="952">
                  <c:v>3.83</c:v>
                </c:pt>
                <c:pt idx="953">
                  <c:v>3.94</c:v>
                </c:pt>
                <c:pt idx="954">
                  <c:v>3.93</c:v>
                </c:pt>
                <c:pt idx="955">
                  <c:v>3.95</c:v>
                </c:pt>
                <c:pt idx="956">
                  <c:v>4.03</c:v>
                </c:pt>
                <c:pt idx="957">
                  <c:v>4.07</c:v>
                </c:pt>
                <c:pt idx="958">
                  <c:v>4.3499999999999996</c:v>
                </c:pt>
                <c:pt idx="959">
                  <c:v>4.25</c:v>
                </c:pt>
                <c:pt idx="960">
                  <c:v>4.33</c:v>
                </c:pt>
                <c:pt idx="961">
                  <c:v>4.45</c:v>
                </c:pt>
                <c:pt idx="962">
                  <c:v>4.6500000000000004</c:v>
                </c:pt>
                <c:pt idx="963">
                  <c:v>4.7699999999999996</c:v>
                </c:pt>
                <c:pt idx="965">
                  <c:v>4.71</c:v>
                </c:pt>
                <c:pt idx="966">
                  <c:v>4.66</c:v>
                </c:pt>
                <c:pt idx="967">
                  <c:v>4.97</c:v>
                </c:pt>
                <c:pt idx="968">
                  <c:v>5.13</c:v>
                </c:pt>
                <c:pt idx="969">
                  <c:v>5.21</c:v>
                </c:pt>
                <c:pt idx="970">
                  <c:v>5.39</c:v>
                </c:pt>
                <c:pt idx="971">
                  <c:v>5.66</c:v>
                </c:pt>
                <c:pt idx="972">
                  <c:v>5.52</c:v>
                </c:pt>
                <c:pt idx="973">
                  <c:v>5.32</c:v>
                </c:pt>
                <c:pt idx="974">
                  <c:v>5.25</c:v>
                </c:pt>
                <c:pt idx="975">
                  <c:v>4.96</c:v>
                </c:pt>
                <c:pt idx="976">
                  <c:v>4.92</c:v>
                </c:pt>
                <c:pt idx="977">
                  <c:v>4.9400000000000004</c:v>
                </c:pt>
                <c:pt idx="978">
                  <c:v>5.0999999999999996</c:v>
                </c:pt>
                <c:pt idx="979">
                  <c:v>5.53</c:v>
                </c:pt>
                <c:pt idx="980">
                  <c:v>5.94</c:v>
                </c:pt>
                <c:pt idx="981">
                  <c:v>5.73</c:v>
                </c:pt>
                <c:pt idx="982">
                  <c:v>5.58</c:v>
                </c:pt>
                <c:pt idx="983">
                  <c:v>5.61</c:v>
                </c:pt>
                <c:pt idx="984">
                  <c:v>5.8</c:v>
                </c:pt>
                <c:pt idx="985">
                  <c:v>6.37</c:v>
                </c:pt>
                <c:pt idx="986">
                  <c:v>6</c:v>
                </c:pt>
                <c:pt idx="987">
                  <c:v>5.71</c:v>
                </c:pt>
                <c:pt idx="988">
                  <c:v>5.46</c:v>
                </c:pt>
                <c:pt idx="989">
                  <c:v>5.46</c:v>
                </c:pt>
                <c:pt idx="990">
                  <c:v>5.34</c:v>
                </c:pt>
                <c:pt idx="991">
                  <c:v>5.56</c:v>
                </c:pt>
                <c:pt idx="992">
                  <c:v>5.92</c:v>
                </c:pt>
                <c:pt idx="993">
                  <c:v>5.44</c:v>
                </c:pt>
                <c:pt idx="994">
                  <c:v>5.01</c:v>
                </c:pt>
                <c:pt idx="995">
                  <c:v>4.8099999999999996</c:v>
                </c:pt>
                <c:pt idx="996">
                  <c:v>4.87</c:v>
                </c:pt>
                <c:pt idx="997">
                  <c:v>4.9400000000000004</c:v>
                </c:pt>
                <c:pt idx="998">
                  <c:v>5.0999999999999996</c:v>
                </c:pt>
                <c:pt idx="999">
                  <c:v>5.72</c:v>
                </c:pt>
                <c:pt idx="1000">
                  <c:v>5.59</c:v>
                </c:pt>
                <c:pt idx="1001">
                  <c:v>5.91</c:v>
                </c:pt>
                <c:pt idx="1002">
                  <c:v>5.68</c:v>
                </c:pt>
                <c:pt idx="1003">
                  <c:v>5.49</c:v>
                </c:pt>
                <c:pt idx="1004">
                  <c:v>5.22</c:v>
                </c:pt>
                <c:pt idx="1005">
                  <c:v>5.33</c:v>
                </c:pt>
                <c:pt idx="1006">
                  <c:v>5.59</c:v>
                </c:pt>
                <c:pt idx="1007">
                  <c:v>5.73</c:v>
                </c:pt>
                <c:pt idx="1008">
                  <c:v>5.51</c:v>
                </c:pt>
                <c:pt idx="1009">
                  <c:v>5.53</c:v>
                </c:pt>
                <c:pt idx="1010">
                  <c:v>5.08</c:v>
                </c:pt>
                <c:pt idx="1011">
                  <c:v>4.5599999999999996</c:v>
                </c:pt>
                <c:pt idx="1012">
                  <c:v>4.8099999999999996</c:v>
                </c:pt>
                <c:pt idx="1013">
                  <c:v>4.97</c:v>
                </c:pt>
                <c:pt idx="1014">
                  <c:v>4.7699999999999996</c:v>
                </c:pt>
                <c:pt idx="1015">
                  <c:v>5.1100000000000003</c:v>
                </c:pt>
                <c:pt idx="1016">
                  <c:v>4.82</c:v>
                </c:pt>
                <c:pt idx="1017">
                  <c:v>4.95</c:v>
                </c:pt>
                <c:pt idx="1018">
                  <c:v>4.9000000000000004</c:v>
                </c:pt>
                <c:pt idx="1019">
                  <c:v>4.83</c:v>
                </c:pt>
                <c:pt idx="1020">
                  <c:v>4.95</c:v>
                </c:pt>
                <c:pt idx="1021">
                  <c:v>4.93</c:v>
                </c:pt>
                <c:pt idx="1024">
                  <c:v>4.9000000000000004</c:v>
                </c:pt>
                <c:pt idx="1025">
                  <c:v>4.5199999999999996</c:v>
                </c:pt>
                <c:pt idx="1026">
                  <c:v>4.3099999999999996</c:v>
                </c:pt>
                <c:pt idx="1027">
                  <c:v>4.08</c:v>
                </c:pt>
                <c:pt idx="1028">
                  <c:v>3.79</c:v>
                </c:pt>
                <c:pt idx="1029">
                  <c:v>3.66</c:v>
                </c:pt>
                <c:pt idx="1030">
                  <c:v>3.6</c:v>
                </c:pt>
                <c:pt idx="1031">
                  <c:v>3.79</c:v>
                </c:pt>
                <c:pt idx="1032">
                  <c:v>3.67</c:v>
                </c:pt>
                <c:pt idx="1033">
                  <c:v>3.65</c:v>
                </c:pt>
                <c:pt idx="1034">
                  <c:v>4.05</c:v>
                </c:pt>
                <c:pt idx="1035">
                  <c:v>3.71</c:v>
                </c:pt>
                <c:pt idx="1036">
                  <c:v>3.79</c:v>
                </c:pt>
                <c:pt idx="1037">
                  <c:v>3.67</c:v>
                </c:pt>
                <c:pt idx="1038">
                  <c:v>3.71</c:v>
                </c:pt>
                <c:pt idx="1039">
                  <c:v>3.91</c:v>
                </c:pt>
                <c:pt idx="1040">
                  <c:v>3.96</c:v>
                </c:pt>
                <c:pt idx="1041">
                  <c:v>3.95</c:v>
                </c:pt>
                <c:pt idx="1042">
                  <c:v>3.56</c:v>
                </c:pt>
                <c:pt idx="1044">
                  <c:v>3.45</c:v>
                </c:pt>
                <c:pt idx="1045">
                  <c:v>3.32</c:v>
                </c:pt>
                <c:pt idx="1046">
                  <c:v>3.4</c:v>
                </c:pt>
                <c:pt idx="1047">
                  <c:v>3.82</c:v>
                </c:pt>
                <c:pt idx="1048">
                  <c:v>3.82</c:v>
                </c:pt>
                <c:pt idx="1049">
                  <c:v>3.74</c:v>
                </c:pt>
                <c:pt idx="1050">
                  <c:v>3.73</c:v>
                </c:pt>
                <c:pt idx="1051">
                  <c:v>3.78</c:v>
                </c:pt>
                <c:pt idx="1052">
                  <c:v>3.94</c:v>
                </c:pt>
                <c:pt idx="1053">
                  <c:v>3.83</c:v>
                </c:pt>
                <c:pt idx="1054">
                  <c:v>4.16</c:v>
                </c:pt>
                <c:pt idx="1055">
                  <c:v>4.16</c:v>
                </c:pt>
                <c:pt idx="1056">
                  <c:v>4.62</c:v>
                </c:pt>
                <c:pt idx="1057">
                  <c:v>4.78</c:v>
                </c:pt>
                <c:pt idx="1058">
                  <c:v>4.37</c:v>
                </c:pt>
                <c:pt idx="1060">
                  <c:v>4.55</c:v>
                </c:pt>
                <c:pt idx="1061">
                  <c:v>4.8899999999999997</c:v>
                </c:pt>
                <c:pt idx="1062">
                  <c:v>4.45</c:v>
                </c:pt>
                <c:pt idx="1063">
                  <c:v>4.1100000000000003</c:v>
                </c:pt>
                <c:pt idx="1064">
                  <c:v>4.2</c:v>
                </c:pt>
                <c:pt idx="1065">
                  <c:v>4.24</c:v>
                </c:pt>
                <c:pt idx="1066">
                  <c:v>4.43</c:v>
                </c:pt>
                <c:pt idx="1067">
                  <c:v>4.43</c:v>
                </c:pt>
                <c:pt idx="1068">
                  <c:v>5.69</c:v>
                </c:pt>
                <c:pt idx="1069">
                  <c:v>5.56</c:v>
                </c:pt>
                <c:pt idx="1070">
                  <c:v>5.45</c:v>
                </c:pt>
                <c:pt idx="1071">
                  <c:v>6.7</c:v>
                </c:pt>
                <c:pt idx="1072">
                  <c:v>5.84</c:v>
                </c:pt>
                <c:pt idx="1073">
                  <c:v>5.34</c:v>
                </c:pt>
                <c:pt idx="1074">
                  <c:v>4.4400000000000004</c:v>
                </c:pt>
                <c:pt idx="1075">
                  <c:v>4.3</c:v>
                </c:pt>
                <c:pt idx="1076">
                  <c:v>4.13</c:v>
                </c:pt>
                <c:pt idx="1077">
                  <c:v>4.03</c:v>
                </c:pt>
                <c:pt idx="1078">
                  <c:v>4.04</c:v>
                </c:pt>
                <c:pt idx="1079">
                  <c:v>4.05</c:v>
                </c:pt>
                <c:pt idx="1080">
                  <c:v>4.3099999999999996</c:v>
                </c:pt>
                <c:pt idx="1081">
                  <c:v>4.3899999999999997</c:v>
                </c:pt>
                <c:pt idx="1082">
                  <c:v>4.57</c:v>
                </c:pt>
                <c:pt idx="1083">
                  <c:v>4.6100000000000003</c:v>
                </c:pt>
                <c:pt idx="1085">
                  <c:v>4.4800000000000004</c:v>
                </c:pt>
                <c:pt idx="1086">
                  <c:v>4.59</c:v>
                </c:pt>
                <c:pt idx="1087">
                  <c:v>4.78</c:v>
                </c:pt>
                <c:pt idx="1088">
                  <c:v>4.63</c:v>
                </c:pt>
                <c:pt idx="1089">
                  <c:v>4.46</c:v>
                </c:pt>
                <c:pt idx="1090">
                  <c:v>4.3600000000000003</c:v>
                </c:pt>
                <c:pt idx="1091">
                  <c:v>4.6500000000000004</c:v>
                </c:pt>
                <c:pt idx="1092">
                  <c:v>4.63</c:v>
                </c:pt>
                <c:pt idx="1093">
                  <c:v>4.74</c:v>
                </c:pt>
                <c:pt idx="1094">
                  <c:v>4.93</c:v>
                </c:pt>
                <c:pt idx="1095">
                  <c:v>4.6100000000000003</c:v>
                </c:pt>
                <c:pt idx="1096">
                  <c:v>4.55</c:v>
                </c:pt>
                <c:pt idx="1097">
                  <c:v>4.6500000000000004</c:v>
                </c:pt>
                <c:pt idx="1098">
                  <c:v>4.79</c:v>
                </c:pt>
                <c:pt idx="1099">
                  <c:v>4.59</c:v>
                </c:pt>
                <c:pt idx="1100">
                  <c:v>4.46</c:v>
                </c:pt>
                <c:pt idx="1101">
                  <c:v>4.68</c:v>
                </c:pt>
                <c:pt idx="1102">
                  <c:v>4.8</c:v>
                </c:pt>
                <c:pt idx="1103">
                  <c:v>4.87</c:v>
                </c:pt>
                <c:pt idx="1104">
                  <c:v>4.7699999999999996</c:v>
                </c:pt>
                <c:pt idx="1105">
                  <c:v>5</c:v>
                </c:pt>
                <c:pt idx="1106">
                  <c:v>5.26</c:v>
                </c:pt>
                <c:pt idx="1107">
                  <c:v>5.19</c:v>
                </c:pt>
                <c:pt idx="1108">
                  <c:v>5.51</c:v>
                </c:pt>
                <c:pt idx="1109">
                  <c:v>5.52</c:v>
                </c:pt>
                <c:pt idx="1110">
                  <c:v>5.32</c:v>
                </c:pt>
                <c:pt idx="1111">
                  <c:v>5.32</c:v>
                </c:pt>
                <c:pt idx="1112">
                  <c:v>5.46</c:v>
                </c:pt>
                <c:pt idx="1113">
                  <c:v>5.43</c:v>
                </c:pt>
                <c:pt idx="1114">
                  <c:v>5.72</c:v>
                </c:pt>
                <c:pt idx="1115">
                  <c:v>5.95</c:v>
                </c:pt>
                <c:pt idx="1116">
                  <c:v>6.29</c:v>
                </c:pt>
                <c:pt idx="1117">
                  <c:v>6.05</c:v>
                </c:pt>
                <c:pt idx="1118">
                  <c:v>6.38</c:v>
                </c:pt>
                <c:pt idx="1119">
                  <c:v>6.35</c:v>
                </c:pt>
                <c:pt idx="1120">
                  <c:v>6.59</c:v>
                </c:pt>
                <c:pt idx="1121">
                  <c:v>6.68</c:v>
                </c:pt>
                <c:pt idx="1122">
                  <c:v>6.94</c:v>
                </c:pt>
                <c:pt idx="1124">
                  <c:v>7.48</c:v>
                </c:pt>
                <c:pt idx="1125">
                  <c:v>7.44</c:v>
                </c:pt>
                <c:pt idx="1126">
                  <c:v>7.12</c:v>
                </c:pt>
                <c:pt idx="1127">
                  <c:v>6.88</c:v>
                </c:pt>
                <c:pt idx="1128">
                  <c:v>6.59</c:v>
                </c:pt>
                <c:pt idx="1129">
                  <c:v>6.42</c:v>
                </c:pt>
                <c:pt idx="1130">
                  <c:v>6.89</c:v>
                </c:pt>
                <c:pt idx="1131">
                  <c:v>6.91</c:v>
                </c:pt>
                <c:pt idx="1132">
                  <c:v>6.97</c:v>
                </c:pt>
                <c:pt idx="1133">
                  <c:v>6.84</c:v>
                </c:pt>
                <c:pt idx="1134">
                  <c:v>7.3</c:v>
                </c:pt>
                <c:pt idx="1135">
                  <c:v>7.84</c:v>
                </c:pt>
                <c:pt idx="1136">
                  <c:v>8.3000000000000007</c:v>
                </c:pt>
                <c:pt idx="1137">
                  <c:v>8.42</c:v>
                </c:pt>
                <c:pt idx="1138">
                  <c:v>8.35</c:v>
                </c:pt>
                <c:pt idx="1139">
                  <c:v>8.06</c:v>
                </c:pt>
                <c:pt idx="1140">
                  <c:v>6.78</c:v>
                </c:pt>
                <c:pt idx="1141">
                  <c:v>7.53</c:v>
                </c:pt>
                <c:pt idx="1142">
                  <c:v>7.25</c:v>
                </c:pt>
                <c:pt idx="1143">
                  <c:v>7.75</c:v>
                </c:pt>
                <c:pt idx="1144">
                  <c:v>8.07</c:v>
                </c:pt>
                <c:pt idx="1145">
                  <c:v>8.26</c:v>
                </c:pt>
                <c:pt idx="1146">
                  <c:v>8.5299999999999994</c:v>
                </c:pt>
                <c:pt idx="1147">
                  <c:v>8.2100000000000009</c:v>
                </c:pt>
                <c:pt idx="1148">
                  <c:v>7.97</c:v>
                </c:pt>
                <c:pt idx="1149">
                  <c:v>8.16</c:v>
                </c:pt>
                <c:pt idx="1150">
                  <c:v>8.8699999999999992</c:v>
                </c:pt>
                <c:pt idx="1151">
                  <c:v>9.44</c:v>
                </c:pt>
                <c:pt idx="1152">
                  <c:v>9.19</c:v>
                </c:pt>
                <c:pt idx="1153">
                  <c:v>8.3000000000000007</c:v>
                </c:pt>
                <c:pt idx="1155">
                  <c:v>8.4600000000000009</c:v>
                </c:pt>
                <c:pt idx="1156">
                  <c:v>8.4700000000000006</c:v>
                </c:pt>
                <c:pt idx="1157">
                  <c:v>8.9</c:v>
                </c:pt>
                <c:pt idx="1158">
                  <c:v>8.34</c:v>
                </c:pt>
                <c:pt idx="1159">
                  <c:v>9.08</c:v>
                </c:pt>
                <c:pt idx="1160">
                  <c:v>9.2799999999999994</c:v>
                </c:pt>
                <c:pt idx="1161">
                  <c:v>9.43</c:v>
                </c:pt>
                <c:pt idx="1162">
                  <c:v>8.16</c:v>
                </c:pt>
                <c:pt idx="1163">
                  <c:v>8.7799999999999994</c:v>
                </c:pt>
                <c:pt idx="1164">
                  <c:v>9</c:v>
                </c:pt>
                <c:pt idx="1165">
                  <c:v>7.68</c:v>
                </c:pt>
                <c:pt idx="1166">
                  <c:v>7.72</c:v>
                </c:pt>
                <c:pt idx="1167">
                  <c:v>7.88</c:v>
                </c:pt>
                <c:pt idx="1168">
                  <c:v>7.37</c:v>
                </c:pt>
                <c:pt idx="1170">
                  <c:v>6.6</c:v>
                </c:pt>
                <c:pt idx="1171">
                  <c:v>6.76</c:v>
                </c:pt>
                <c:pt idx="1172">
                  <c:v>6.54</c:v>
                </c:pt>
                <c:pt idx="1173">
                  <c:v>5.8</c:v>
                </c:pt>
                <c:pt idx="1174">
                  <c:v>6.09</c:v>
                </c:pt>
                <c:pt idx="1175">
                  <c:v>6.66</c:v>
                </c:pt>
                <c:pt idx="1176">
                  <c:v>6.69</c:v>
                </c:pt>
                <c:pt idx="1177">
                  <c:v>6.54</c:v>
                </c:pt>
                <c:pt idx="1178">
                  <c:v>5.75</c:v>
                </c:pt>
                <c:pt idx="1180">
                  <c:v>5.72</c:v>
                </c:pt>
                <c:pt idx="1181">
                  <c:v>5.65</c:v>
                </c:pt>
                <c:pt idx="1182">
                  <c:v>5.83</c:v>
                </c:pt>
                <c:pt idx="1183">
                  <c:v>6.4</c:v>
                </c:pt>
                <c:pt idx="1184">
                  <c:v>6.82</c:v>
                </c:pt>
                <c:pt idx="1185">
                  <c:v>6.81</c:v>
                </c:pt>
                <c:pt idx="1186">
                  <c:v>6.68</c:v>
                </c:pt>
                <c:pt idx="1187">
                  <c:v>6.9</c:v>
                </c:pt>
                <c:pt idx="1188">
                  <c:v>6.6</c:v>
                </c:pt>
                <c:pt idx="1189">
                  <c:v>7.65</c:v>
                </c:pt>
                <c:pt idx="1190">
                  <c:v>7.35</c:v>
                </c:pt>
                <c:pt idx="1191">
                  <c:v>7.58</c:v>
                </c:pt>
                <c:pt idx="1192">
                  <c:v>7.99</c:v>
                </c:pt>
                <c:pt idx="1193">
                  <c:v>8.25</c:v>
                </c:pt>
                <c:pt idx="1194">
                  <c:v>8.52</c:v>
                </c:pt>
                <c:pt idx="1195">
                  <c:v>9.4600000000000009</c:v>
                </c:pt>
                <c:pt idx="1196">
                  <c:v>8.65</c:v>
                </c:pt>
                <c:pt idx="1197">
                  <c:v>8.75</c:v>
                </c:pt>
                <c:pt idx="1198">
                  <c:v>8.33</c:v>
                </c:pt>
                <c:pt idx="1199">
                  <c:v>8.1999999999999993</c:v>
                </c:pt>
                <c:pt idx="1200">
                  <c:v>8.01</c:v>
                </c:pt>
                <c:pt idx="1201">
                  <c:v>7.81</c:v>
                </c:pt>
                <c:pt idx="1202">
                  <c:v>8.4</c:v>
                </c:pt>
                <c:pt idx="1203">
                  <c:v>8.3000000000000007</c:v>
                </c:pt>
                <c:pt idx="1204">
                  <c:v>7.76</c:v>
                </c:pt>
                <c:pt idx="1205">
                  <c:v>7.87</c:v>
                </c:pt>
                <c:pt idx="1206">
                  <c:v>7.86</c:v>
                </c:pt>
                <c:pt idx="1207">
                  <c:v>8.5299999999999994</c:v>
                </c:pt>
                <c:pt idx="1208">
                  <c:v>8.73</c:v>
                </c:pt>
                <c:pt idx="1209">
                  <c:v>8.6199999999999992</c:v>
                </c:pt>
                <c:pt idx="1210">
                  <c:v>9.2799999999999994</c:v>
                </c:pt>
                <c:pt idx="1211">
                  <c:v>9.51</c:v>
                </c:pt>
                <c:pt idx="1212">
                  <c:v>9.42</c:v>
                </c:pt>
                <c:pt idx="1213">
                  <c:v>9.14</c:v>
                </c:pt>
                <c:pt idx="1214">
                  <c:v>9.85</c:v>
                </c:pt>
                <c:pt idx="1215">
                  <c:v>9.75</c:v>
                </c:pt>
                <c:pt idx="1216">
                  <c:v>9.27</c:v>
                </c:pt>
                <c:pt idx="1217">
                  <c:v>9.4700000000000006</c:v>
                </c:pt>
                <c:pt idx="1218">
                  <c:v>9.48</c:v>
                </c:pt>
                <c:pt idx="1219">
                  <c:v>9.24</c:v>
                </c:pt>
                <c:pt idx="1220">
                  <c:v>9.1</c:v>
                </c:pt>
                <c:pt idx="1221">
                  <c:v>8.93</c:v>
                </c:pt>
                <c:pt idx="1222">
                  <c:v>9.3800000000000008</c:v>
                </c:pt>
                <c:pt idx="1223">
                  <c:v>9.18</c:v>
                </c:pt>
                <c:pt idx="1225">
                  <c:v>8.52</c:v>
                </c:pt>
                <c:pt idx="1226">
                  <c:v>8.1199999999999992</c:v>
                </c:pt>
                <c:pt idx="1227">
                  <c:v>8.27</c:v>
                </c:pt>
                <c:pt idx="1228">
                  <c:v>8.31</c:v>
                </c:pt>
                <c:pt idx="1229">
                  <c:v>8.1999999999999993</c:v>
                </c:pt>
                <c:pt idx="1230">
                  <c:v>8.49</c:v>
                </c:pt>
                <c:pt idx="1231">
                  <c:v>8.6999999999999993</c:v>
                </c:pt>
                <c:pt idx="1232">
                  <c:v>8.6</c:v>
                </c:pt>
                <c:pt idx="1233">
                  <c:v>8.11</c:v>
                </c:pt>
                <c:pt idx="1234">
                  <c:v>7.96</c:v>
                </c:pt>
                <c:pt idx="1235">
                  <c:v>8.01</c:v>
                </c:pt>
                <c:pt idx="1236">
                  <c:v>7.99</c:v>
                </c:pt>
                <c:pt idx="1237">
                  <c:v>7.76</c:v>
                </c:pt>
                <c:pt idx="1238">
                  <c:v>6.75</c:v>
                </c:pt>
                <c:pt idx="1239">
                  <c:v>6.75</c:v>
                </c:pt>
                <c:pt idx="1240">
                  <c:v>6.83</c:v>
                </c:pt>
                <c:pt idx="1241">
                  <c:v>6.59</c:v>
                </c:pt>
                <c:pt idx="1242">
                  <c:v>6.57</c:v>
                </c:pt>
                <c:pt idx="1243">
                  <c:v>6.4</c:v>
                </c:pt>
                <c:pt idx="1244">
                  <c:v>5.64</c:v>
                </c:pt>
                <c:pt idx="1245">
                  <c:v>5.4</c:v>
                </c:pt>
                <c:pt idx="1246">
                  <c:v>5.84</c:v>
                </c:pt>
                <c:pt idx="1247">
                  <c:v>6.91</c:v>
                </c:pt>
                <c:pt idx="1248">
                  <c:v>6.25</c:v>
                </c:pt>
                <c:pt idx="1250">
                  <c:v>6.2</c:v>
                </c:pt>
                <c:pt idx="1251">
                  <c:v>6.6</c:v>
                </c:pt>
                <c:pt idx="1252">
                  <c:v>6.25</c:v>
                </c:pt>
                <c:pt idx="1253">
                  <c:v>6.1</c:v>
                </c:pt>
                <c:pt idx="1254">
                  <c:v>6.08</c:v>
                </c:pt>
                <c:pt idx="1255">
                  <c:v>6.16</c:v>
                </c:pt>
                <c:pt idx="1256">
                  <c:v>5.63</c:v>
                </c:pt>
                <c:pt idx="1257">
                  <c:v>5.0999999999999996</c:v>
                </c:pt>
                <c:pt idx="1258">
                  <c:v>4.45</c:v>
                </c:pt>
                <c:pt idx="1259">
                  <c:v>4.8099999999999996</c:v>
                </c:pt>
                <c:pt idx="1260">
                  <c:v>5.17</c:v>
                </c:pt>
                <c:pt idx="1261">
                  <c:v>5.28</c:v>
                </c:pt>
                <c:pt idx="1262">
                  <c:v>5.3</c:v>
                </c:pt>
                <c:pt idx="1263">
                  <c:v>5.0199999999999996</c:v>
                </c:pt>
                <c:pt idx="1264">
                  <c:v>5.0199999999999996</c:v>
                </c:pt>
                <c:pt idx="1265">
                  <c:v>4.57</c:v>
                </c:pt>
                <c:pt idx="1266">
                  <c:v>4.58</c:v>
                </c:pt>
                <c:pt idx="1267">
                  <c:v>4.6500000000000004</c:v>
                </c:pt>
                <c:pt idx="1268">
                  <c:v>4</c:v>
                </c:pt>
                <c:pt idx="1269">
                  <c:v>4.62</c:v>
                </c:pt>
                <c:pt idx="1270">
                  <c:v>4</c:v>
                </c:pt>
                <c:pt idx="1271">
                  <c:v>3.46</c:v>
                </c:pt>
                <c:pt idx="1272">
                  <c:v>4.8</c:v>
                </c:pt>
                <c:pt idx="1273">
                  <c:v>4.8</c:v>
                </c:pt>
                <c:pt idx="1274">
                  <c:v>6.24</c:v>
                </c:pt>
                <c:pt idx="1275">
                  <c:v>5.9</c:v>
                </c:pt>
                <c:pt idx="1276">
                  <c:v>5.88</c:v>
                </c:pt>
                <c:pt idx="1277">
                  <c:v>6.2</c:v>
                </c:pt>
                <c:pt idx="1278">
                  <c:v>6.1</c:v>
                </c:pt>
                <c:pt idx="1279">
                  <c:v>6.23</c:v>
                </c:pt>
                <c:pt idx="1280">
                  <c:v>6.27</c:v>
                </c:pt>
                <c:pt idx="1281">
                  <c:v>6.57</c:v>
                </c:pt>
                <c:pt idx="1283">
                  <c:v>6.57</c:v>
                </c:pt>
                <c:pt idx="1284">
                  <c:v>6</c:v>
                </c:pt>
                <c:pt idx="1285">
                  <c:v>6.03</c:v>
                </c:pt>
                <c:pt idx="1286">
                  <c:v>7</c:v>
                </c:pt>
                <c:pt idx="1287">
                  <c:v>6.33</c:v>
                </c:pt>
                <c:pt idx="1288">
                  <c:v>4.92</c:v>
                </c:pt>
                <c:pt idx="1289">
                  <c:v>4.1500000000000004</c:v>
                </c:pt>
                <c:pt idx="1290">
                  <c:v>4.58</c:v>
                </c:pt>
                <c:pt idx="1291">
                  <c:v>4.49</c:v>
                </c:pt>
                <c:pt idx="1292">
                  <c:v>4.79</c:v>
                </c:pt>
                <c:pt idx="1293">
                  <c:v>4.9800000000000004</c:v>
                </c:pt>
                <c:pt idx="1294">
                  <c:v>6.73</c:v>
                </c:pt>
                <c:pt idx="1295">
                  <c:v>7.2</c:v>
                </c:pt>
                <c:pt idx="1296">
                  <c:v>6.54</c:v>
                </c:pt>
                <c:pt idx="1297">
                  <c:v>6.8</c:v>
                </c:pt>
                <c:pt idx="1298">
                  <c:v>6.63</c:v>
                </c:pt>
                <c:pt idx="1299">
                  <c:v>6.08</c:v>
                </c:pt>
                <c:pt idx="1300">
                  <c:v>5.28</c:v>
                </c:pt>
                <c:pt idx="1301">
                  <c:v>6.13</c:v>
                </c:pt>
                <c:pt idx="1302">
                  <c:v>7.1</c:v>
                </c:pt>
                <c:pt idx="1303">
                  <c:v>7.15</c:v>
                </c:pt>
                <c:pt idx="1305">
                  <c:v>4.88</c:v>
                </c:pt>
                <c:pt idx="1306">
                  <c:v>4.0599999999999996</c:v>
                </c:pt>
                <c:pt idx="1307">
                  <c:v>3.78</c:v>
                </c:pt>
                <c:pt idx="1308">
                  <c:v>3.52</c:v>
                </c:pt>
                <c:pt idx="1310">
                  <c:v>3.64</c:v>
                </c:pt>
                <c:pt idx="1311">
                  <c:v>3.75</c:v>
                </c:pt>
                <c:pt idx="1312">
                  <c:v>3.78</c:v>
                </c:pt>
                <c:pt idx="1313">
                  <c:v>3.43</c:v>
                </c:pt>
                <c:pt idx="1314">
                  <c:v>3.65</c:v>
                </c:pt>
                <c:pt idx="1315">
                  <c:v>3.32</c:v>
                </c:pt>
                <c:pt idx="1316">
                  <c:v>3.41</c:v>
                </c:pt>
                <c:pt idx="1317">
                  <c:v>3.47</c:v>
                </c:pt>
                <c:pt idx="1318">
                  <c:v>3.43</c:v>
                </c:pt>
                <c:pt idx="1320">
                  <c:v>3.43</c:v>
                </c:pt>
                <c:pt idx="1321">
                  <c:v>3.2</c:v>
                </c:pt>
                <c:pt idx="1322">
                  <c:v>2.91</c:v>
                </c:pt>
                <c:pt idx="1323">
                  <c:v>3.15</c:v>
                </c:pt>
                <c:pt idx="1324">
                  <c:v>3.43</c:v>
                </c:pt>
                <c:pt idx="1325">
                  <c:v>3.35</c:v>
                </c:pt>
                <c:pt idx="1326">
                  <c:v>3.09</c:v>
                </c:pt>
                <c:pt idx="1327">
                  <c:v>2.72</c:v>
                </c:pt>
                <c:pt idx="1328">
                  <c:v>2.83</c:v>
                </c:pt>
                <c:pt idx="1329">
                  <c:v>2.82</c:v>
                </c:pt>
                <c:pt idx="1330">
                  <c:v>2.65</c:v>
                </c:pt>
                <c:pt idx="1331">
                  <c:v>2.65</c:v>
                </c:pt>
                <c:pt idx="1332">
                  <c:v>2.67</c:v>
                </c:pt>
                <c:pt idx="1333">
                  <c:v>2.4</c:v>
                </c:pt>
                <c:pt idx="1334">
                  <c:v>2.17</c:v>
                </c:pt>
                <c:pt idx="1335">
                  <c:v>2.35</c:v>
                </c:pt>
                <c:pt idx="1336">
                  <c:v>2.4</c:v>
                </c:pt>
                <c:pt idx="1337">
                  <c:v>2.4</c:v>
                </c:pt>
                <c:pt idx="1338">
                  <c:v>2.37</c:v>
                </c:pt>
                <c:pt idx="1339">
                  <c:v>2.42</c:v>
                </c:pt>
                <c:pt idx="1340">
                  <c:v>2.42</c:v>
                </c:pt>
                <c:pt idx="1341">
                  <c:v>2.4500000000000002</c:v>
                </c:pt>
                <c:pt idx="1342">
                  <c:v>2.48</c:v>
                </c:pt>
                <c:pt idx="1343">
                  <c:v>2.2799999999999998</c:v>
                </c:pt>
                <c:pt idx="1345">
                  <c:v>2.12</c:v>
                </c:pt>
                <c:pt idx="1346">
                  <c:v>2.0699999999999998</c:v>
                </c:pt>
                <c:pt idx="1347">
                  <c:v>2.17</c:v>
                </c:pt>
                <c:pt idx="1348">
                  <c:v>2.36</c:v>
                </c:pt>
                <c:pt idx="1349">
                  <c:v>2.5499999999999998</c:v>
                </c:pt>
                <c:pt idx="1350">
                  <c:v>2.5</c:v>
                </c:pt>
                <c:pt idx="1351">
                  <c:v>2.59</c:v>
                </c:pt>
                <c:pt idx="1352">
                  <c:v>2.67</c:v>
                </c:pt>
                <c:pt idx="1353">
                  <c:v>2.66</c:v>
                </c:pt>
                <c:pt idx="1354">
                  <c:v>2.46</c:v>
                </c:pt>
                <c:pt idx="1355">
                  <c:v>2.52</c:v>
                </c:pt>
                <c:pt idx="1356">
                  <c:v>2.5</c:v>
                </c:pt>
                <c:pt idx="1357">
                  <c:v>2.5</c:v>
                </c:pt>
                <c:pt idx="1358">
                  <c:v>2.4</c:v>
                </c:pt>
                <c:pt idx="1359">
                  <c:v>2.4</c:v>
                </c:pt>
                <c:pt idx="1360">
                  <c:v>2.65</c:v>
                </c:pt>
                <c:pt idx="1361">
                  <c:v>2.4500000000000002</c:v>
                </c:pt>
                <c:pt idx="1362">
                  <c:v>2.4500000000000002</c:v>
                </c:pt>
                <c:pt idx="1363">
                  <c:v>2.42</c:v>
                </c:pt>
                <c:pt idx="1364">
                  <c:v>2.23</c:v>
                </c:pt>
                <c:pt idx="1365">
                  <c:v>1.93</c:v>
                </c:pt>
                <c:pt idx="1366">
                  <c:v>2.0299999999999998</c:v>
                </c:pt>
                <c:pt idx="1367">
                  <c:v>2.08</c:v>
                </c:pt>
                <c:pt idx="1368">
                  <c:v>2.04</c:v>
                </c:pt>
                <c:pt idx="1369">
                  <c:v>2.04</c:v>
                </c:pt>
                <c:pt idx="1370">
                  <c:v>2.02</c:v>
                </c:pt>
                <c:pt idx="1371">
                  <c:v>1.94</c:v>
                </c:pt>
                <c:pt idx="1372">
                  <c:v>1.95</c:v>
                </c:pt>
                <c:pt idx="1373">
                  <c:v>2.1</c:v>
                </c:pt>
                <c:pt idx="1374">
                  <c:v>2.09</c:v>
                </c:pt>
                <c:pt idx="1375">
                  <c:v>2.13</c:v>
                </c:pt>
                <c:pt idx="1376">
                  <c:v>2.17</c:v>
                </c:pt>
                <c:pt idx="1377">
                  <c:v>2.1800000000000002</c:v>
                </c:pt>
                <c:pt idx="1379">
                  <c:v>2.15</c:v>
                </c:pt>
                <c:pt idx="1380">
                  <c:v>2.19</c:v>
                </c:pt>
                <c:pt idx="1381">
                  <c:v>2.2200000000000002</c:v>
                </c:pt>
                <c:pt idx="1382">
                  <c:v>2.04</c:v>
                </c:pt>
                <c:pt idx="1383">
                  <c:v>1.87</c:v>
                </c:pt>
                <c:pt idx="1384">
                  <c:v>2.21</c:v>
                </c:pt>
                <c:pt idx="1385">
                  <c:v>2.23</c:v>
                </c:pt>
                <c:pt idx="1386">
                  <c:v>2.2000000000000002</c:v>
                </c:pt>
                <c:pt idx="1387">
                  <c:v>2.19</c:v>
                </c:pt>
                <c:pt idx="1388">
                  <c:v>2.2000000000000002</c:v>
                </c:pt>
                <c:pt idx="1389">
                  <c:v>2.19</c:v>
                </c:pt>
                <c:pt idx="1390">
                  <c:v>2.21</c:v>
                </c:pt>
                <c:pt idx="1391">
                  <c:v>2.19</c:v>
                </c:pt>
                <c:pt idx="1392">
                  <c:v>2.17</c:v>
                </c:pt>
                <c:pt idx="1393">
                  <c:v>2.27</c:v>
                </c:pt>
                <c:pt idx="1394">
                  <c:v>2.2400000000000002</c:v>
                </c:pt>
                <c:pt idx="1395">
                  <c:v>2.12</c:v>
                </c:pt>
                <c:pt idx="1396">
                  <c:v>2.0099999999999998</c:v>
                </c:pt>
                <c:pt idx="1397">
                  <c:v>1.96</c:v>
                </c:pt>
                <c:pt idx="1398">
                  <c:v>1.85</c:v>
                </c:pt>
                <c:pt idx="1399">
                  <c:v>2.12</c:v>
                </c:pt>
                <c:pt idx="1400">
                  <c:v>2.2200000000000002</c:v>
                </c:pt>
                <c:pt idx="1401">
                  <c:v>2.12</c:v>
                </c:pt>
                <c:pt idx="1402">
                  <c:v>2.0699999999999998</c:v>
                </c:pt>
                <c:pt idx="1403">
                  <c:v>1.98</c:v>
                </c:pt>
                <c:pt idx="1404">
                  <c:v>2.25</c:v>
                </c:pt>
                <c:pt idx="1405">
                  <c:v>2.2799999999999998</c:v>
                </c:pt>
                <c:pt idx="1406">
                  <c:v>2.25</c:v>
                </c:pt>
                <c:pt idx="1407">
                  <c:v>2.2999999999999998</c:v>
                </c:pt>
                <c:pt idx="1408">
                  <c:v>2.37</c:v>
                </c:pt>
                <c:pt idx="1409">
                  <c:v>2.2999999999999998</c:v>
                </c:pt>
                <c:pt idx="1410">
                  <c:v>2.2200000000000002</c:v>
                </c:pt>
                <c:pt idx="1411">
                  <c:v>2.25</c:v>
                </c:pt>
                <c:pt idx="1412">
                  <c:v>2.23</c:v>
                </c:pt>
                <c:pt idx="1413">
                  <c:v>1.88</c:v>
                </c:pt>
                <c:pt idx="1415">
                  <c:v>2.11</c:v>
                </c:pt>
                <c:pt idx="1416">
                  <c:v>2.1</c:v>
                </c:pt>
                <c:pt idx="1417">
                  <c:v>1.77</c:v>
                </c:pt>
                <c:pt idx="1418">
                  <c:v>1.74</c:v>
                </c:pt>
                <c:pt idx="1419">
                  <c:v>1.92</c:v>
                </c:pt>
                <c:pt idx="1420">
                  <c:v>1.95</c:v>
                </c:pt>
                <c:pt idx="1421">
                  <c:v>2.13</c:v>
                </c:pt>
                <c:pt idx="1422">
                  <c:v>2.1</c:v>
                </c:pt>
                <c:pt idx="1423">
                  <c:v>1.85</c:v>
                </c:pt>
                <c:pt idx="1424">
                  <c:v>1.9</c:v>
                </c:pt>
                <c:pt idx="1425">
                  <c:v>2</c:v>
                </c:pt>
                <c:pt idx="1426">
                  <c:v>2.0499999999999998</c:v>
                </c:pt>
                <c:pt idx="1427">
                  <c:v>2.1800000000000002</c:v>
                </c:pt>
                <c:pt idx="1428">
                  <c:v>2.13</c:v>
                </c:pt>
                <c:pt idx="1430">
                  <c:v>2.38</c:v>
                </c:pt>
                <c:pt idx="1431">
                  <c:v>2.2400000000000002</c:v>
                </c:pt>
                <c:pt idx="1432">
                  <c:v>2.27</c:v>
                </c:pt>
                <c:pt idx="1433">
                  <c:v>2.2200000000000002</c:v>
                </c:pt>
                <c:pt idx="1434">
                  <c:v>2.62</c:v>
                </c:pt>
                <c:pt idx="1435">
                  <c:v>2.68</c:v>
                </c:pt>
                <c:pt idx="1436">
                  <c:v>2.71</c:v>
                </c:pt>
                <c:pt idx="1437">
                  <c:v>2.4</c:v>
                </c:pt>
                <c:pt idx="1438">
                  <c:v>2.48</c:v>
                </c:pt>
                <c:pt idx="1439">
                  <c:v>2.48</c:v>
                </c:pt>
                <c:pt idx="1441">
                  <c:v>2.65</c:v>
                </c:pt>
                <c:pt idx="1442">
                  <c:v>2.5</c:v>
                </c:pt>
                <c:pt idx="1443">
                  <c:v>2.4900000000000002</c:v>
                </c:pt>
                <c:pt idx="1444">
                  <c:v>2.5499999999999998</c:v>
                </c:pt>
                <c:pt idx="1445">
                  <c:v>2.57</c:v>
                </c:pt>
                <c:pt idx="1446">
                  <c:v>2.5499999999999998</c:v>
                </c:pt>
                <c:pt idx="1447">
                  <c:v>2.5</c:v>
                </c:pt>
                <c:pt idx="1448">
                  <c:v>2.5</c:v>
                </c:pt>
                <c:pt idx="1449">
                  <c:v>2.46</c:v>
                </c:pt>
                <c:pt idx="1450">
                  <c:v>2.52</c:v>
                </c:pt>
                <c:pt idx="1451">
                  <c:v>2.5099999999999998</c:v>
                </c:pt>
                <c:pt idx="1452">
                  <c:v>2.61</c:v>
                </c:pt>
                <c:pt idx="1453">
                  <c:v>2.61</c:v>
                </c:pt>
                <c:pt idx="1454">
                  <c:v>2.68</c:v>
                </c:pt>
                <c:pt idx="1455">
                  <c:v>2.66</c:v>
                </c:pt>
                <c:pt idx="1456">
                  <c:v>2.6</c:v>
                </c:pt>
                <c:pt idx="1457">
                  <c:v>2.4700000000000002</c:v>
                </c:pt>
                <c:pt idx="1458">
                  <c:v>2.5299999999999998</c:v>
                </c:pt>
                <c:pt idx="1459">
                  <c:v>2.58</c:v>
                </c:pt>
                <c:pt idx="1460">
                  <c:v>2.4900000000000002</c:v>
                </c:pt>
                <c:pt idx="1461">
                  <c:v>2.4300000000000002</c:v>
                </c:pt>
                <c:pt idx="1462">
                  <c:v>2.44</c:v>
                </c:pt>
                <c:pt idx="1463">
                  <c:v>2.5299999999999998</c:v>
                </c:pt>
                <c:pt idx="1464">
                  <c:v>2.65</c:v>
                </c:pt>
                <c:pt idx="1465">
                  <c:v>2.77</c:v>
                </c:pt>
                <c:pt idx="1466">
                  <c:v>2.92</c:v>
                </c:pt>
                <c:pt idx="1467">
                  <c:v>2.83</c:v>
                </c:pt>
                <c:pt idx="1468">
                  <c:v>2.61</c:v>
                </c:pt>
                <c:pt idx="1469">
                  <c:v>2.74</c:v>
                </c:pt>
                <c:pt idx="1470">
                  <c:v>2.65</c:v>
                </c:pt>
                <c:pt idx="1471">
                  <c:v>2.5499999999999998</c:v>
                </c:pt>
                <c:pt idx="1472">
                  <c:v>2.56</c:v>
                </c:pt>
                <c:pt idx="1473">
                  <c:v>2.44</c:v>
                </c:pt>
                <c:pt idx="1474">
                  <c:v>2.6</c:v>
                </c:pt>
                <c:pt idx="1475">
                  <c:v>2.58</c:v>
                </c:pt>
                <c:pt idx="1476">
                  <c:v>2.6</c:v>
                </c:pt>
                <c:pt idx="1477">
                  <c:v>2.42</c:v>
                </c:pt>
                <c:pt idx="1478">
                  <c:v>2.46</c:v>
                </c:pt>
                <c:pt idx="1479">
                  <c:v>2.6</c:v>
                </c:pt>
                <c:pt idx="1480">
                  <c:v>2.5</c:v>
                </c:pt>
                <c:pt idx="1481">
                  <c:v>2.48</c:v>
                </c:pt>
                <c:pt idx="1482">
                  <c:v>2.56</c:v>
                </c:pt>
                <c:pt idx="1483">
                  <c:v>2.7</c:v>
                </c:pt>
                <c:pt idx="1485">
                  <c:v>2.6</c:v>
                </c:pt>
                <c:pt idx="1486">
                  <c:v>2.4900000000000002</c:v>
                </c:pt>
                <c:pt idx="1487">
                  <c:v>2.4500000000000002</c:v>
                </c:pt>
                <c:pt idx="1488">
                  <c:v>2.5299999999999998</c:v>
                </c:pt>
                <c:pt idx="1489">
                  <c:v>2.5</c:v>
                </c:pt>
                <c:pt idx="1490">
                  <c:v>2.72</c:v>
                </c:pt>
                <c:pt idx="1491">
                  <c:v>2.76</c:v>
                </c:pt>
                <c:pt idx="1492">
                  <c:v>2.81</c:v>
                </c:pt>
                <c:pt idx="1493">
                  <c:v>2.74</c:v>
                </c:pt>
                <c:pt idx="1494">
                  <c:v>2.54</c:v>
                </c:pt>
                <c:pt idx="1495">
                  <c:v>2.46</c:v>
                </c:pt>
                <c:pt idx="1496">
                  <c:v>2.78</c:v>
                </c:pt>
                <c:pt idx="1497">
                  <c:v>2.7</c:v>
                </c:pt>
                <c:pt idx="1498">
                  <c:v>2.63</c:v>
                </c:pt>
                <c:pt idx="1499">
                  <c:v>2.63</c:v>
                </c:pt>
                <c:pt idx="1500">
                  <c:v>2.5499999999999998</c:v>
                </c:pt>
                <c:pt idx="1501">
                  <c:v>2.72</c:v>
                </c:pt>
                <c:pt idx="1502">
                  <c:v>2.74</c:v>
                </c:pt>
                <c:pt idx="1503">
                  <c:v>2.68</c:v>
                </c:pt>
                <c:pt idx="1504">
                  <c:v>2.7</c:v>
                </c:pt>
                <c:pt idx="1505">
                  <c:v>2.71</c:v>
                </c:pt>
                <c:pt idx="1506">
                  <c:v>2.92</c:v>
                </c:pt>
                <c:pt idx="1507">
                  <c:v>2.92</c:v>
                </c:pt>
                <c:pt idx="1508">
                  <c:v>3.3</c:v>
                </c:pt>
                <c:pt idx="1510">
                  <c:v>3.34</c:v>
                </c:pt>
                <c:pt idx="1511">
                  <c:v>3.19</c:v>
                </c:pt>
                <c:pt idx="1512">
                  <c:v>3.16</c:v>
                </c:pt>
                <c:pt idx="1513">
                  <c:v>3.11</c:v>
                </c:pt>
                <c:pt idx="1514">
                  <c:v>2.98</c:v>
                </c:pt>
                <c:pt idx="1515">
                  <c:v>2.94</c:v>
                </c:pt>
                <c:pt idx="1516">
                  <c:v>2.92</c:v>
                </c:pt>
                <c:pt idx="1517">
                  <c:v>2.84</c:v>
                </c:pt>
                <c:pt idx="1518">
                  <c:v>2.6</c:v>
                </c:pt>
                <c:pt idx="1519">
                  <c:v>2.65</c:v>
                </c:pt>
                <c:pt idx="1520">
                  <c:v>2.85</c:v>
                </c:pt>
                <c:pt idx="1521">
                  <c:v>2.86</c:v>
                </c:pt>
                <c:pt idx="1522">
                  <c:v>2.87</c:v>
                </c:pt>
                <c:pt idx="1523">
                  <c:v>3.24</c:v>
                </c:pt>
                <c:pt idx="1524">
                  <c:v>3.17</c:v>
                </c:pt>
                <c:pt idx="1525">
                  <c:v>3.34</c:v>
                </c:pt>
                <c:pt idx="1526">
                  <c:v>3.19</c:v>
                </c:pt>
                <c:pt idx="1527">
                  <c:v>3.12</c:v>
                </c:pt>
                <c:pt idx="1528">
                  <c:v>3</c:v>
                </c:pt>
                <c:pt idx="1529">
                  <c:v>2.71</c:v>
                </c:pt>
                <c:pt idx="1530">
                  <c:v>2</c:v>
                </c:pt>
                <c:pt idx="1531">
                  <c:v>2.1800000000000002</c:v>
                </c:pt>
                <c:pt idx="1532">
                  <c:v>2.71</c:v>
                </c:pt>
                <c:pt idx="1533">
                  <c:v>2.71</c:v>
                </c:pt>
                <c:pt idx="1534">
                  <c:v>2.61</c:v>
                </c:pt>
                <c:pt idx="1535">
                  <c:v>2.69</c:v>
                </c:pt>
                <c:pt idx="1536">
                  <c:v>2.88</c:v>
                </c:pt>
                <c:pt idx="1537">
                  <c:v>2.91</c:v>
                </c:pt>
                <c:pt idx="1538">
                  <c:v>2.62</c:v>
                </c:pt>
                <c:pt idx="1539">
                  <c:v>2.4900000000000002</c:v>
                </c:pt>
                <c:pt idx="1540">
                  <c:v>2.63</c:v>
                </c:pt>
                <c:pt idx="1541">
                  <c:v>2.72</c:v>
                </c:pt>
                <c:pt idx="1543">
                  <c:v>2.72</c:v>
                </c:pt>
                <c:pt idx="1544">
                  <c:v>2.74</c:v>
                </c:pt>
                <c:pt idx="1545">
                  <c:v>2.78</c:v>
                </c:pt>
                <c:pt idx="1546">
                  <c:v>2.7</c:v>
                </c:pt>
                <c:pt idx="1547">
                  <c:v>2.75</c:v>
                </c:pt>
                <c:pt idx="1548">
                  <c:v>2.63</c:v>
                </c:pt>
                <c:pt idx="1549">
                  <c:v>2.5499999999999998</c:v>
                </c:pt>
                <c:pt idx="1550">
                  <c:v>2.72</c:v>
                </c:pt>
                <c:pt idx="1551">
                  <c:v>2.76</c:v>
                </c:pt>
                <c:pt idx="1552">
                  <c:v>2.52</c:v>
                </c:pt>
                <c:pt idx="1553">
                  <c:v>2.57</c:v>
                </c:pt>
                <c:pt idx="1554">
                  <c:v>2.39</c:v>
                </c:pt>
                <c:pt idx="1555">
                  <c:v>2.37</c:v>
                </c:pt>
                <c:pt idx="1556">
                  <c:v>2.33</c:v>
                </c:pt>
                <c:pt idx="1557">
                  <c:v>2.39</c:v>
                </c:pt>
                <c:pt idx="1558">
                  <c:v>2.44</c:v>
                </c:pt>
                <c:pt idx="1559">
                  <c:v>2.59</c:v>
                </c:pt>
                <c:pt idx="1560">
                  <c:v>2.44</c:v>
                </c:pt>
                <c:pt idx="1561">
                  <c:v>2.48</c:v>
                </c:pt>
                <c:pt idx="1562">
                  <c:v>2.48</c:v>
                </c:pt>
                <c:pt idx="1563">
                  <c:v>2.54</c:v>
                </c:pt>
                <c:pt idx="1565">
                  <c:v>2.5</c:v>
                </c:pt>
                <c:pt idx="1566">
                  <c:v>2.63</c:v>
                </c:pt>
                <c:pt idx="1567">
                  <c:v>2.5499999999999998</c:v>
                </c:pt>
                <c:pt idx="1568">
                  <c:v>2.58</c:v>
                </c:pt>
                <c:pt idx="1570">
                  <c:v>2.56</c:v>
                </c:pt>
                <c:pt idx="1571">
                  <c:v>2.57</c:v>
                </c:pt>
                <c:pt idx="1572">
                  <c:v>2.83</c:v>
                </c:pt>
                <c:pt idx="1573">
                  <c:v>2.75</c:v>
                </c:pt>
                <c:pt idx="1574">
                  <c:v>2.72</c:v>
                </c:pt>
                <c:pt idx="1575">
                  <c:v>3.25</c:v>
                </c:pt>
                <c:pt idx="1576">
                  <c:v>3.25</c:v>
                </c:pt>
                <c:pt idx="1577">
                  <c:v>3.15</c:v>
                </c:pt>
                <c:pt idx="1578">
                  <c:v>13.2</c:v>
                </c:pt>
                <c:pt idx="1580">
                  <c:v>3.25</c:v>
                </c:pt>
                <c:pt idx="1581">
                  <c:v>2.86</c:v>
                </c:pt>
                <c:pt idx="1582">
                  <c:v>2.88</c:v>
                </c:pt>
                <c:pt idx="1583">
                  <c:v>2.7</c:v>
                </c:pt>
                <c:pt idx="1584">
                  <c:v>2.35</c:v>
                </c:pt>
                <c:pt idx="1585">
                  <c:v>2.15</c:v>
                </c:pt>
                <c:pt idx="1586">
                  <c:v>2.4500000000000002</c:v>
                </c:pt>
                <c:pt idx="1587">
                  <c:v>2.56</c:v>
                </c:pt>
                <c:pt idx="1588">
                  <c:v>2.36</c:v>
                </c:pt>
                <c:pt idx="1589">
                  <c:v>2.41</c:v>
                </c:pt>
                <c:pt idx="1590">
                  <c:v>2.2599999999999998</c:v>
                </c:pt>
                <c:pt idx="1591">
                  <c:v>2.19</c:v>
                </c:pt>
                <c:pt idx="1592">
                  <c:v>2.15</c:v>
                </c:pt>
                <c:pt idx="1593">
                  <c:v>2.0099999999999998</c:v>
                </c:pt>
                <c:pt idx="1594">
                  <c:v>2.12</c:v>
                </c:pt>
                <c:pt idx="1595">
                  <c:v>2.1</c:v>
                </c:pt>
                <c:pt idx="1596">
                  <c:v>1.94</c:v>
                </c:pt>
                <c:pt idx="1597">
                  <c:v>1.74</c:v>
                </c:pt>
                <c:pt idx="1598">
                  <c:v>1.74</c:v>
                </c:pt>
                <c:pt idx="1599">
                  <c:v>1.76</c:v>
                </c:pt>
                <c:pt idx="1600">
                  <c:v>1.61</c:v>
                </c:pt>
                <c:pt idx="1601">
                  <c:v>1.51</c:v>
                </c:pt>
                <c:pt idx="1602">
                  <c:v>1.53</c:v>
                </c:pt>
                <c:pt idx="1603">
                  <c:v>1.55</c:v>
                </c:pt>
                <c:pt idx="1605">
                  <c:v>1.5</c:v>
                </c:pt>
                <c:pt idx="1606">
                  <c:v>1.58</c:v>
                </c:pt>
                <c:pt idx="1607">
                  <c:v>1.62</c:v>
                </c:pt>
                <c:pt idx="1608">
                  <c:v>1.52</c:v>
                </c:pt>
                <c:pt idx="1609">
                  <c:v>1.65</c:v>
                </c:pt>
                <c:pt idx="1610">
                  <c:v>1.52</c:v>
                </c:pt>
                <c:pt idx="1611">
                  <c:v>1.61</c:v>
                </c:pt>
                <c:pt idx="1612">
                  <c:v>1.67</c:v>
                </c:pt>
                <c:pt idx="1613">
                  <c:v>1.47</c:v>
                </c:pt>
                <c:pt idx="1614">
                  <c:v>1.48</c:v>
                </c:pt>
                <c:pt idx="1615">
                  <c:v>1.51</c:v>
                </c:pt>
                <c:pt idx="1616">
                  <c:v>1.67</c:v>
                </c:pt>
                <c:pt idx="1617">
                  <c:v>1.56</c:v>
                </c:pt>
                <c:pt idx="1618">
                  <c:v>1.54</c:v>
                </c:pt>
                <c:pt idx="1619">
                  <c:v>1.54</c:v>
                </c:pt>
                <c:pt idx="1620">
                  <c:v>1.57</c:v>
                </c:pt>
                <c:pt idx="1621">
                  <c:v>1.25</c:v>
                </c:pt>
                <c:pt idx="1622">
                  <c:v>1.26</c:v>
                </c:pt>
                <c:pt idx="1623">
                  <c:v>1.38</c:v>
                </c:pt>
                <c:pt idx="1624">
                  <c:v>1.54</c:v>
                </c:pt>
                <c:pt idx="1625">
                  <c:v>1.55</c:v>
                </c:pt>
                <c:pt idx="1626">
                  <c:v>1.58</c:v>
                </c:pt>
                <c:pt idx="1627">
                  <c:v>1.55</c:v>
                </c:pt>
                <c:pt idx="1628">
                  <c:v>1.5</c:v>
                </c:pt>
                <c:pt idx="1629">
                  <c:v>1.46</c:v>
                </c:pt>
                <c:pt idx="1630">
                  <c:v>1.48</c:v>
                </c:pt>
                <c:pt idx="1631">
                  <c:v>1.43</c:v>
                </c:pt>
                <c:pt idx="1632">
                  <c:v>1.54</c:v>
                </c:pt>
                <c:pt idx="1634">
                  <c:v>1.64</c:v>
                </c:pt>
                <c:pt idx="1635">
                  <c:v>1.65</c:v>
                </c:pt>
                <c:pt idx="1636">
                  <c:v>1.86</c:v>
                </c:pt>
                <c:pt idx="1637">
                  <c:v>1.78</c:v>
                </c:pt>
                <c:pt idx="1638">
                  <c:v>1.58</c:v>
                </c:pt>
                <c:pt idx="1639">
                  <c:v>1.73</c:v>
                </c:pt>
                <c:pt idx="1640">
                  <c:v>1.83</c:v>
                </c:pt>
                <c:pt idx="1641">
                  <c:v>1.9</c:v>
                </c:pt>
                <c:pt idx="1642">
                  <c:v>1.62</c:v>
                </c:pt>
                <c:pt idx="1643">
                  <c:v>1.36</c:v>
                </c:pt>
                <c:pt idx="1644">
                  <c:v>1.41</c:v>
                </c:pt>
                <c:pt idx="1645">
                  <c:v>1.38</c:v>
                </c:pt>
                <c:pt idx="1646">
                  <c:v>1.5</c:v>
                </c:pt>
                <c:pt idx="1647">
                  <c:v>1.59</c:v>
                </c:pt>
                <c:pt idx="1648">
                  <c:v>1.43</c:v>
                </c:pt>
                <c:pt idx="1649">
                  <c:v>1.64</c:v>
                </c:pt>
                <c:pt idx="1650">
                  <c:v>1.59</c:v>
                </c:pt>
                <c:pt idx="1651">
                  <c:v>1.6</c:v>
                </c:pt>
                <c:pt idx="1652">
                  <c:v>1.46</c:v>
                </c:pt>
                <c:pt idx="1653">
                  <c:v>1.4</c:v>
                </c:pt>
                <c:pt idx="1654">
                  <c:v>1.55</c:v>
                </c:pt>
                <c:pt idx="1655">
                  <c:v>1.68</c:v>
                </c:pt>
                <c:pt idx="1656">
                  <c:v>1.63</c:v>
                </c:pt>
                <c:pt idx="1657">
                  <c:v>1.66</c:v>
                </c:pt>
                <c:pt idx="1658">
                  <c:v>1.67</c:v>
                </c:pt>
                <c:pt idx="1659">
                  <c:v>1.88</c:v>
                </c:pt>
                <c:pt idx="1660">
                  <c:v>1.95</c:v>
                </c:pt>
                <c:pt idx="1661">
                  <c:v>2.0099999999999998</c:v>
                </c:pt>
                <c:pt idx="1662">
                  <c:v>2.0299999999999998</c:v>
                </c:pt>
                <c:pt idx="1663">
                  <c:v>2.14</c:v>
                </c:pt>
                <c:pt idx="1664">
                  <c:v>2.11</c:v>
                </c:pt>
                <c:pt idx="1665">
                  <c:v>2.14</c:v>
                </c:pt>
                <c:pt idx="1666">
                  <c:v>2.12</c:v>
                </c:pt>
                <c:pt idx="1667">
                  <c:v>2.3199999999999998</c:v>
                </c:pt>
                <c:pt idx="1668">
                  <c:v>2.44</c:v>
                </c:pt>
                <c:pt idx="1669">
                  <c:v>2.52</c:v>
                </c:pt>
                <c:pt idx="1670">
                  <c:v>2.52</c:v>
                </c:pt>
                <c:pt idx="1671">
                  <c:v>2.5099999999999998</c:v>
                </c:pt>
                <c:pt idx="1672">
                  <c:v>2.64</c:v>
                </c:pt>
                <c:pt idx="1673">
                  <c:v>2.2200000000000002</c:v>
                </c:pt>
                <c:pt idx="1674">
                  <c:v>0</c:v>
                </c:pt>
                <c:pt idx="1675">
                  <c:v>2.29</c:v>
                </c:pt>
                <c:pt idx="1676">
                  <c:v>2.2000000000000002</c:v>
                </c:pt>
                <c:pt idx="1677">
                  <c:v>1.87</c:v>
                </c:pt>
                <c:pt idx="1678">
                  <c:v>1.78</c:v>
                </c:pt>
                <c:pt idx="1679">
                  <c:v>2.5499999999999998</c:v>
                </c:pt>
                <c:pt idx="1680">
                  <c:v>2.58</c:v>
                </c:pt>
                <c:pt idx="1681">
                  <c:v>2.27</c:v>
                </c:pt>
                <c:pt idx="1682">
                  <c:v>2.2999999999999998</c:v>
                </c:pt>
                <c:pt idx="1683">
                  <c:v>2.46</c:v>
                </c:pt>
                <c:pt idx="1684">
                  <c:v>2.61</c:v>
                </c:pt>
                <c:pt idx="1685">
                  <c:v>2.71</c:v>
                </c:pt>
                <c:pt idx="1686">
                  <c:v>2.8</c:v>
                </c:pt>
                <c:pt idx="1687">
                  <c:v>2.79</c:v>
                </c:pt>
                <c:pt idx="1688">
                  <c:v>2.74</c:v>
                </c:pt>
                <c:pt idx="1689">
                  <c:v>2.4300000000000002</c:v>
                </c:pt>
                <c:pt idx="1690">
                  <c:v>2.5</c:v>
                </c:pt>
                <c:pt idx="1691">
                  <c:v>2.4300000000000002</c:v>
                </c:pt>
                <c:pt idx="1692">
                  <c:v>2.39</c:v>
                </c:pt>
                <c:pt idx="1693">
                  <c:v>2.44</c:v>
                </c:pt>
                <c:pt idx="1694">
                  <c:v>2.58</c:v>
                </c:pt>
                <c:pt idx="1695">
                  <c:v>2.61</c:v>
                </c:pt>
                <c:pt idx="1696">
                  <c:v>2.4500000000000002</c:v>
                </c:pt>
                <c:pt idx="1697">
                  <c:v>2.5499999999999998</c:v>
                </c:pt>
                <c:pt idx="1698">
                  <c:v>2.42</c:v>
                </c:pt>
                <c:pt idx="1699">
                  <c:v>2.21</c:v>
                </c:pt>
                <c:pt idx="1700">
                  <c:v>2.06</c:v>
                </c:pt>
                <c:pt idx="1701">
                  <c:v>2.02</c:v>
                </c:pt>
                <c:pt idx="1703">
                  <c:v>2.02</c:v>
                </c:pt>
                <c:pt idx="1704">
                  <c:v>2.1</c:v>
                </c:pt>
                <c:pt idx="1705">
                  <c:v>2.42</c:v>
                </c:pt>
                <c:pt idx="1706">
                  <c:v>2.4</c:v>
                </c:pt>
                <c:pt idx="1707">
                  <c:v>2.23</c:v>
                </c:pt>
                <c:pt idx="1708">
                  <c:v>2.17</c:v>
                </c:pt>
                <c:pt idx="1709">
                  <c:v>2.12</c:v>
                </c:pt>
                <c:pt idx="1710">
                  <c:v>2.1</c:v>
                </c:pt>
                <c:pt idx="1711">
                  <c:v>1.98</c:v>
                </c:pt>
                <c:pt idx="1712">
                  <c:v>2</c:v>
                </c:pt>
                <c:pt idx="1713">
                  <c:v>1.88</c:v>
                </c:pt>
                <c:pt idx="1714">
                  <c:v>2.19</c:v>
                </c:pt>
                <c:pt idx="1715">
                  <c:v>2.13</c:v>
                </c:pt>
                <c:pt idx="1716">
                  <c:v>2</c:v>
                </c:pt>
                <c:pt idx="1717">
                  <c:v>2</c:v>
                </c:pt>
                <c:pt idx="1718">
                  <c:v>1.98</c:v>
                </c:pt>
                <c:pt idx="1719">
                  <c:v>1.9</c:v>
                </c:pt>
                <c:pt idx="1720">
                  <c:v>1.81</c:v>
                </c:pt>
                <c:pt idx="1721">
                  <c:v>1.94</c:v>
                </c:pt>
                <c:pt idx="1722">
                  <c:v>1.95</c:v>
                </c:pt>
                <c:pt idx="1723">
                  <c:v>1.89</c:v>
                </c:pt>
                <c:pt idx="1724">
                  <c:v>1.83</c:v>
                </c:pt>
                <c:pt idx="1725">
                  <c:v>1.83</c:v>
                </c:pt>
                <c:pt idx="1726">
                  <c:v>1.96</c:v>
                </c:pt>
                <c:pt idx="1727">
                  <c:v>1.85</c:v>
                </c:pt>
                <c:pt idx="1728">
                  <c:v>1.94</c:v>
                </c:pt>
                <c:pt idx="1729">
                  <c:v>2.1</c:v>
                </c:pt>
                <c:pt idx="1730">
                  <c:v>2.16</c:v>
                </c:pt>
                <c:pt idx="1731">
                  <c:v>2.1</c:v>
                </c:pt>
                <c:pt idx="1732">
                  <c:v>2.16</c:v>
                </c:pt>
                <c:pt idx="1733">
                  <c:v>2.1800000000000002</c:v>
                </c:pt>
                <c:pt idx="1734">
                  <c:v>2.19</c:v>
                </c:pt>
                <c:pt idx="1735">
                  <c:v>2.0099999999999998</c:v>
                </c:pt>
                <c:pt idx="1736">
                  <c:v>2.12</c:v>
                </c:pt>
                <c:pt idx="1737">
                  <c:v>2.1800000000000002</c:v>
                </c:pt>
                <c:pt idx="1738">
                  <c:v>2.14</c:v>
                </c:pt>
                <c:pt idx="1739">
                  <c:v>1.93</c:v>
                </c:pt>
                <c:pt idx="1740">
                  <c:v>1.82</c:v>
                </c:pt>
                <c:pt idx="1741">
                  <c:v>1.92</c:v>
                </c:pt>
                <c:pt idx="1742">
                  <c:v>1.91</c:v>
                </c:pt>
                <c:pt idx="1743">
                  <c:v>1.89</c:v>
                </c:pt>
                <c:pt idx="1744">
                  <c:v>1.85</c:v>
                </c:pt>
                <c:pt idx="1745">
                  <c:v>1.93</c:v>
                </c:pt>
                <c:pt idx="1747">
                  <c:v>2.0099999999999998</c:v>
                </c:pt>
                <c:pt idx="1748">
                  <c:v>2.0499999999999998</c:v>
                </c:pt>
                <c:pt idx="1749">
                  <c:v>2.02</c:v>
                </c:pt>
                <c:pt idx="1750">
                  <c:v>2.09</c:v>
                </c:pt>
                <c:pt idx="1751">
                  <c:v>2.0299999999999998</c:v>
                </c:pt>
                <c:pt idx="1752">
                  <c:v>2.13</c:v>
                </c:pt>
                <c:pt idx="1753">
                  <c:v>2.13</c:v>
                </c:pt>
                <c:pt idx="1754">
                  <c:v>2.13</c:v>
                </c:pt>
                <c:pt idx="1755">
                  <c:v>2.25</c:v>
                </c:pt>
                <c:pt idx="1756">
                  <c:v>2.23</c:v>
                </c:pt>
                <c:pt idx="1757">
                  <c:v>2.33</c:v>
                </c:pt>
                <c:pt idx="1758">
                  <c:v>2.31</c:v>
                </c:pt>
                <c:pt idx="1759">
                  <c:v>2.2400000000000002</c:v>
                </c:pt>
                <c:pt idx="1760">
                  <c:v>2.2000000000000002</c:v>
                </c:pt>
                <c:pt idx="1761">
                  <c:v>2.4</c:v>
                </c:pt>
                <c:pt idx="1762">
                  <c:v>2.61</c:v>
                </c:pt>
                <c:pt idx="1763">
                  <c:v>2.62</c:v>
                </c:pt>
                <c:pt idx="1764">
                  <c:v>2.64</c:v>
                </c:pt>
                <c:pt idx="1765">
                  <c:v>2.5299999999999998</c:v>
                </c:pt>
                <c:pt idx="1766">
                  <c:v>2.65</c:v>
                </c:pt>
                <c:pt idx="1767">
                  <c:v>2.67</c:v>
                </c:pt>
                <c:pt idx="1768">
                  <c:v>2.77</c:v>
                </c:pt>
                <c:pt idx="1769">
                  <c:v>2.75</c:v>
                </c:pt>
                <c:pt idx="1770">
                  <c:v>2.4900000000000002</c:v>
                </c:pt>
                <c:pt idx="1771">
                  <c:v>2.4300000000000002</c:v>
                </c:pt>
                <c:pt idx="1772">
                  <c:v>2.2599999999999998</c:v>
                </c:pt>
                <c:pt idx="1773">
                  <c:v>2.31</c:v>
                </c:pt>
                <c:pt idx="1775">
                  <c:v>2.37</c:v>
                </c:pt>
                <c:pt idx="1776">
                  <c:v>2.21</c:v>
                </c:pt>
                <c:pt idx="1777">
                  <c:v>2.19</c:v>
                </c:pt>
                <c:pt idx="1778">
                  <c:v>1.82</c:v>
                </c:pt>
                <c:pt idx="1779">
                  <c:v>1.76</c:v>
                </c:pt>
                <c:pt idx="1780">
                  <c:v>1.76</c:v>
                </c:pt>
                <c:pt idx="1781">
                  <c:v>1.9</c:v>
                </c:pt>
                <c:pt idx="1782">
                  <c:v>2.04</c:v>
                </c:pt>
                <c:pt idx="1783">
                  <c:v>1.93</c:v>
                </c:pt>
                <c:pt idx="1784">
                  <c:v>2.0299999999999998</c:v>
                </c:pt>
                <c:pt idx="1785">
                  <c:v>1.82</c:v>
                </c:pt>
                <c:pt idx="1786">
                  <c:v>2.0299999999999998</c:v>
                </c:pt>
                <c:pt idx="1787">
                  <c:v>1.82</c:v>
                </c:pt>
                <c:pt idx="1788">
                  <c:v>1.42</c:v>
                </c:pt>
                <c:pt idx="1789">
                  <c:v>1.35</c:v>
                </c:pt>
                <c:pt idx="1790">
                  <c:v>1.62</c:v>
                </c:pt>
                <c:pt idx="1791">
                  <c:v>1.8</c:v>
                </c:pt>
                <c:pt idx="1792">
                  <c:v>1.49</c:v>
                </c:pt>
                <c:pt idx="1793">
                  <c:v>1.21</c:v>
                </c:pt>
                <c:pt idx="1794">
                  <c:v>1.21</c:v>
                </c:pt>
                <c:pt idx="1795">
                  <c:v>1.92</c:v>
                </c:pt>
                <c:pt idx="1796">
                  <c:v>2.06</c:v>
                </c:pt>
                <c:pt idx="1797">
                  <c:v>2.11</c:v>
                </c:pt>
                <c:pt idx="1798">
                  <c:v>1.65</c:v>
                </c:pt>
                <c:pt idx="1799">
                  <c:v>2.08</c:v>
                </c:pt>
                <c:pt idx="1800">
                  <c:v>2.1</c:v>
                </c:pt>
                <c:pt idx="1801">
                  <c:v>2.3199999999999998</c:v>
                </c:pt>
                <c:pt idx="1802">
                  <c:v>2.84</c:v>
                </c:pt>
                <c:pt idx="1803">
                  <c:v>2.41</c:v>
                </c:pt>
                <c:pt idx="1804">
                  <c:v>2.78</c:v>
                </c:pt>
                <c:pt idx="1805">
                  <c:v>3.19</c:v>
                </c:pt>
                <c:pt idx="1806">
                  <c:v>3.39</c:v>
                </c:pt>
                <c:pt idx="1808">
                  <c:v>3.39</c:v>
                </c:pt>
                <c:pt idx="1809">
                  <c:v>3.05</c:v>
                </c:pt>
                <c:pt idx="1810">
                  <c:v>2.94</c:v>
                </c:pt>
                <c:pt idx="1811">
                  <c:v>2.75</c:v>
                </c:pt>
                <c:pt idx="1812">
                  <c:v>2.95</c:v>
                </c:pt>
                <c:pt idx="1813">
                  <c:v>2.83</c:v>
                </c:pt>
                <c:pt idx="1814">
                  <c:v>3.05</c:v>
                </c:pt>
                <c:pt idx="1815">
                  <c:v>2.9</c:v>
                </c:pt>
                <c:pt idx="1816">
                  <c:v>2.9</c:v>
                </c:pt>
                <c:pt idx="1817">
                  <c:v>3.1</c:v>
                </c:pt>
                <c:pt idx="1818">
                  <c:v>3.2</c:v>
                </c:pt>
                <c:pt idx="1819">
                  <c:v>2.87</c:v>
                </c:pt>
                <c:pt idx="1820">
                  <c:v>2.85</c:v>
                </c:pt>
                <c:pt idx="1821">
                  <c:v>3.01</c:v>
                </c:pt>
                <c:pt idx="1822">
                  <c:v>3.15</c:v>
                </c:pt>
                <c:pt idx="1823">
                  <c:v>3.1</c:v>
                </c:pt>
                <c:pt idx="1824">
                  <c:v>2.89</c:v>
                </c:pt>
                <c:pt idx="1825">
                  <c:v>2.95</c:v>
                </c:pt>
                <c:pt idx="1826">
                  <c:v>2.96</c:v>
                </c:pt>
                <c:pt idx="1827">
                  <c:v>2.91</c:v>
                </c:pt>
                <c:pt idx="1828">
                  <c:v>3.39</c:v>
                </c:pt>
                <c:pt idx="1829">
                  <c:v>3.4</c:v>
                </c:pt>
                <c:pt idx="1831">
                  <c:v>3.65</c:v>
                </c:pt>
                <c:pt idx="1832">
                  <c:v>3.4</c:v>
                </c:pt>
                <c:pt idx="1833">
                  <c:v>4.05</c:v>
                </c:pt>
                <c:pt idx="1834">
                  <c:v>3.8</c:v>
                </c:pt>
                <c:pt idx="1835">
                  <c:v>3.75</c:v>
                </c:pt>
                <c:pt idx="1836">
                  <c:v>3.94</c:v>
                </c:pt>
                <c:pt idx="1837">
                  <c:v>4.13</c:v>
                </c:pt>
                <c:pt idx="1838">
                  <c:v>4.4000000000000004</c:v>
                </c:pt>
                <c:pt idx="1839">
                  <c:v>4.32</c:v>
                </c:pt>
                <c:pt idx="1840">
                  <c:v>4.45</c:v>
                </c:pt>
                <c:pt idx="1841">
                  <c:v>4.3</c:v>
                </c:pt>
                <c:pt idx="1842">
                  <c:v>9.86</c:v>
                </c:pt>
                <c:pt idx="1844">
                  <c:v>4.4000000000000004</c:v>
                </c:pt>
                <c:pt idx="1845">
                  <c:v>3.91</c:v>
                </c:pt>
                <c:pt idx="1846">
                  <c:v>3.91</c:v>
                </c:pt>
                <c:pt idx="1847">
                  <c:v>3.84</c:v>
                </c:pt>
                <c:pt idx="1848">
                  <c:v>3.71</c:v>
                </c:pt>
                <c:pt idx="1849">
                  <c:v>3.4</c:v>
                </c:pt>
                <c:pt idx="1850">
                  <c:v>3.38</c:v>
                </c:pt>
                <c:pt idx="1851">
                  <c:v>3.12</c:v>
                </c:pt>
                <c:pt idx="1852">
                  <c:v>2.93</c:v>
                </c:pt>
                <c:pt idx="1853">
                  <c:v>3.3</c:v>
                </c:pt>
                <c:pt idx="1854">
                  <c:v>3.25</c:v>
                </c:pt>
                <c:pt idx="1855">
                  <c:v>3.22</c:v>
                </c:pt>
                <c:pt idx="1856">
                  <c:v>3.31</c:v>
                </c:pt>
                <c:pt idx="1857">
                  <c:v>3.32</c:v>
                </c:pt>
                <c:pt idx="1858">
                  <c:v>3.48</c:v>
                </c:pt>
                <c:pt idx="1859">
                  <c:v>3.65</c:v>
                </c:pt>
                <c:pt idx="1860">
                  <c:v>3.97</c:v>
                </c:pt>
                <c:pt idx="1861">
                  <c:v>4.43</c:v>
                </c:pt>
                <c:pt idx="1862">
                  <c:v>4.5999999999999996</c:v>
                </c:pt>
                <c:pt idx="1864">
                  <c:v>6.4</c:v>
                </c:pt>
                <c:pt idx="1865">
                  <c:v>7.15</c:v>
                </c:pt>
                <c:pt idx="1866">
                  <c:v>5.62</c:v>
                </c:pt>
                <c:pt idx="1867">
                  <c:v>4.43</c:v>
                </c:pt>
                <c:pt idx="1868">
                  <c:v>3.86</c:v>
                </c:pt>
                <c:pt idx="1869" formatCode="General">
                  <c:v>3.88</c:v>
                </c:pt>
                <c:pt idx="1870" formatCode="General">
                  <c:v>3.9</c:v>
                </c:pt>
                <c:pt idx="1871" formatCode="General">
                  <c:v>3.91</c:v>
                </c:pt>
                <c:pt idx="1872" formatCode="General">
                  <c:v>3.91</c:v>
                </c:pt>
                <c:pt idx="1873" formatCode="General">
                  <c:v>3.8</c:v>
                </c:pt>
                <c:pt idx="1874" formatCode="General">
                  <c:v>4.3899999999999997</c:v>
                </c:pt>
                <c:pt idx="1875" formatCode="General">
                  <c:v>4.4000000000000004</c:v>
                </c:pt>
                <c:pt idx="1876" formatCode="General">
                  <c:v>4.3899999999999997</c:v>
                </c:pt>
                <c:pt idx="1877" formatCode="General">
                  <c:v>4.3899999999999997</c:v>
                </c:pt>
                <c:pt idx="1878" formatCode="General">
                  <c:v>4.2300000000000004</c:v>
                </c:pt>
                <c:pt idx="1879" formatCode="General">
                  <c:v>4.57</c:v>
                </c:pt>
                <c:pt idx="1880" formatCode="General">
                  <c:v>4.18</c:v>
                </c:pt>
                <c:pt idx="1881" formatCode="General">
                  <c:v>3.89</c:v>
                </c:pt>
                <c:pt idx="1882" formatCode="General">
                  <c:v>3.89</c:v>
                </c:pt>
                <c:pt idx="1883" formatCode="General">
                  <c:v>4.1500000000000004</c:v>
                </c:pt>
                <c:pt idx="1884" formatCode="General">
                  <c:v>4.17</c:v>
                </c:pt>
                <c:pt idx="1885" formatCode="General">
                  <c:v>4.21</c:v>
                </c:pt>
                <c:pt idx="1886" formatCode="General">
                  <c:v>4.2300000000000004</c:v>
                </c:pt>
                <c:pt idx="1887" formatCode="General">
                  <c:v>3.93</c:v>
                </c:pt>
                <c:pt idx="1888" formatCode="General">
                  <c:v>4.03</c:v>
                </c:pt>
                <c:pt idx="1889" formatCode="General">
                  <c:v>3.94</c:v>
                </c:pt>
                <c:pt idx="1890" formatCode="General">
                  <c:v>3.85</c:v>
                </c:pt>
                <c:pt idx="1891" formatCode="General">
                  <c:v>3.88</c:v>
                </c:pt>
                <c:pt idx="1892" formatCode="General">
                  <c:v>3.89</c:v>
                </c:pt>
                <c:pt idx="1893" formatCode="General">
                  <c:v>4.1100000000000003</c:v>
                </c:pt>
                <c:pt idx="1894" formatCode="General">
                  <c:v>3.96</c:v>
                </c:pt>
                <c:pt idx="1895" formatCode="General">
                  <c:v>4.04</c:v>
                </c:pt>
                <c:pt idx="1896" formatCode="General">
                  <c:v>4.21</c:v>
                </c:pt>
                <c:pt idx="1897" formatCode="General">
                  <c:v>4.04</c:v>
                </c:pt>
                <c:pt idx="1898" formatCode="General">
                  <c:v>3.97</c:v>
                </c:pt>
                <c:pt idx="1899" formatCode="General">
                  <c:v>3.85</c:v>
                </c:pt>
                <c:pt idx="1900" formatCode="General">
                  <c:v>3.42</c:v>
                </c:pt>
                <c:pt idx="1901" formatCode="General">
                  <c:v>3.7</c:v>
                </c:pt>
                <c:pt idx="1902" formatCode="General">
                  <c:v>3.44</c:v>
                </c:pt>
                <c:pt idx="1903" formatCode="General">
                  <c:v>3.57</c:v>
                </c:pt>
                <c:pt idx="1904" formatCode="General">
                  <c:v>3.27</c:v>
                </c:pt>
                <c:pt idx="1905" formatCode="General">
                  <c:v>3.25</c:v>
                </c:pt>
                <c:pt idx="1906" formatCode="General">
                  <c:v>2.94</c:v>
                </c:pt>
                <c:pt idx="1908" formatCode="General">
                  <c:v>3.16</c:v>
                </c:pt>
                <c:pt idx="1909" formatCode="General">
                  <c:v>3.12</c:v>
                </c:pt>
                <c:pt idx="1910" formatCode="General">
                  <c:v>3.12</c:v>
                </c:pt>
                <c:pt idx="1911" formatCode="General">
                  <c:v>2.87</c:v>
                </c:pt>
                <c:pt idx="1912" formatCode="General">
                  <c:v>2.71</c:v>
                </c:pt>
                <c:pt idx="1913" formatCode="General">
                  <c:v>2.96</c:v>
                </c:pt>
                <c:pt idx="1914" formatCode="General">
                  <c:v>3.17</c:v>
                </c:pt>
                <c:pt idx="1915" formatCode="General">
                  <c:v>3.12</c:v>
                </c:pt>
                <c:pt idx="1916" formatCode="General">
                  <c:v>3.08</c:v>
                </c:pt>
                <c:pt idx="1917" formatCode="General">
                  <c:v>3.1</c:v>
                </c:pt>
                <c:pt idx="1918" formatCode="General">
                  <c:v>3.26</c:v>
                </c:pt>
                <c:pt idx="1919" formatCode="General">
                  <c:v>3.08</c:v>
                </c:pt>
                <c:pt idx="1920" formatCode="General">
                  <c:v>3.18</c:v>
                </c:pt>
                <c:pt idx="1921" formatCode="General">
                  <c:v>3.23</c:v>
                </c:pt>
                <c:pt idx="1922" formatCode="General">
                  <c:v>3.22</c:v>
                </c:pt>
                <c:pt idx="1923" formatCode="General">
                  <c:v>3.19</c:v>
                </c:pt>
                <c:pt idx="1924" formatCode="General">
                  <c:v>3.27</c:v>
                </c:pt>
                <c:pt idx="1925" formatCode="General">
                  <c:v>3.31</c:v>
                </c:pt>
                <c:pt idx="1926" formatCode="General">
                  <c:v>3.2</c:v>
                </c:pt>
                <c:pt idx="1927" formatCode="General">
                  <c:v>3.01</c:v>
                </c:pt>
                <c:pt idx="1928" formatCode="General">
                  <c:v>2.96</c:v>
                </c:pt>
                <c:pt idx="1929" formatCode="General">
                  <c:v>3.15</c:v>
                </c:pt>
                <c:pt idx="1930" formatCode="General">
                  <c:v>3.2</c:v>
                </c:pt>
                <c:pt idx="1931" formatCode="General">
                  <c:v>3</c:v>
                </c:pt>
                <c:pt idx="1932" formatCode="General">
                  <c:v>2.93</c:v>
                </c:pt>
                <c:pt idx="1934" formatCode="General">
                  <c:v>3.2</c:v>
                </c:pt>
                <c:pt idx="1935" formatCode="General">
                  <c:v>3.09</c:v>
                </c:pt>
                <c:pt idx="1936" formatCode="General">
                  <c:v>2.97</c:v>
                </c:pt>
                <c:pt idx="1937" formatCode="General">
                  <c:v>2.86</c:v>
                </c:pt>
                <c:pt idx="1938" formatCode="General">
                  <c:v>3</c:v>
                </c:pt>
                <c:pt idx="1939" formatCode="General">
                  <c:v>2.84</c:v>
                </c:pt>
                <c:pt idx="1940" formatCode="General">
                  <c:v>2.8</c:v>
                </c:pt>
                <c:pt idx="1941" formatCode="General">
                  <c:v>2.86</c:v>
                </c:pt>
                <c:pt idx="1942" formatCode="General">
                  <c:v>2.68</c:v>
                </c:pt>
                <c:pt idx="1943" formatCode="General">
                  <c:v>3.13</c:v>
                </c:pt>
                <c:pt idx="1944" formatCode="General">
                  <c:v>2.79</c:v>
                </c:pt>
                <c:pt idx="1945" formatCode="General">
                  <c:v>2.73</c:v>
                </c:pt>
                <c:pt idx="1946" formatCode="General">
                  <c:v>2.9</c:v>
                </c:pt>
                <c:pt idx="1947" formatCode="General">
                  <c:v>2.65</c:v>
                </c:pt>
                <c:pt idx="1948" formatCode="General">
                  <c:v>2.9</c:v>
                </c:pt>
                <c:pt idx="1949" formatCode="General">
                  <c:v>2.9</c:v>
                </c:pt>
                <c:pt idx="1950" formatCode="General">
                  <c:v>3.43</c:v>
                </c:pt>
                <c:pt idx="1952" formatCode="General">
                  <c:v>3.09</c:v>
                </c:pt>
                <c:pt idx="1953" formatCode="General">
                  <c:v>3.5</c:v>
                </c:pt>
                <c:pt idx="1954" formatCode="General">
                  <c:v>3.3</c:v>
                </c:pt>
                <c:pt idx="1955" formatCode="General">
                  <c:v>3.26</c:v>
                </c:pt>
                <c:pt idx="1956" formatCode="General">
                  <c:v>3.23</c:v>
                </c:pt>
                <c:pt idx="1957" formatCode="General">
                  <c:v>3.23</c:v>
                </c:pt>
                <c:pt idx="1958" formatCode="General">
                  <c:v>3.26</c:v>
                </c:pt>
                <c:pt idx="1959" formatCode="General">
                  <c:v>3.14</c:v>
                </c:pt>
                <c:pt idx="1960" formatCode="General">
                  <c:v>3.1</c:v>
                </c:pt>
                <c:pt idx="1961" formatCode="General">
                  <c:v>3.24</c:v>
                </c:pt>
                <c:pt idx="1963" formatCode="General">
                  <c:v>3.24</c:v>
                </c:pt>
                <c:pt idx="1964" formatCode="General">
                  <c:v>3.2</c:v>
                </c:pt>
                <c:pt idx="1965" formatCode="General">
                  <c:v>3.08</c:v>
                </c:pt>
                <c:pt idx="1966" formatCode="General">
                  <c:v>3.11</c:v>
                </c:pt>
                <c:pt idx="1967" formatCode="General">
                  <c:v>3.22</c:v>
                </c:pt>
                <c:pt idx="1968" formatCode="General">
                  <c:v>3.21</c:v>
                </c:pt>
                <c:pt idx="1969" formatCode="General">
                  <c:v>3.31</c:v>
                </c:pt>
                <c:pt idx="1970" formatCode="General">
                  <c:v>3.42</c:v>
                </c:pt>
                <c:pt idx="1971" formatCode="General">
                  <c:v>3.52</c:v>
                </c:pt>
                <c:pt idx="1972" formatCode="General">
                  <c:v>3.5</c:v>
                </c:pt>
                <c:pt idx="1973" formatCode="General">
                  <c:v>3.5</c:v>
                </c:pt>
                <c:pt idx="1974" formatCode="General">
                  <c:v>3.16</c:v>
                </c:pt>
                <c:pt idx="1975" formatCode="General">
                  <c:v>3.08</c:v>
                </c:pt>
                <c:pt idx="1976" formatCode="General">
                  <c:v>3.13</c:v>
                </c:pt>
                <c:pt idx="1977" formatCode="General">
                  <c:v>3.1</c:v>
                </c:pt>
                <c:pt idx="1978" formatCode="General">
                  <c:v>3.12</c:v>
                </c:pt>
                <c:pt idx="1979" formatCode="General">
                  <c:v>3.08</c:v>
                </c:pt>
                <c:pt idx="1980" formatCode="General">
                  <c:v>2.98</c:v>
                </c:pt>
                <c:pt idx="1981" formatCode="General">
                  <c:v>2.99</c:v>
                </c:pt>
                <c:pt idx="1982" formatCode="General">
                  <c:v>3</c:v>
                </c:pt>
                <c:pt idx="1983" formatCode="General">
                  <c:v>2.89</c:v>
                </c:pt>
                <c:pt idx="1984" formatCode="General">
                  <c:v>2.98</c:v>
                </c:pt>
                <c:pt idx="1985" formatCode="General">
                  <c:v>3.02</c:v>
                </c:pt>
                <c:pt idx="1986" formatCode="General">
                  <c:v>3.05</c:v>
                </c:pt>
                <c:pt idx="1987" formatCode="General">
                  <c:v>3.03</c:v>
                </c:pt>
                <c:pt idx="1988" formatCode="General">
                  <c:v>3.05</c:v>
                </c:pt>
                <c:pt idx="1989" formatCode="General">
                  <c:v>2.93</c:v>
                </c:pt>
                <c:pt idx="1990" formatCode="General">
                  <c:v>2.95</c:v>
                </c:pt>
                <c:pt idx="1991" formatCode="General">
                  <c:v>2.78</c:v>
                </c:pt>
                <c:pt idx="1992" formatCode="General">
                  <c:v>2.98</c:v>
                </c:pt>
                <c:pt idx="1993" formatCode="General">
                  <c:v>2.96</c:v>
                </c:pt>
                <c:pt idx="1994" formatCode="General">
                  <c:v>2.87</c:v>
                </c:pt>
                <c:pt idx="1995" formatCode="General">
                  <c:v>2.8</c:v>
                </c:pt>
                <c:pt idx="1996" formatCode="General">
                  <c:v>2.88</c:v>
                </c:pt>
                <c:pt idx="1997" formatCode="General">
                  <c:v>2.76</c:v>
                </c:pt>
                <c:pt idx="1998" formatCode="General">
                  <c:v>2.76</c:v>
                </c:pt>
                <c:pt idx="1999" formatCode="General">
                  <c:v>2.82</c:v>
                </c:pt>
                <c:pt idx="2000" formatCode="General">
                  <c:v>2.88</c:v>
                </c:pt>
                <c:pt idx="2001" formatCode="General">
                  <c:v>2.9</c:v>
                </c:pt>
                <c:pt idx="2002" formatCode="General">
                  <c:v>2.88</c:v>
                </c:pt>
                <c:pt idx="2004" formatCode="General">
                  <c:v>2.7</c:v>
                </c:pt>
                <c:pt idx="2005" formatCode="General">
                  <c:v>3</c:v>
                </c:pt>
                <c:pt idx="2006" formatCode="General">
                  <c:v>3.11</c:v>
                </c:pt>
                <c:pt idx="2007" formatCode="General">
                  <c:v>3.05</c:v>
                </c:pt>
                <c:pt idx="2008" formatCode="General">
                  <c:v>3.1</c:v>
                </c:pt>
                <c:pt idx="2009" formatCode="General">
                  <c:v>3.12</c:v>
                </c:pt>
                <c:pt idx="2010" formatCode="General">
                  <c:v>2.89</c:v>
                </c:pt>
                <c:pt idx="2011" formatCode="General">
                  <c:v>2.81</c:v>
                </c:pt>
                <c:pt idx="2012" formatCode="General">
                  <c:v>2.86</c:v>
                </c:pt>
                <c:pt idx="2013" formatCode="General">
                  <c:v>3</c:v>
                </c:pt>
                <c:pt idx="2014" formatCode="General">
                  <c:v>3.07</c:v>
                </c:pt>
                <c:pt idx="2015" formatCode="General">
                  <c:v>3.19</c:v>
                </c:pt>
                <c:pt idx="2016" formatCode="General">
                  <c:v>3.1</c:v>
                </c:pt>
                <c:pt idx="2017" formatCode="General">
                  <c:v>2.89</c:v>
                </c:pt>
                <c:pt idx="2018" formatCode="General">
                  <c:v>2.9</c:v>
                </c:pt>
                <c:pt idx="2019" formatCode="General">
                  <c:v>2.86</c:v>
                </c:pt>
                <c:pt idx="2020" formatCode="General">
                  <c:v>2.88</c:v>
                </c:pt>
                <c:pt idx="2021" formatCode="General">
                  <c:v>2.98</c:v>
                </c:pt>
                <c:pt idx="2022" formatCode="General">
                  <c:v>2.9</c:v>
                </c:pt>
                <c:pt idx="2023" formatCode="General">
                  <c:v>2.93</c:v>
                </c:pt>
                <c:pt idx="2024" formatCode="General">
                  <c:v>3.12</c:v>
                </c:pt>
                <c:pt idx="2025" formatCode="General">
                  <c:v>3.24</c:v>
                </c:pt>
                <c:pt idx="2026" formatCode="General">
                  <c:v>3.32</c:v>
                </c:pt>
                <c:pt idx="2027" formatCode="General">
                  <c:v>3.19</c:v>
                </c:pt>
                <c:pt idx="2028" formatCode="General">
                  <c:v>3.32</c:v>
                </c:pt>
                <c:pt idx="2029" formatCode="General">
                  <c:v>3.32</c:v>
                </c:pt>
                <c:pt idx="2030" formatCode="General">
                  <c:v>3.35</c:v>
                </c:pt>
                <c:pt idx="2031" formatCode="General">
                  <c:v>3.25</c:v>
                </c:pt>
                <c:pt idx="2032" formatCode="General">
                  <c:v>2.9</c:v>
                </c:pt>
                <c:pt idx="2033" formatCode="General">
                  <c:v>2.9</c:v>
                </c:pt>
                <c:pt idx="2034" formatCode="General">
                  <c:v>2.83</c:v>
                </c:pt>
                <c:pt idx="2035" formatCode="General">
                  <c:v>2.79</c:v>
                </c:pt>
                <c:pt idx="2036" formatCode="General">
                  <c:v>2.82</c:v>
                </c:pt>
                <c:pt idx="2037" formatCode="General">
                  <c:v>2.65</c:v>
                </c:pt>
                <c:pt idx="2038" formatCode="General">
                  <c:v>2.99</c:v>
                </c:pt>
                <c:pt idx="2039" formatCode="General">
                  <c:v>3.28</c:v>
                </c:pt>
                <c:pt idx="2040" formatCode="General">
                  <c:v>3.45</c:v>
                </c:pt>
                <c:pt idx="2041" formatCode="General">
                  <c:v>3.34</c:v>
                </c:pt>
                <c:pt idx="2042" formatCode="General">
                  <c:v>3.21</c:v>
                </c:pt>
                <c:pt idx="2043" formatCode="General">
                  <c:v>3.3</c:v>
                </c:pt>
                <c:pt idx="2044" formatCode="General">
                  <c:v>3.44</c:v>
                </c:pt>
                <c:pt idx="2045" formatCode="General">
                  <c:v>3.36</c:v>
                </c:pt>
                <c:pt idx="2046" formatCode="General">
                  <c:v>3.46</c:v>
                </c:pt>
                <c:pt idx="2047" formatCode="General">
                  <c:v>3.57</c:v>
                </c:pt>
                <c:pt idx="2048" formatCode="General">
                  <c:v>3.37</c:v>
                </c:pt>
                <c:pt idx="2049" formatCode="General">
                  <c:v>3.35</c:v>
                </c:pt>
                <c:pt idx="2050" formatCode="General">
                  <c:v>3.51</c:v>
                </c:pt>
                <c:pt idx="2051" formatCode="General">
                  <c:v>3.71</c:v>
                </c:pt>
                <c:pt idx="2052" formatCode="General">
                  <c:v>3.76</c:v>
                </c:pt>
                <c:pt idx="2053" formatCode="General">
                  <c:v>3.8</c:v>
                </c:pt>
                <c:pt idx="2055" formatCode="General">
                  <c:v>3.6</c:v>
                </c:pt>
                <c:pt idx="2056" formatCode="General">
                  <c:v>3.6</c:v>
                </c:pt>
                <c:pt idx="2057" formatCode="General">
                  <c:v>3.49</c:v>
                </c:pt>
                <c:pt idx="2058" formatCode="General">
                  <c:v>3.71</c:v>
                </c:pt>
                <c:pt idx="2059" formatCode="General">
                  <c:v>3.7</c:v>
                </c:pt>
                <c:pt idx="2060" formatCode="General">
                  <c:v>3.94</c:v>
                </c:pt>
                <c:pt idx="2061" formatCode="General">
                  <c:v>3.97</c:v>
                </c:pt>
                <c:pt idx="2062" formatCode="General">
                  <c:v>4.13</c:v>
                </c:pt>
                <c:pt idx="2063" formatCode="General">
                  <c:v>4.1500000000000004</c:v>
                </c:pt>
                <c:pt idx="2064" formatCode="General">
                  <c:v>4.12</c:v>
                </c:pt>
                <c:pt idx="2065" formatCode="General">
                  <c:v>4.59</c:v>
                </c:pt>
                <c:pt idx="2068" formatCode="General">
                  <c:v>5.08</c:v>
                </c:pt>
                <c:pt idx="2069" formatCode="General">
                  <c:v>4.83</c:v>
                </c:pt>
                <c:pt idx="2070" formatCode="General">
                  <c:v>4.8600000000000003</c:v>
                </c:pt>
                <c:pt idx="2071" formatCode="General">
                  <c:v>4.8899999999999997</c:v>
                </c:pt>
                <c:pt idx="2072" formatCode="General">
                  <c:v>5.19</c:v>
                </c:pt>
                <c:pt idx="2073" formatCode="General">
                  <c:v>5.19</c:v>
                </c:pt>
                <c:pt idx="2074" formatCode="General">
                  <c:v>4.76</c:v>
                </c:pt>
                <c:pt idx="2075" formatCode="General">
                  <c:v>4.62</c:v>
                </c:pt>
                <c:pt idx="2076" formatCode="General">
                  <c:v>4.3499999999999996</c:v>
                </c:pt>
                <c:pt idx="2077" formatCode="General">
                  <c:v>4.07</c:v>
                </c:pt>
                <c:pt idx="2078" formatCode="General">
                  <c:v>3.9</c:v>
                </c:pt>
                <c:pt idx="2079" formatCode="General">
                  <c:v>3.58</c:v>
                </c:pt>
                <c:pt idx="2080" formatCode="General">
                  <c:v>3.66</c:v>
                </c:pt>
                <c:pt idx="2081" formatCode="General">
                  <c:v>3.87</c:v>
                </c:pt>
                <c:pt idx="2082" formatCode="General">
                  <c:v>3.58</c:v>
                </c:pt>
                <c:pt idx="2083" formatCode="General">
                  <c:v>3.67</c:v>
                </c:pt>
                <c:pt idx="2084" formatCode="General">
                  <c:v>3.38</c:v>
                </c:pt>
                <c:pt idx="2085" formatCode="General">
                  <c:v>3.31</c:v>
                </c:pt>
                <c:pt idx="2088" formatCode="General">
                  <c:v>4.3499999999999996</c:v>
                </c:pt>
                <c:pt idx="2089" formatCode="General">
                  <c:v>4.4000000000000004</c:v>
                </c:pt>
                <c:pt idx="2090" formatCode="General">
                  <c:v>4</c:v>
                </c:pt>
                <c:pt idx="2093" formatCode="General">
                  <c:v>2.82</c:v>
                </c:pt>
                <c:pt idx="2094" formatCode="General">
                  <c:v>2.85</c:v>
                </c:pt>
                <c:pt idx="2095" formatCode="General">
                  <c:v>3.1</c:v>
                </c:pt>
                <c:pt idx="2096" formatCode="General">
                  <c:v>2.92</c:v>
                </c:pt>
                <c:pt idx="2097" formatCode="General">
                  <c:v>2.87</c:v>
                </c:pt>
                <c:pt idx="2098" formatCode="General">
                  <c:v>2.9</c:v>
                </c:pt>
                <c:pt idx="2099" formatCode="General">
                  <c:v>3</c:v>
                </c:pt>
                <c:pt idx="2100" formatCode="General">
                  <c:v>3.13</c:v>
                </c:pt>
                <c:pt idx="2101" formatCode="General">
                  <c:v>2.92</c:v>
                </c:pt>
                <c:pt idx="2102" formatCode="General">
                  <c:v>3.06</c:v>
                </c:pt>
                <c:pt idx="2104" formatCode="General">
                  <c:v>4</c:v>
                </c:pt>
                <c:pt idx="2105" formatCode="General">
                  <c:v>4.96</c:v>
                </c:pt>
                <c:pt idx="2106" formatCode="General">
                  <c:v>8.42</c:v>
                </c:pt>
                <c:pt idx="2107" formatCode="General">
                  <c:v>30.72</c:v>
                </c:pt>
                <c:pt idx="2108" formatCode="General">
                  <c:v>25.01</c:v>
                </c:pt>
                <c:pt idx="2109" formatCode="General">
                  <c:v>17.190000000000001</c:v>
                </c:pt>
                <c:pt idx="2110" formatCode="General">
                  <c:v>9.34</c:v>
                </c:pt>
                <c:pt idx="2111" formatCode="General">
                  <c:v>10.25</c:v>
                </c:pt>
                <c:pt idx="2112" formatCode="General">
                  <c:v>7.18</c:v>
                </c:pt>
                <c:pt idx="2113" formatCode="General">
                  <c:v>4.4000000000000004</c:v>
                </c:pt>
                <c:pt idx="2114" formatCode="General">
                  <c:v>4.1100000000000003</c:v>
                </c:pt>
                <c:pt idx="2115" formatCode="General">
                  <c:v>6.88</c:v>
                </c:pt>
                <c:pt idx="2116" formatCode="General">
                  <c:v>5.28</c:v>
                </c:pt>
                <c:pt idx="2117" formatCode="General">
                  <c:v>4.37</c:v>
                </c:pt>
                <c:pt idx="2118" formatCode="General">
                  <c:v>3.25</c:v>
                </c:pt>
                <c:pt idx="2119" formatCode="General">
                  <c:v>3.18</c:v>
                </c:pt>
                <c:pt idx="2120" formatCode="General">
                  <c:v>3.25</c:v>
                </c:pt>
                <c:pt idx="2121" formatCode="General">
                  <c:v>3.43</c:v>
                </c:pt>
                <c:pt idx="2122" formatCode="General">
                  <c:v>3.24</c:v>
                </c:pt>
                <c:pt idx="2124" formatCode="General">
                  <c:v>3.13</c:v>
                </c:pt>
                <c:pt idx="2125" formatCode="General">
                  <c:v>2.98</c:v>
                </c:pt>
                <c:pt idx="2126" formatCode="General">
                  <c:v>3.09</c:v>
                </c:pt>
                <c:pt idx="2127" formatCode="General">
                  <c:v>3.15</c:v>
                </c:pt>
                <c:pt idx="2128" formatCode="General">
                  <c:v>3.13</c:v>
                </c:pt>
                <c:pt idx="2129" formatCode="General">
                  <c:v>2.99</c:v>
                </c:pt>
                <c:pt idx="2130" formatCode="General">
                  <c:v>3.02</c:v>
                </c:pt>
                <c:pt idx="2131" formatCode="General">
                  <c:v>2.94</c:v>
                </c:pt>
                <c:pt idx="2132" formatCode="General">
                  <c:v>2.99</c:v>
                </c:pt>
                <c:pt idx="2133" formatCode="General">
                  <c:v>2.99</c:v>
                </c:pt>
                <c:pt idx="2134" formatCode="General">
                  <c:v>3.1</c:v>
                </c:pt>
                <c:pt idx="2135" formatCode="General">
                  <c:v>2.87</c:v>
                </c:pt>
                <c:pt idx="2136" formatCode="General">
                  <c:v>2.9</c:v>
                </c:pt>
                <c:pt idx="2137" formatCode="General">
                  <c:v>3.1</c:v>
                </c:pt>
                <c:pt idx="2138" formatCode="General">
                  <c:v>3.25</c:v>
                </c:pt>
                <c:pt idx="2139" formatCode="General">
                  <c:v>3.08</c:v>
                </c:pt>
                <c:pt idx="2140" formatCode="General">
                  <c:v>3.15</c:v>
                </c:pt>
                <c:pt idx="2141" formatCode="General">
                  <c:v>3.27</c:v>
                </c:pt>
                <c:pt idx="2142" formatCode="General">
                  <c:v>3.2</c:v>
                </c:pt>
                <c:pt idx="2143" formatCode="General">
                  <c:v>3.03</c:v>
                </c:pt>
                <c:pt idx="2144" formatCode="General">
                  <c:v>3.14</c:v>
                </c:pt>
                <c:pt idx="2145" formatCode="General">
                  <c:v>3.12</c:v>
                </c:pt>
                <c:pt idx="2146" formatCode="General">
                  <c:v>3.21</c:v>
                </c:pt>
                <c:pt idx="2147" formatCode="General">
                  <c:v>3.04</c:v>
                </c:pt>
                <c:pt idx="2148" formatCode="General">
                  <c:v>2.94</c:v>
                </c:pt>
                <c:pt idx="2149" formatCode="General">
                  <c:v>2.9</c:v>
                </c:pt>
                <c:pt idx="2150" formatCode="General">
                  <c:v>2.94</c:v>
                </c:pt>
                <c:pt idx="2151" formatCode="General">
                  <c:v>2.99</c:v>
                </c:pt>
                <c:pt idx="2152" formatCode="General">
                  <c:v>2.99</c:v>
                </c:pt>
                <c:pt idx="2153" formatCode="General">
                  <c:v>2.88</c:v>
                </c:pt>
                <c:pt idx="2154" formatCode="General">
                  <c:v>2.88</c:v>
                </c:pt>
                <c:pt idx="2155" formatCode="General">
                  <c:v>2.99</c:v>
                </c:pt>
                <c:pt idx="2156" formatCode="General">
                  <c:v>2.86</c:v>
                </c:pt>
                <c:pt idx="2158" formatCode="General">
                  <c:v>3.04</c:v>
                </c:pt>
                <c:pt idx="2159" formatCode="General">
                  <c:v>3.01</c:v>
                </c:pt>
                <c:pt idx="2160" formatCode="General">
                  <c:v>2.78</c:v>
                </c:pt>
                <c:pt idx="2161" formatCode="General">
                  <c:v>2.78</c:v>
                </c:pt>
                <c:pt idx="2162" formatCode="General">
                  <c:v>2.64</c:v>
                </c:pt>
                <c:pt idx="2163" formatCode="General">
                  <c:v>2.79</c:v>
                </c:pt>
                <c:pt idx="2164" formatCode="General">
                  <c:v>2.79</c:v>
                </c:pt>
                <c:pt idx="2165" formatCode="General">
                  <c:v>2.78</c:v>
                </c:pt>
                <c:pt idx="2166" formatCode="General">
                  <c:v>2.78</c:v>
                </c:pt>
                <c:pt idx="2167" formatCode="General">
                  <c:v>2.71</c:v>
                </c:pt>
                <c:pt idx="2168" formatCode="General">
                  <c:v>2.81</c:v>
                </c:pt>
              </c:numCache>
            </c:numRef>
          </c:val>
          <c:smooth val="0"/>
          <c:extLst>
            <c:ext xmlns:c16="http://schemas.microsoft.com/office/drawing/2014/chart" uri="{C3380CC4-5D6E-409C-BE32-E72D297353CC}">
              <c16:uniqueId val="{00000000-CC2C-472D-91BE-0C1AA5EF7D22}"/>
            </c:ext>
          </c:extLst>
        </c:ser>
        <c:dLbls>
          <c:showLegendKey val="0"/>
          <c:showVal val="0"/>
          <c:showCatName val="0"/>
          <c:showSerName val="0"/>
          <c:showPercent val="0"/>
          <c:showBubbleSize val="0"/>
        </c:dLbls>
        <c:smooth val="0"/>
        <c:axId val="-788303408"/>
        <c:axId val="-788305584"/>
      </c:lineChart>
      <c:dateAx>
        <c:axId val="-788303408"/>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8305584"/>
        <c:crosses val="autoZero"/>
        <c:auto val="1"/>
        <c:lblOffset val="100"/>
        <c:baseTimeUnit val="days"/>
      </c:dateAx>
      <c:valAx>
        <c:axId val="-78830558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830340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'Crude Oil'!$D$1</c:f>
              <c:strCache>
                <c:ptCount val="1"/>
                <c:pt idx="0">
                  <c:v>Crude Oil Prices</c:v>
                </c:pt>
              </c:strCache>
            </c:strRef>
          </c:tx>
          <c:spPr>
            <a:ln w="28575" cap="rnd">
              <a:solidFill>
                <a:schemeClr val="accent1"/>
              </a:solidFill>
              <a:round/>
            </a:ln>
            <a:effectLst/>
          </c:spPr>
          <c:marker>
            <c:symbol val="none"/>
          </c:marker>
          <c:cat>
            <c:numRef>
              <c:f>'Crude Oil'!$C$3:$C$2166</c:f>
              <c:numCache>
                <c:formatCode>m/d/yyyy</c:formatCode>
                <c:ptCount val="2164"/>
                <c:pt idx="0">
                  <c:v>43102</c:v>
                </c:pt>
                <c:pt idx="1">
                  <c:v>43103</c:v>
                </c:pt>
                <c:pt idx="2">
                  <c:v>43104</c:v>
                </c:pt>
                <c:pt idx="3">
                  <c:v>43105</c:v>
                </c:pt>
                <c:pt idx="4">
                  <c:v>43108</c:v>
                </c:pt>
                <c:pt idx="5">
                  <c:v>43109</c:v>
                </c:pt>
                <c:pt idx="6">
                  <c:v>43110</c:v>
                </c:pt>
                <c:pt idx="7">
                  <c:v>43111</c:v>
                </c:pt>
                <c:pt idx="8">
                  <c:v>43112</c:v>
                </c:pt>
                <c:pt idx="9">
                  <c:v>43115</c:v>
                </c:pt>
                <c:pt idx="10">
                  <c:v>43116</c:v>
                </c:pt>
                <c:pt idx="11">
                  <c:v>43117</c:v>
                </c:pt>
                <c:pt idx="12">
                  <c:v>43118</c:v>
                </c:pt>
                <c:pt idx="13">
                  <c:v>43119</c:v>
                </c:pt>
                <c:pt idx="14">
                  <c:v>43122</c:v>
                </c:pt>
                <c:pt idx="15">
                  <c:v>43123</c:v>
                </c:pt>
                <c:pt idx="16">
                  <c:v>43124</c:v>
                </c:pt>
                <c:pt idx="17">
                  <c:v>43125</c:v>
                </c:pt>
                <c:pt idx="18">
                  <c:v>43126</c:v>
                </c:pt>
                <c:pt idx="19">
                  <c:v>43129</c:v>
                </c:pt>
                <c:pt idx="20">
                  <c:v>43130</c:v>
                </c:pt>
                <c:pt idx="21">
                  <c:v>43131</c:v>
                </c:pt>
                <c:pt idx="22">
                  <c:v>43132</c:v>
                </c:pt>
                <c:pt idx="23">
                  <c:v>43133</c:v>
                </c:pt>
                <c:pt idx="24">
                  <c:v>43136</c:v>
                </c:pt>
                <c:pt idx="25">
                  <c:v>43137</c:v>
                </c:pt>
                <c:pt idx="26">
                  <c:v>43138</c:v>
                </c:pt>
                <c:pt idx="27">
                  <c:v>43139</c:v>
                </c:pt>
                <c:pt idx="28">
                  <c:v>43140</c:v>
                </c:pt>
                <c:pt idx="29">
                  <c:v>43143</c:v>
                </c:pt>
                <c:pt idx="30">
                  <c:v>43144</c:v>
                </c:pt>
                <c:pt idx="31">
                  <c:v>43145</c:v>
                </c:pt>
                <c:pt idx="32">
                  <c:v>43146</c:v>
                </c:pt>
                <c:pt idx="33">
                  <c:v>43147</c:v>
                </c:pt>
                <c:pt idx="34">
                  <c:v>43150</c:v>
                </c:pt>
                <c:pt idx="35">
                  <c:v>43151</c:v>
                </c:pt>
                <c:pt idx="36">
                  <c:v>43152</c:v>
                </c:pt>
                <c:pt idx="37">
                  <c:v>43153</c:v>
                </c:pt>
                <c:pt idx="38">
                  <c:v>43154</c:v>
                </c:pt>
                <c:pt idx="39">
                  <c:v>43157</c:v>
                </c:pt>
                <c:pt idx="40">
                  <c:v>43158</c:v>
                </c:pt>
                <c:pt idx="41">
                  <c:v>43159</c:v>
                </c:pt>
                <c:pt idx="42">
                  <c:v>43160</c:v>
                </c:pt>
                <c:pt idx="43">
                  <c:v>43161</c:v>
                </c:pt>
                <c:pt idx="44">
                  <c:v>43164</c:v>
                </c:pt>
                <c:pt idx="45">
                  <c:v>43165</c:v>
                </c:pt>
                <c:pt idx="46">
                  <c:v>43166</c:v>
                </c:pt>
                <c:pt idx="47">
                  <c:v>43167</c:v>
                </c:pt>
                <c:pt idx="48">
                  <c:v>43168</c:v>
                </c:pt>
                <c:pt idx="49">
                  <c:v>43171</c:v>
                </c:pt>
                <c:pt idx="50">
                  <c:v>43172</c:v>
                </c:pt>
                <c:pt idx="51">
                  <c:v>43173</c:v>
                </c:pt>
                <c:pt idx="52">
                  <c:v>43174</c:v>
                </c:pt>
                <c:pt idx="53">
                  <c:v>43175</c:v>
                </c:pt>
                <c:pt idx="54">
                  <c:v>43178</c:v>
                </c:pt>
                <c:pt idx="55">
                  <c:v>43179</c:v>
                </c:pt>
                <c:pt idx="56">
                  <c:v>43180</c:v>
                </c:pt>
                <c:pt idx="57">
                  <c:v>43181</c:v>
                </c:pt>
                <c:pt idx="58">
                  <c:v>43182</c:v>
                </c:pt>
                <c:pt idx="59">
                  <c:v>43185</c:v>
                </c:pt>
                <c:pt idx="60">
                  <c:v>43186</c:v>
                </c:pt>
                <c:pt idx="61">
                  <c:v>43187</c:v>
                </c:pt>
                <c:pt idx="62">
                  <c:v>43188</c:v>
                </c:pt>
                <c:pt idx="63">
                  <c:v>43189</c:v>
                </c:pt>
                <c:pt idx="64">
                  <c:v>43192</c:v>
                </c:pt>
                <c:pt idx="65">
                  <c:v>43193</c:v>
                </c:pt>
                <c:pt idx="66">
                  <c:v>43194</c:v>
                </c:pt>
                <c:pt idx="67">
                  <c:v>43195</c:v>
                </c:pt>
                <c:pt idx="68">
                  <c:v>43196</c:v>
                </c:pt>
                <c:pt idx="69">
                  <c:v>43199</c:v>
                </c:pt>
                <c:pt idx="70">
                  <c:v>43200</c:v>
                </c:pt>
                <c:pt idx="71">
                  <c:v>43201</c:v>
                </c:pt>
                <c:pt idx="72">
                  <c:v>43202</c:v>
                </c:pt>
                <c:pt idx="73">
                  <c:v>43203</c:v>
                </c:pt>
                <c:pt idx="74">
                  <c:v>43206</c:v>
                </c:pt>
                <c:pt idx="75">
                  <c:v>43207</c:v>
                </c:pt>
                <c:pt idx="76">
                  <c:v>43208</c:v>
                </c:pt>
                <c:pt idx="77">
                  <c:v>43209</c:v>
                </c:pt>
                <c:pt idx="78">
                  <c:v>43210</c:v>
                </c:pt>
                <c:pt idx="79">
                  <c:v>43213</c:v>
                </c:pt>
                <c:pt idx="80">
                  <c:v>43214</c:v>
                </c:pt>
                <c:pt idx="81">
                  <c:v>43215</c:v>
                </c:pt>
                <c:pt idx="82">
                  <c:v>43216</c:v>
                </c:pt>
                <c:pt idx="83">
                  <c:v>43217</c:v>
                </c:pt>
                <c:pt idx="84">
                  <c:v>43220</c:v>
                </c:pt>
                <c:pt idx="85">
                  <c:v>43221</c:v>
                </c:pt>
                <c:pt idx="86">
                  <c:v>43222</c:v>
                </c:pt>
                <c:pt idx="87">
                  <c:v>43223</c:v>
                </c:pt>
                <c:pt idx="88">
                  <c:v>43224</c:v>
                </c:pt>
                <c:pt idx="89">
                  <c:v>43227</c:v>
                </c:pt>
                <c:pt idx="90">
                  <c:v>43228</c:v>
                </c:pt>
                <c:pt idx="91">
                  <c:v>43229</c:v>
                </c:pt>
                <c:pt idx="92">
                  <c:v>43230</c:v>
                </c:pt>
                <c:pt idx="93">
                  <c:v>43231</c:v>
                </c:pt>
                <c:pt idx="94">
                  <c:v>43234</c:v>
                </c:pt>
                <c:pt idx="95">
                  <c:v>43235</c:v>
                </c:pt>
                <c:pt idx="96">
                  <c:v>43236</c:v>
                </c:pt>
                <c:pt idx="97">
                  <c:v>43237</c:v>
                </c:pt>
                <c:pt idx="98">
                  <c:v>43238</c:v>
                </c:pt>
                <c:pt idx="99">
                  <c:v>43241</c:v>
                </c:pt>
                <c:pt idx="100">
                  <c:v>43242</c:v>
                </c:pt>
                <c:pt idx="101">
                  <c:v>43243</c:v>
                </c:pt>
                <c:pt idx="102">
                  <c:v>43244</c:v>
                </c:pt>
                <c:pt idx="103">
                  <c:v>43245</c:v>
                </c:pt>
                <c:pt idx="104">
                  <c:v>43248</c:v>
                </c:pt>
                <c:pt idx="105">
                  <c:v>43249</c:v>
                </c:pt>
                <c:pt idx="106">
                  <c:v>43250</c:v>
                </c:pt>
                <c:pt idx="107">
                  <c:v>43251</c:v>
                </c:pt>
                <c:pt idx="108">
                  <c:v>43252</c:v>
                </c:pt>
                <c:pt idx="109">
                  <c:v>43255</c:v>
                </c:pt>
                <c:pt idx="110">
                  <c:v>43256</c:v>
                </c:pt>
                <c:pt idx="111">
                  <c:v>43257</c:v>
                </c:pt>
                <c:pt idx="112">
                  <c:v>43258</c:v>
                </c:pt>
                <c:pt idx="113">
                  <c:v>43259</c:v>
                </c:pt>
                <c:pt idx="114">
                  <c:v>43262</c:v>
                </c:pt>
                <c:pt idx="115">
                  <c:v>43263</c:v>
                </c:pt>
                <c:pt idx="116">
                  <c:v>43264</c:v>
                </c:pt>
                <c:pt idx="117">
                  <c:v>43265</c:v>
                </c:pt>
                <c:pt idx="118">
                  <c:v>43266</c:v>
                </c:pt>
                <c:pt idx="119">
                  <c:v>43269</c:v>
                </c:pt>
                <c:pt idx="120">
                  <c:v>43270</c:v>
                </c:pt>
                <c:pt idx="121">
                  <c:v>43271</c:v>
                </c:pt>
                <c:pt idx="122">
                  <c:v>43272</c:v>
                </c:pt>
                <c:pt idx="123">
                  <c:v>43273</c:v>
                </c:pt>
                <c:pt idx="124">
                  <c:v>43276</c:v>
                </c:pt>
                <c:pt idx="125">
                  <c:v>43277</c:v>
                </c:pt>
                <c:pt idx="126">
                  <c:v>43278</c:v>
                </c:pt>
                <c:pt idx="127">
                  <c:v>43279</c:v>
                </c:pt>
                <c:pt idx="128">
                  <c:v>43280</c:v>
                </c:pt>
                <c:pt idx="129">
                  <c:v>43283</c:v>
                </c:pt>
                <c:pt idx="130">
                  <c:v>43284</c:v>
                </c:pt>
                <c:pt idx="131">
                  <c:v>43285</c:v>
                </c:pt>
                <c:pt idx="132">
                  <c:v>43286</c:v>
                </c:pt>
                <c:pt idx="133">
                  <c:v>43287</c:v>
                </c:pt>
                <c:pt idx="134">
                  <c:v>43290</c:v>
                </c:pt>
                <c:pt idx="135">
                  <c:v>43291</c:v>
                </c:pt>
                <c:pt idx="136">
                  <c:v>43292</c:v>
                </c:pt>
                <c:pt idx="137">
                  <c:v>43293</c:v>
                </c:pt>
                <c:pt idx="138">
                  <c:v>43294</c:v>
                </c:pt>
                <c:pt idx="139">
                  <c:v>43297</c:v>
                </c:pt>
                <c:pt idx="140">
                  <c:v>43298</c:v>
                </c:pt>
                <c:pt idx="141">
                  <c:v>43299</c:v>
                </c:pt>
                <c:pt idx="142">
                  <c:v>43300</c:v>
                </c:pt>
                <c:pt idx="143">
                  <c:v>43301</c:v>
                </c:pt>
                <c:pt idx="144">
                  <c:v>43304</c:v>
                </c:pt>
                <c:pt idx="145">
                  <c:v>43305</c:v>
                </c:pt>
                <c:pt idx="146">
                  <c:v>43306</c:v>
                </c:pt>
                <c:pt idx="147">
                  <c:v>43307</c:v>
                </c:pt>
                <c:pt idx="148">
                  <c:v>43308</c:v>
                </c:pt>
                <c:pt idx="149">
                  <c:v>43311</c:v>
                </c:pt>
                <c:pt idx="150">
                  <c:v>43312</c:v>
                </c:pt>
                <c:pt idx="151">
                  <c:v>43313</c:v>
                </c:pt>
                <c:pt idx="152">
                  <c:v>43314</c:v>
                </c:pt>
                <c:pt idx="153">
                  <c:v>43315</c:v>
                </c:pt>
                <c:pt idx="154">
                  <c:v>43318</c:v>
                </c:pt>
                <c:pt idx="155">
                  <c:v>43319</c:v>
                </c:pt>
                <c:pt idx="156">
                  <c:v>43320</c:v>
                </c:pt>
                <c:pt idx="157">
                  <c:v>43321</c:v>
                </c:pt>
                <c:pt idx="158">
                  <c:v>43322</c:v>
                </c:pt>
                <c:pt idx="159">
                  <c:v>43325</c:v>
                </c:pt>
                <c:pt idx="160">
                  <c:v>43326</c:v>
                </c:pt>
                <c:pt idx="161">
                  <c:v>43327</c:v>
                </c:pt>
                <c:pt idx="162">
                  <c:v>43328</c:v>
                </c:pt>
                <c:pt idx="163">
                  <c:v>43329</c:v>
                </c:pt>
                <c:pt idx="164">
                  <c:v>43332</c:v>
                </c:pt>
                <c:pt idx="165">
                  <c:v>43333</c:v>
                </c:pt>
                <c:pt idx="166">
                  <c:v>43334</c:v>
                </c:pt>
                <c:pt idx="167">
                  <c:v>43335</c:v>
                </c:pt>
                <c:pt idx="168">
                  <c:v>43336</c:v>
                </c:pt>
                <c:pt idx="169">
                  <c:v>43339</c:v>
                </c:pt>
                <c:pt idx="170">
                  <c:v>43340</c:v>
                </c:pt>
                <c:pt idx="171">
                  <c:v>43341</c:v>
                </c:pt>
                <c:pt idx="172">
                  <c:v>43342</c:v>
                </c:pt>
                <c:pt idx="173">
                  <c:v>43343</c:v>
                </c:pt>
                <c:pt idx="174">
                  <c:v>43346</c:v>
                </c:pt>
                <c:pt idx="175">
                  <c:v>43347</c:v>
                </c:pt>
                <c:pt idx="176">
                  <c:v>43348</c:v>
                </c:pt>
                <c:pt idx="177">
                  <c:v>43349</c:v>
                </c:pt>
                <c:pt idx="178">
                  <c:v>43350</c:v>
                </c:pt>
                <c:pt idx="179">
                  <c:v>43353</c:v>
                </c:pt>
                <c:pt idx="180">
                  <c:v>43354</c:v>
                </c:pt>
                <c:pt idx="181">
                  <c:v>43355</c:v>
                </c:pt>
                <c:pt idx="182">
                  <c:v>43356</c:v>
                </c:pt>
                <c:pt idx="183">
                  <c:v>43357</c:v>
                </c:pt>
                <c:pt idx="184">
                  <c:v>43360</c:v>
                </c:pt>
                <c:pt idx="185">
                  <c:v>43361</c:v>
                </c:pt>
                <c:pt idx="186">
                  <c:v>43362</c:v>
                </c:pt>
                <c:pt idx="187">
                  <c:v>43363</c:v>
                </c:pt>
                <c:pt idx="188">
                  <c:v>43364</c:v>
                </c:pt>
                <c:pt idx="189">
                  <c:v>43367</c:v>
                </c:pt>
                <c:pt idx="190">
                  <c:v>43368</c:v>
                </c:pt>
                <c:pt idx="191">
                  <c:v>43369</c:v>
                </c:pt>
                <c:pt idx="192">
                  <c:v>43370</c:v>
                </c:pt>
                <c:pt idx="193">
                  <c:v>43371</c:v>
                </c:pt>
                <c:pt idx="194">
                  <c:v>43374</c:v>
                </c:pt>
                <c:pt idx="195">
                  <c:v>43375</c:v>
                </c:pt>
                <c:pt idx="196">
                  <c:v>43376</c:v>
                </c:pt>
                <c:pt idx="197">
                  <c:v>43377</c:v>
                </c:pt>
                <c:pt idx="198">
                  <c:v>43378</c:v>
                </c:pt>
                <c:pt idx="199">
                  <c:v>43381</c:v>
                </c:pt>
                <c:pt idx="200">
                  <c:v>43382</c:v>
                </c:pt>
                <c:pt idx="201">
                  <c:v>43383</c:v>
                </c:pt>
                <c:pt idx="202">
                  <c:v>43384</c:v>
                </c:pt>
                <c:pt idx="203">
                  <c:v>43385</c:v>
                </c:pt>
                <c:pt idx="204">
                  <c:v>43388</c:v>
                </c:pt>
                <c:pt idx="205">
                  <c:v>43389</c:v>
                </c:pt>
                <c:pt idx="206">
                  <c:v>43390</c:v>
                </c:pt>
                <c:pt idx="207">
                  <c:v>43391</c:v>
                </c:pt>
                <c:pt idx="208">
                  <c:v>43392</c:v>
                </c:pt>
                <c:pt idx="209">
                  <c:v>43395</c:v>
                </c:pt>
                <c:pt idx="210">
                  <c:v>43396</c:v>
                </c:pt>
                <c:pt idx="211">
                  <c:v>43397</c:v>
                </c:pt>
                <c:pt idx="212">
                  <c:v>43398</c:v>
                </c:pt>
                <c:pt idx="213">
                  <c:v>43399</c:v>
                </c:pt>
                <c:pt idx="214">
                  <c:v>43402</c:v>
                </c:pt>
                <c:pt idx="215">
                  <c:v>43403</c:v>
                </c:pt>
                <c:pt idx="216">
                  <c:v>43404</c:v>
                </c:pt>
                <c:pt idx="217">
                  <c:v>43405</c:v>
                </c:pt>
                <c:pt idx="218">
                  <c:v>43406</c:v>
                </c:pt>
                <c:pt idx="219">
                  <c:v>43409</c:v>
                </c:pt>
                <c:pt idx="220">
                  <c:v>43410</c:v>
                </c:pt>
                <c:pt idx="221">
                  <c:v>43411</c:v>
                </c:pt>
                <c:pt idx="222">
                  <c:v>43412</c:v>
                </c:pt>
                <c:pt idx="223">
                  <c:v>43413</c:v>
                </c:pt>
                <c:pt idx="224">
                  <c:v>43416</c:v>
                </c:pt>
                <c:pt idx="225">
                  <c:v>43417</c:v>
                </c:pt>
                <c:pt idx="226">
                  <c:v>43418</c:v>
                </c:pt>
                <c:pt idx="227">
                  <c:v>43419</c:v>
                </c:pt>
                <c:pt idx="228">
                  <c:v>43420</c:v>
                </c:pt>
                <c:pt idx="229">
                  <c:v>43423</c:v>
                </c:pt>
                <c:pt idx="230">
                  <c:v>43424</c:v>
                </c:pt>
                <c:pt idx="231">
                  <c:v>43425</c:v>
                </c:pt>
                <c:pt idx="232">
                  <c:v>43426</c:v>
                </c:pt>
                <c:pt idx="233">
                  <c:v>43427</c:v>
                </c:pt>
                <c:pt idx="234">
                  <c:v>43430</c:v>
                </c:pt>
                <c:pt idx="235">
                  <c:v>43431</c:v>
                </c:pt>
                <c:pt idx="236">
                  <c:v>43432</c:v>
                </c:pt>
                <c:pt idx="237">
                  <c:v>43433</c:v>
                </c:pt>
                <c:pt idx="238">
                  <c:v>43434</c:v>
                </c:pt>
                <c:pt idx="239">
                  <c:v>43437</c:v>
                </c:pt>
                <c:pt idx="240">
                  <c:v>43438</c:v>
                </c:pt>
                <c:pt idx="241">
                  <c:v>43439</c:v>
                </c:pt>
                <c:pt idx="242">
                  <c:v>43440</c:v>
                </c:pt>
                <c:pt idx="243">
                  <c:v>43441</c:v>
                </c:pt>
                <c:pt idx="244">
                  <c:v>43444</c:v>
                </c:pt>
                <c:pt idx="245">
                  <c:v>43445</c:v>
                </c:pt>
                <c:pt idx="246">
                  <c:v>43446</c:v>
                </c:pt>
                <c:pt idx="247">
                  <c:v>43447</c:v>
                </c:pt>
                <c:pt idx="248">
                  <c:v>43448</c:v>
                </c:pt>
                <c:pt idx="249">
                  <c:v>43451</c:v>
                </c:pt>
                <c:pt idx="250">
                  <c:v>43452</c:v>
                </c:pt>
                <c:pt idx="251">
                  <c:v>43453</c:v>
                </c:pt>
                <c:pt idx="252">
                  <c:v>43454</c:v>
                </c:pt>
                <c:pt idx="253">
                  <c:v>43455</c:v>
                </c:pt>
                <c:pt idx="254">
                  <c:v>43458</c:v>
                </c:pt>
                <c:pt idx="255">
                  <c:v>43459</c:v>
                </c:pt>
                <c:pt idx="256">
                  <c:v>43460</c:v>
                </c:pt>
                <c:pt idx="257">
                  <c:v>43461</c:v>
                </c:pt>
                <c:pt idx="258">
                  <c:v>43462</c:v>
                </c:pt>
                <c:pt idx="259">
                  <c:v>43465</c:v>
                </c:pt>
                <c:pt idx="260">
                  <c:v>43466</c:v>
                </c:pt>
                <c:pt idx="261">
                  <c:v>43467</c:v>
                </c:pt>
                <c:pt idx="262">
                  <c:v>43468</c:v>
                </c:pt>
                <c:pt idx="263">
                  <c:v>43469</c:v>
                </c:pt>
                <c:pt idx="264">
                  <c:v>43472</c:v>
                </c:pt>
                <c:pt idx="265">
                  <c:v>43473</c:v>
                </c:pt>
                <c:pt idx="266">
                  <c:v>43474</c:v>
                </c:pt>
                <c:pt idx="267">
                  <c:v>43475</c:v>
                </c:pt>
                <c:pt idx="268">
                  <c:v>43476</c:v>
                </c:pt>
                <c:pt idx="269">
                  <c:v>43479</c:v>
                </c:pt>
                <c:pt idx="270">
                  <c:v>43480</c:v>
                </c:pt>
                <c:pt idx="271">
                  <c:v>43481</c:v>
                </c:pt>
                <c:pt idx="272">
                  <c:v>43482</c:v>
                </c:pt>
                <c:pt idx="273">
                  <c:v>43483</c:v>
                </c:pt>
                <c:pt idx="274">
                  <c:v>43486</c:v>
                </c:pt>
                <c:pt idx="275">
                  <c:v>43487</c:v>
                </c:pt>
                <c:pt idx="276">
                  <c:v>43488</c:v>
                </c:pt>
                <c:pt idx="277">
                  <c:v>43489</c:v>
                </c:pt>
                <c:pt idx="278">
                  <c:v>43490</c:v>
                </c:pt>
                <c:pt idx="279">
                  <c:v>43493</c:v>
                </c:pt>
                <c:pt idx="280">
                  <c:v>43494</c:v>
                </c:pt>
                <c:pt idx="281">
                  <c:v>43495</c:v>
                </c:pt>
                <c:pt idx="282">
                  <c:v>43496</c:v>
                </c:pt>
                <c:pt idx="283">
                  <c:v>43497</c:v>
                </c:pt>
                <c:pt idx="284">
                  <c:v>43500</c:v>
                </c:pt>
                <c:pt idx="285">
                  <c:v>43501</c:v>
                </c:pt>
                <c:pt idx="286">
                  <c:v>43502</c:v>
                </c:pt>
                <c:pt idx="287">
                  <c:v>43503</c:v>
                </c:pt>
                <c:pt idx="288">
                  <c:v>43504</c:v>
                </c:pt>
                <c:pt idx="289">
                  <c:v>43507</c:v>
                </c:pt>
                <c:pt idx="290">
                  <c:v>43508</c:v>
                </c:pt>
                <c:pt idx="291">
                  <c:v>43509</c:v>
                </c:pt>
                <c:pt idx="292">
                  <c:v>43510</c:v>
                </c:pt>
                <c:pt idx="293">
                  <c:v>43511</c:v>
                </c:pt>
                <c:pt idx="294">
                  <c:v>43514</c:v>
                </c:pt>
                <c:pt idx="295">
                  <c:v>43515</c:v>
                </c:pt>
                <c:pt idx="296">
                  <c:v>43516</c:v>
                </c:pt>
                <c:pt idx="297">
                  <c:v>43517</c:v>
                </c:pt>
                <c:pt idx="298">
                  <c:v>43518</c:v>
                </c:pt>
                <c:pt idx="299">
                  <c:v>43521</c:v>
                </c:pt>
                <c:pt idx="300">
                  <c:v>43522</c:v>
                </c:pt>
                <c:pt idx="301">
                  <c:v>43523</c:v>
                </c:pt>
                <c:pt idx="302">
                  <c:v>43524</c:v>
                </c:pt>
                <c:pt idx="303">
                  <c:v>43525</c:v>
                </c:pt>
                <c:pt idx="304">
                  <c:v>43528</c:v>
                </c:pt>
                <c:pt idx="305">
                  <c:v>43529</c:v>
                </c:pt>
                <c:pt idx="306">
                  <c:v>43530</c:v>
                </c:pt>
                <c:pt idx="307">
                  <c:v>43531</c:v>
                </c:pt>
                <c:pt idx="308">
                  <c:v>43532</c:v>
                </c:pt>
                <c:pt idx="309">
                  <c:v>43535</c:v>
                </c:pt>
                <c:pt idx="310">
                  <c:v>43536</c:v>
                </c:pt>
                <c:pt idx="311">
                  <c:v>43537</c:v>
                </c:pt>
                <c:pt idx="312">
                  <c:v>43538</c:v>
                </c:pt>
                <c:pt idx="313">
                  <c:v>43539</c:v>
                </c:pt>
                <c:pt idx="314">
                  <c:v>43542</c:v>
                </c:pt>
                <c:pt idx="315">
                  <c:v>43543</c:v>
                </c:pt>
                <c:pt idx="316">
                  <c:v>43544</c:v>
                </c:pt>
                <c:pt idx="317">
                  <c:v>43545</c:v>
                </c:pt>
                <c:pt idx="318">
                  <c:v>43546</c:v>
                </c:pt>
                <c:pt idx="319">
                  <c:v>43549</c:v>
                </c:pt>
                <c:pt idx="320">
                  <c:v>43550</c:v>
                </c:pt>
                <c:pt idx="321">
                  <c:v>43551</c:v>
                </c:pt>
                <c:pt idx="322">
                  <c:v>43552</c:v>
                </c:pt>
                <c:pt idx="323">
                  <c:v>43553</c:v>
                </c:pt>
                <c:pt idx="324">
                  <c:v>43556</c:v>
                </c:pt>
                <c:pt idx="325">
                  <c:v>43557</c:v>
                </c:pt>
                <c:pt idx="326">
                  <c:v>43558</c:v>
                </c:pt>
                <c:pt idx="327">
                  <c:v>43559</c:v>
                </c:pt>
                <c:pt idx="328">
                  <c:v>43560</c:v>
                </c:pt>
                <c:pt idx="329">
                  <c:v>43563</c:v>
                </c:pt>
                <c:pt idx="330">
                  <c:v>43564</c:v>
                </c:pt>
                <c:pt idx="331">
                  <c:v>43565</c:v>
                </c:pt>
                <c:pt idx="332">
                  <c:v>43566</c:v>
                </c:pt>
                <c:pt idx="333">
                  <c:v>43567</c:v>
                </c:pt>
                <c:pt idx="334">
                  <c:v>43570</c:v>
                </c:pt>
                <c:pt idx="335">
                  <c:v>43571</c:v>
                </c:pt>
                <c:pt idx="336">
                  <c:v>43572</c:v>
                </c:pt>
                <c:pt idx="337">
                  <c:v>43573</c:v>
                </c:pt>
                <c:pt idx="338">
                  <c:v>43574</c:v>
                </c:pt>
                <c:pt idx="339">
                  <c:v>43577</c:v>
                </c:pt>
                <c:pt idx="340">
                  <c:v>43578</c:v>
                </c:pt>
                <c:pt idx="341">
                  <c:v>43579</c:v>
                </c:pt>
                <c:pt idx="342">
                  <c:v>43580</c:v>
                </c:pt>
                <c:pt idx="343">
                  <c:v>43581</c:v>
                </c:pt>
                <c:pt idx="344">
                  <c:v>43584</c:v>
                </c:pt>
                <c:pt idx="345">
                  <c:v>43585</c:v>
                </c:pt>
                <c:pt idx="346">
                  <c:v>43586</c:v>
                </c:pt>
                <c:pt idx="347">
                  <c:v>43587</c:v>
                </c:pt>
                <c:pt idx="348">
                  <c:v>43588</c:v>
                </c:pt>
                <c:pt idx="349">
                  <c:v>43591</c:v>
                </c:pt>
                <c:pt idx="350">
                  <c:v>43592</c:v>
                </c:pt>
                <c:pt idx="351">
                  <c:v>43593</c:v>
                </c:pt>
                <c:pt idx="352">
                  <c:v>43594</c:v>
                </c:pt>
                <c:pt idx="353">
                  <c:v>43595</c:v>
                </c:pt>
                <c:pt idx="354">
                  <c:v>43598</c:v>
                </c:pt>
                <c:pt idx="355">
                  <c:v>43599</c:v>
                </c:pt>
                <c:pt idx="356">
                  <c:v>43600</c:v>
                </c:pt>
                <c:pt idx="357">
                  <c:v>43601</c:v>
                </c:pt>
                <c:pt idx="358">
                  <c:v>43602</c:v>
                </c:pt>
                <c:pt idx="359">
                  <c:v>43605</c:v>
                </c:pt>
                <c:pt idx="360">
                  <c:v>43606</c:v>
                </c:pt>
                <c:pt idx="361">
                  <c:v>43607</c:v>
                </c:pt>
                <c:pt idx="362">
                  <c:v>43608</c:v>
                </c:pt>
                <c:pt idx="363">
                  <c:v>43609</c:v>
                </c:pt>
                <c:pt idx="364">
                  <c:v>43612</c:v>
                </c:pt>
                <c:pt idx="365">
                  <c:v>43613</c:v>
                </c:pt>
                <c:pt idx="366">
                  <c:v>43614</c:v>
                </c:pt>
                <c:pt idx="367">
                  <c:v>43615</c:v>
                </c:pt>
                <c:pt idx="368">
                  <c:v>43616</c:v>
                </c:pt>
                <c:pt idx="369">
                  <c:v>43619</c:v>
                </c:pt>
                <c:pt idx="370">
                  <c:v>43620</c:v>
                </c:pt>
                <c:pt idx="371">
                  <c:v>43621</c:v>
                </c:pt>
                <c:pt idx="372">
                  <c:v>43622</c:v>
                </c:pt>
                <c:pt idx="373">
                  <c:v>43623</c:v>
                </c:pt>
                <c:pt idx="374">
                  <c:v>43626</c:v>
                </c:pt>
                <c:pt idx="375">
                  <c:v>43627</c:v>
                </c:pt>
                <c:pt idx="376">
                  <c:v>43628</c:v>
                </c:pt>
                <c:pt idx="377">
                  <c:v>43629</c:v>
                </c:pt>
                <c:pt idx="378">
                  <c:v>43630</c:v>
                </c:pt>
                <c:pt idx="379">
                  <c:v>43633</c:v>
                </c:pt>
                <c:pt idx="380">
                  <c:v>43634</c:v>
                </c:pt>
                <c:pt idx="381">
                  <c:v>43635</c:v>
                </c:pt>
                <c:pt idx="382">
                  <c:v>43636</c:v>
                </c:pt>
                <c:pt idx="383">
                  <c:v>43637</c:v>
                </c:pt>
                <c:pt idx="384">
                  <c:v>43640</c:v>
                </c:pt>
                <c:pt idx="385">
                  <c:v>43641</c:v>
                </c:pt>
                <c:pt idx="386">
                  <c:v>43642</c:v>
                </c:pt>
                <c:pt idx="387">
                  <c:v>43643</c:v>
                </c:pt>
                <c:pt idx="388">
                  <c:v>43644</c:v>
                </c:pt>
                <c:pt idx="389">
                  <c:v>43647</c:v>
                </c:pt>
                <c:pt idx="390">
                  <c:v>43648</c:v>
                </c:pt>
                <c:pt idx="391">
                  <c:v>43649</c:v>
                </c:pt>
                <c:pt idx="392">
                  <c:v>43650</c:v>
                </c:pt>
                <c:pt idx="393">
                  <c:v>43651</c:v>
                </c:pt>
                <c:pt idx="394">
                  <c:v>43654</c:v>
                </c:pt>
                <c:pt idx="395">
                  <c:v>43655</c:v>
                </c:pt>
                <c:pt idx="396">
                  <c:v>43656</c:v>
                </c:pt>
                <c:pt idx="397">
                  <c:v>43657</c:v>
                </c:pt>
                <c:pt idx="398">
                  <c:v>43658</c:v>
                </c:pt>
                <c:pt idx="399">
                  <c:v>43661</c:v>
                </c:pt>
                <c:pt idx="400">
                  <c:v>43662</c:v>
                </c:pt>
                <c:pt idx="401">
                  <c:v>43663</c:v>
                </c:pt>
                <c:pt idx="402">
                  <c:v>43664</c:v>
                </c:pt>
                <c:pt idx="403">
                  <c:v>43665</c:v>
                </c:pt>
                <c:pt idx="404">
                  <c:v>43668</c:v>
                </c:pt>
                <c:pt idx="405">
                  <c:v>43669</c:v>
                </c:pt>
                <c:pt idx="406">
                  <c:v>43670</c:v>
                </c:pt>
                <c:pt idx="407">
                  <c:v>43671</c:v>
                </c:pt>
                <c:pt idx="408">
                  <c:v>43672</c:v>
                </c:pt>
                <c:pt idx="409">
                  <c:v>43675</c:v>
                </c:pt>
                <c:pt idx="410">
                  <c:v>43676</c:v>
                </c:pt>
                <c:pt idx="411">
                  <c:v>43677</c:v>
                </c:pt>
                <c:pt idx="412">
                  <c:v>43678</c:v>
                </c:pt>
                <c:pt idx="413">
                  <c:v>43679</c:v>
                </c:pt>
                <c:pt idx="414">
                  <c:v>43682</c:v>
                </c:pt>
                <c:pt idx="415">
                  <c:v>43683</c:v>
                </c:pt>
                <c:pt idx="416">
                  <c:v>43684</c:v>
                </c:pt>
                <c:pt idx="417">
                  <c:v>43685</c:v>
                </c:pt>
                <c:pt idx="418">
                  <c:v>43686</c:v>
                </c:pt>
                <c:pt idx="419">
                  <c:v>43689</c:v>
                </c:pt>
                <c:pt idx="420">
                  <c:v>43690</c:v>
                </c:pt>
                <c:pt idx="421">
                  <c:v>43691</c:v>
                </c:pt>
                <c:pt idx="422">
                  <c:v>43692</c:v>
                </c:pt>
                <c:pt idx="423">
                  <c:v>43693</c:v>
                </c:pt>
                <c:pt idx="424">
                  <c:v>43696</c:v>
                </c:pt>
                <c:pt idx="425">
                  <c:v>43697</c:v>
                </c:pt>
                <c:pt idx="426">
                  <c:v>43698</c:v>
                </c:pt>
                <c:pt idx="427">
                  <c:v>43699</c:v>
                </c:pt>
                <c:pt idx="428">
                  <c:v>43700</c:v>
                </c:pt>
                <c:pt idx="429">
                  <c:v>43703</c:v>
                </c:pt>
                <c:pt idx="430">
                  <c:v>43704</c:v>
                </c:pt>
                <c:pt idx="431">
                  <c:v>43705</c:v>
                </c:pt>
                <c:pt idx="432">
                  <c:v>43706</c:v>
                </c:pt>
                <c:pt idx="433">
                  <c:v>43707</c:v>
                </c:pt>
                <c:pt idx="434">
                  <c:v>43710</c:v>
                </c:pt>
                <c:pt idx="435">
                  <c:v>43711</c:v>
                </c:pt>
                <c:pt idx="436">
                  <c:v>43712</c:v>
                </c:pt>
                <c:pt idx="437">
                  <c:v>43713</c:v>
                </c:pt>
                <c:pt idx="438">
                  <c:v>43714</c:v>
                </c:pt>
                <c:pt idx="439">
                  <c:v>43717</c:v>
                </c:pt>
                <c:pt idx="440">
                  <c:v>43718</c:v>
                </c:pt>
                <c:pt idx="441">
                  <c:v>43719</c:v>
                </c:pt>
                <c:pt idx="442">
                  <c:v>43720</c:v>
                </c:pt>
                <c:pt idx="443">
                  <c:v>43721</c:v>
                </c:pt>
                <c:pt idx="444">
                  <c:v>43724</c:v>
                </c:pt>
                <c:pt idx="445">
                  <c:v>43725</c:v>
                </c:pt>
                <c:pt idx="446">
                  <c:v>43726</c:v>
                </c:pt>
                <c:pt idx="447">
                  <c:v>43727</c:v>
                </c:pt>
                <c:pt idx="448">
                  <c:v>43728</c:v>
                </c:pt>
                <c:pt idx="449">
                  <c:v>43731</c:v>
                </c:pt>
                <c:pt idx="450">
                  <c:v>43732</c:v>
                </c:pt>
                <c:pt idx="451">
                  <c:v>43733</c:v>
                </c:pt>
                <c:pt idx="452">
                  <c:v>43734</c:v>
                </c:pt>
                <c:pt idx="453">
                  <c:v>43735</c:v>
                </c:pt>
                <c:pt idx="454">
                  <c:v>43738</c:v>
                </c:pt>
                <c:pt idx="455">
                  <c:v>43739</c:v>
                </c:pt>
                <c:pt idx="456">
                  <c:v>43740</c:v>
                </c:pt>
                <c:pt idx="457">
                  <c:v>43741</c:v>
                </c:pt>
                <c:pt idx="458">
                  <c:v>43742</c:v>
                </c:pt>
                <c:pt idx="459">
                  <c:v>43745</c:v>
                </c:pt>
                <c:pt idx="460">
                  <c:v>43746</c:v>
                </c:pt>
                <c:pt idx="461">
                  <c:v>43747</c:v>
                </c:pt>
                <c:pt idx="462">
                  <c:v>43748</c:v>
                </c:pt>
                <c:pt idx="463">
                  <c:v>43749</c:v>
                </c:pt>
                <c:pt idx="464">
                  <c:v>43752</c:v>
                </c:pt>
                <c:pt idx="465">
                  <c:v>43753</c:v>
                </c:pt>
                <c:pt idx="466">
                  <c:v>43754</c:v>
                </c:pt>
                <c:pt idx="467">
                  <c:v>43755</c:v>
                </c:pt>
                <c:pt idx="468">
                  <c:v>43756</c:v>
                </c:pt>
                <c:pt idx="469">
                  <c:v>43759</c:v>
                </c:pt>
                <c:pt idx="470">
                  <c:v>43760</c:v>
                </c:pt>
                <c:pt idx="471">
                  <c:v>43761</c:v>
                </c:pt>
                <c:pt idx="472">
                  <c:v>43762</c:v>
                </c:pt>
                <c:pt idx="473">
                  <c:v>43763</c:v>
                </c:pt>
                <c:pt idx="474">
                  <c:v>43766</c:v>
                </c:pt>
                <c:pt idx="475">
                  <c:v>43767</c:v>
                </c:pt>
                <c:pt idx="476">
                  <c:v>43768</c:v>
                </c:pt>
                <c:pt idx="477">
                  <c:v>43769</c:v>
                </c:pt>
                <c:pt idx="478">
                  <c:v>43770</c:v>
                </c:pt>
                <c:pt idx="479">
                  <c:v>43773</c:v>
                </c:pt>
                <c:pt idx="480">
                  <c:v>43774</c:v>
                </c:pt>
                <c:pt idx="481">
                  <c:v>43775</c:v>
                </c:pt>
                <c:pt idx="482">
                  <c:v>43776</c:v>
                </c:pt>
                <c:pt idx="483">
                  <c:v>43777</c:v>
                </c:pt>
                <c:pt idx="484">
                  <c:v>43780</c:v>
                </c:pt>
                <c:pt idx="485">
                  <c:v>43781</c:v>
                </c:pt>
                <c:pt idx="486">
                  <c:v>43782</c:v>
                </c:pt>
                <c:pt idx="487">
                  <c:v>43783</c:v>
                </c:pt>
                <c:pt idx="488">
                  <c:v>43784</c:v>
                </c:pt>
                <c:pt idx="489">
                  <c:v>43787</c:v>
                </c:pt>
                <c:pt idx="490">
                  <c:v>43788</c:v>
                </c:pt>
                <c:pt idx="491">
                  <c:v>43789</c:v>
                </c:pt>
                <c:pt idx="492">
                  <c:v>43790</c:v>
                </c:pt>
                <c:pt idx="493">
                  <c:v>43791</c:v>
                </c:pt>
                <c:pt idx="494">
                  <c:v>43794</c:v>
                </c:pt>
                <c:pt idx="495">
                  <c:v>43795</c:v>
                </c:pt>
                <c:pt idx="496">
                  <c:v>43796</c:v>
                </c:pt>
                <c:pt idx="497">
                  <c:v>43797</c:v>
                </c:pt>
                <c:pt idx="498">
                  <c:v>43798</c:v>
                </c:pt>
                <c:pt idx="499">
                  <c:v>43801</c:v>
                </c:pt>
                <c:pt idx="500">
                  <c:v>43802</c:v>
                </c:pt>
                <c:pt idx="501">
                  <c:v>43803</c:v>
                </c:pt>
                <c:pt idx="502">
                  <c:v>43804</c:v>
                </c:pt>
                <c:pt idx="503">
                  <c:v>43805</c:v>
                </c:pt>
                <c:pt idx="504">
                  <c:v>43808</c:v>
                </c:pt>
                <c:pt idx="505">
                  <c:v>43809</c:v>
                </c:pt>
                <c:pt idx="506">
                  <c:v>43810</c:v>
                </c:pt>
                <c:pt idx="507">
                  <c:v>43811</c:v>
                </c:pt>
                <c:pt idx="508">
                  <c:v>43812</c:v>
                </c:pt>
                <c:pt idx="509">
                  <c:v>43815</c:v>
                </c:pt>
                <c:pt idx="510">
                  <c:v>43816</c:v>
                </c:pt>
                <c:pt idx="511">
                  <c:v>43817</c:v>
                </c:pt>
                <c:pt idx="512">
                  <c:v>43818</c:v>
                </c:pt>
                <c:pt idx="513">
                  <c:v>43819</c:v>
                </c:pt>
                <c:pt idx="514">
                  <c:v>43822</c:v>
                </c:pt>
                <c:pt idx="515">
                  <c:v>43823</c:v>
                </c:pt>
                <c:pt idx="516">
                  <c:v>43824</c:v>
                </c:pt>
                <c:pt idx="517">
                  <c:v>43825</c:v>
                </c:pt>
                <c:pt idx="518">
                  <c:v>43826</c:v>
                </c:pt>
                <c:pt idx="519">
                  <c:v>43829</c:v>
                </c:pt>
                <c:pt idx="520">
                  <c:v>43830</c:v>
                </c:pt>
                <c:pt idx="521">
                  <c:v>43831</c:v>
                </c:pt>
                <c:pt idx="522">
                  <c:v>43832</c:v>
                </c:pt>
                <c:pt idx="523">
                  <c:v>43833</c:v>
                </c:pt>
                <c:pt idx="524">
                  <c:v>43836</c:v>
                </c:pt>
                <c:pt idx="525">
                  <c:v>43837</c:v>
                </c:pt>
                <c:pt idx="526">
                  <c:v>43838</c:v>
                </c:pt>
                <c:pt idx="527">
                  <c:v>43839</c:v>
                </c:pt>
                <c:pt idx="528">
                  <c:v>43840</c:v>
                </c:pt>
                <c:pt idx="529">
                  <c:v>43843</c:v>
                </c:pt>
                <c:pt idx="530">
                  <c:v>43844</c:v>
                </c:pt>
                <c:pt idx="531">
                  <c:v>43845</c:v>
                </c:pt>
                <c:pt idx="532">
                  <c:v>43846</c:v>
                </c:pt>
                <c:pt idx="533">
                  <c:v>43847</c:v>
                </c:pt>
                <c:pt idx="534">
                  <c:v>43850</c:v>
                </c:pt>
                <c:pt idx="535">
                  <c:v>43851</c:v>
                </c:pt>
                <c:pt idx="536">
                  <c:v>43852</c:v>
                </c:pt>
                <c:pt idx="537">
                  <c:v>43853</c:v>
                </c:pt>
                <c:pt idx="538">
                  <c:v>43854</c:v>
                </c:pt>
                <c:pt idx="539">
                  <c:v>43857</c:v>
                </c:pt>
                <c:pt idx="540">
                  <c:v>43858</c:v>
                </c:pt>
                <c:pt idx="541">
                  <c:v>43859</c:v>
                </c:pt>
                <c:pt idx="542">
                  <c:v>43860</c:v>
                </c:pt>
                <c:pt idx="543">
                  <c:v>43861</c:v>
                </c:pt>
                <c:pt idx="544">
                  <c:v>43864</c:v>
                </c:pt>
                <c:pt idx="545">
                  <c:v>43865</c:v>
                </c:pt>
                <c:pt idx="546">
                  <c:v>43866</c:v>
                </c:pt>
                <c:pt idx="547">
                  <c:v>43867</c:v>
                </c:pt>
                <c:pt idx="548">
                  <c:v>43868</c:v>
                </c:pt>
                <c:pt idx="549">
                  <c:v>43871</c:v>
                </c:pt>
                <c:pt idx="550">
                  <c:v>43872</c:v>
                </c:pt>
                <c:pt idx="551">
                  <c:v>43873</c:v>
                </c:pt>
                <c:pt idx="552">
                  <c:v>43874</c:v>
                </c:pt>
                <c:pt idx="553">
                  <c:v>43875</c:v>
                </c:pt>
                <c:pt idx="554">
                  <c:v>43878</c:v>
                </c:pt>
                <c:pt idx="555">
                  <c:v>43879</c:v>
                </c:pt>
                <c:pt idx="556">
                  <c:v>43880</c:v>
                </c:pt>
                <c:pt idx="557">
                  <c:v>43881</c:v>
                </c:pt>
                <c:pt idx="558">
                  <c:v>43882</c:v>
                </c:pt>
                <c:pt idx="559">
                  <c:v>43885</c:v>
                </c:pt>
                <c:pt idx="560">
                  <c:v>43886</c:v>
                </c:pt>
                <c:pt idx="561">
                  <c:v>43887</c:v>
                </c:pt>
                <c:pt idx="562">
                  <c:v>43888</c:v>
                </c:pt>
                <c:pt idx="563">
                  <c:v>43889</c:v>
                </c:pt>
                <c:pt idx="564">
                  <c:v>43892</c:v>
                </c:pt>
                <c:pt idx="565">
                  <c:v>43893</c:v>
                </c:pt>
                <c:pt idx="566">
                  <c:v>43894</c:v>
                </c:pt>
                <c:pt idx="567">
                  <c:v>43895</c:v>
                </c:pt>
                <c:pt idx="568">
                  <c:v>43896</c:v>
                </c:pt>
                <c:pt idx="569">
                  <c:v>43899</c:v>
                </c:pt>
                <c:pt idx="570">
                  <c:v>43900</c:v>
                </c:pt>
                <c:pt idx="571">
                  <c:v>43901</c:v>
                </c:pt>
                <c:pt idx="572">
                  <c:v>43902</c:v>
                </c:pt>
                <c:pt idx="573">
                  <c:v>43903</c:v>
                </c:pt>
                <c:pt idx="574">
                  <c:v>43906</c:v>
                </c:pt>
                <c:pt idx="575">
                  <c:v>43907</c:v>
                </c:pt>
                <c:pt idx="576">
                  <c:v>43908</c:v>
                </c:pt>
                <c:pt idx="577">
                  <c:v>43909</c:v>
                </c:pt>
                <c:pt idx="578">
                  <c:v>43910</c:v>
                </c:pt>
                <c:pt idx="579">
                  <c:v>43913</c:v>
                </c:pt>
                <c:pt idx="580">
                  <c:v>43914</c:v>
                </c:pt>
                <c:pt idx="581">
                  <c:v>43915</c:v>
                </c:pt>
                <c:pt idx="582">
                  <c:v>43916</c:v>
                </c:pt>
                <c:pt idx="583">
                  <c:v>43917</c:v>
                </c:pt>
                <c:pt idx="584">
                  <c:v>43920</c:v>
                </c:pt>
                <c:pt idx="585">
                  <c:v>43921</c:v>
                </c:pt>
                <c:pt idx="586">
                  <c:v>43922</c:v>
                </c:pt>
                <c:pt idx="587">
                  <c:v>43923</c:v>
                </c:pt>
                <c:pt idx="588">
                  <c:v>43924</c:v>
                </c:pt>
                <c:pt idx="589">
                  <c:v>43927</c:v>
                </c:pt>
                <c:pt idx="590">
                  <c:v>43928</c:v>
                </c:pt>
                <c:pt idx="591">
                  <c:v>43929</c:v>
                </c:pt>
                <c:pt idx="592">
                  <c:v>43930</c:v>
                </c:pt>
                <c:pt idx="593">
                  <c:v>43931</c:v>
                </c:pt>
                <c:pt idx="594">
                  <c:v>43934</c:v>
                </c:pt>
                <c:pt idx="595">
                  <c:v>43935</c:v>
                </c:pt>
                <c:pt idx="596">
                  <c:v>43936</c:v>
                </c:pt>
                <c:pt idx="597">
                  <c:v>43937</c:v>
                </c:pt>
                <c:pt idx="598">
                  <c:v>43938</c:v>
                </c:pt>
                <c:pt idx="599">
                  <c:v>43941</c:v>
                </c:pt>
                <c:pt idx="600">
                  <c:v>43942</c:v>
                </c:pt>
                <c:pt idx="601">
                  <c:v>43943</c:v>
                </c:pt>
                <c:pt idx="602">
                  <c:v>43944</c:v>
                </c:pt>
                <c:pt idx="603">
                  <c:v>43945</c:v>
                </c:pt>
                <c:pt idx="604">
                  <c:v>43948</c:v>
                </c:pt>
                <c:pt idx="605">
                  <c:v>43949</c:v>
                </c:pt>
                <c:pt idx="606">
                  <c:v>43950</c:v>
                </c:pt>
                <c:pt idx="607">
                  <c:v>43951</c:v>
                </c:pt>
                <c:pt idx="608">
                  <c:v>43952</c:v>
                </c:pt>
                <c:pt idx="609">
                  <c:v>43955</c:v>
                </c:pt>
                <c:pt idx="610">
                  <c:v>43956</c:v>
                </c:pt>
                <c:pt idx="611">
                  <c:v>43957</c:v>
                </c:pt>
                <c:pt idx="612">
                  <c:v>43958</c:v>
                </c:pt>
                <c:pt idx="613">
                  <c:v>43959</c:v>
                </c:pt>
                <c:pt idx="614">
                  <c:v>43962</c:v>
                </c:pt>
                <c:pt idx="615">
                  <c:v>43963</c:v>
                </c:pt>
                <c:pt idx="616">
                  <c:v>43964</c:v>
                </c:pt>
                <c:pt idx="617">
                  <c:v>43965</c:v>
                </c:pt>
                <c:pt idx="618">
                  <c:v>43966</c:v>
                </c:pt>
                <c:pt idx="619">
                  <c:v>43969</c:v>
                </c:pt>
                <c:pt idx="620">
                  <c:v>43970</c:v>
                </c:pt>
                <c:pt idx="621">
                  <c:v>43971</c:v>
                </c:pt>
                <c:pt idx="622">
                  <c:v>43972</c:v>
                </c:pt>
                <c:pt idx="623">
                  <c:v>43973</c:v>
                </c:pt>
                <c:pt idx="624">
                  <c:v>43976</c:v>
                </c:pt>
                <c:pt idx="625">
                  <c:v>43977</c:v>
                </c:pt>
                <c:pt idx="626">
                  <c:v>43978</c:v>
                </c:pt>
                <c:pt idx="627">
                  <c:v>43979</c:v>
                </c:pt>
                <c:pt idx="628">
                  <c:v>43980</c:v>
                </c:pt>
                <c:pt idx="629">
                  <c:v>43983</c:v>
                </c:pt>
                <c:pt idx="630">
                  <c:v>43984</c:v>
                </c:pt>
                <c:pt idx="631">
                  <c:v>43985</c:v>
                </c:pt>
                <c:pt idx="632">
                  <c:v>43986</c:v>
                </c:pt>
                <c:pt idx="633">
                  <c:v>43987</c:v>
                </c:pt>
                <c:pt idx="634">
                  <c:v>43990</c:v>
                </c:pt>
                <c:pt idx="635">
                  <c:v>43991</c:v>
                </c:pt>
                <c:pt idx="636">
                  <c:v>43992</c:v>
                </c:pt>
                <c:pt idx="637">
                  <c:v>43993</c:v>
                </c:pt>
                <c:pt idx="638">
                  <c:v>43994</c:v>
                </c:pt>
                <c:pt idx="639">
                  <c:v>43997</c:v>
                </c:pt>
                <c:pt idx="640">
                  <c:v>43998</c:v>
                </c:pt>
                <c:pt idx="641">
                  <c:v>43999</c:v>
                </c:pt>
                <c:pt idx="642">
                  <c:v>44000</c:v>
                </c:pt>
                <c:pt idx="643">
                  <c:v>44001</c:v>
                </c:pt>
                <c:pt idx="644">
                  <c:v>44004</c:v>
                </c:pt>
                <c:pt idx="645">
                  <c:v>44005</c:v>
                </c:pt>
                <c:pt idx="646">
                  <c:v>44006</c:v>
                </c:pt>
                <c:pt idx="647">
                  <c:v>44007</c:v>
                </c:pt>
                <c:pt idx="648">
                  <c:v>44008</c:v>
                </c:pt>
                <c:pt idx="649">
                  <c:v>44011</c:v>
                </c:pt>
                <c:pt idx="650">
                  <c:v>44012</c:v>
                </c:pt>
                <c:pt idx="651">
                  <c:v>44013</c:v>
                </c:pt>
                <c:pt idx="652">
                  <c:v>44014</c:v>
                </c:pt>
                <c:pt idx="653">
                  <c:v>44015</c:v>
                </c:pt>
                <c:pt idx="654">
                  <c:v>44018</c:v>
                </c:pt>
                <c:pt idx="655">
                  <c:v>44019</c:v>
                </c:pt>
                <c:pt idx="656">
                  <c:v>44020</c:v>
                </c:pt>
                <c:pt idx="657">
                  <c:v>44021</c:v>
                </c:pt>
                <c:pt idx="658">
                  <c:v>44022</c:v>
                </c:pt>
                <c:pt idx="659">
                  <c:v>44025</c:v>
                </c:pt>
                <c:pt idx="660">
                  <c:v>44026</c:v>
                </c:pt>
                <c:pt idx="661">
                  <c:v>44027</c:v>
                </c:pt>
                <c:pt idx="662">
                  <c:v>44028</c:v>
                </c:pt>
                <c:pt idx="663">
                  <c:v>44029</c:v>
                </c:pt>
                <c:pt idx="664">
                  <c:v>44032</c:v>
                </c:pt>
                <c:pt idx="665">
                  <c:v>44033</c:v>
                </c:pt>
                <c:pt idx="666">
                  <c:v>44034</c:v>
                </c:pt>
                <c:pt idx="667">
                  <c:v>44035</c:v>
                </c:pt>
                <c:pt idx="668">
                  <c:v>44036</c:v>
                </c:pt>
                <c:pt idx="669">
                  <c:v>44039</c:v>
                </c:pt>
                <c:pt idx="670">
                  <c:v>44040</c:v>
                </c:pt>
                <c:pt idx="671">
                  <c:v>44041</c:v>
                </c:pt>
                <c:pt idx="672">
                  <c:v>44042</c:v>
                </c:pt>
                <c:pt idx="673">
                  <c:v>44043</c:v>
                </c:pt>
                <c:pt idx="674">
                  <c:v>44046</c:v>
                </c:pt>
                <c:pt idx="675">
                  <c:v>44047</c:v>
                </c:pt>
                <c:pt idx="676">
                  <c:v>44048</c:v>
                </c:pt>
                <c:pt idx="677">
                  <c:v>44049</c:v>
                </c:pt>
                <c:pt idx="678">
                  <c:v>44050</c:v>
                </c:pt>
                <c:pt idx="679">
                  <c:v>44053</c:v>
                </c:pt>
                <c:pt idx="680">
                  <c:v>44054</c:v>
                </c:pt>
                <c:pt idx="681">
                  <c:v>44055</c:v>
                </c:pt>
                <c:pt idx="682">
                  <c:v>44056</c:v>
                </c:pt>
                <c:pt idx="683">
                  <c:v>44057</c:v>
                </c:pt>
                <c:pt idx="684">
                  <c:v>44060</c:v>
                </c:pt>
                <c:pt idx="685">
                  <c:v>44061</c:v>
                </c:pt>
                <c:pt idx="686">
                  <c:v>44062</c:v>
                </c:pt>
                <c:pt idx="687">
                  <c:v>44063</c:v>
                </c:pt>
                <c:pt idx="688">
                  <c:v>44064</c:v>
                </c:pt>
                <c:pt idx="689">
                  <c:v>44067</c:v>
                </c:pt>
                <c:pt idx="690">
                  <c:v>44068</c:v>
                </c:pt>
                <c:pt idx="691">
                  <c:v>44069</c:v>
                </c:pt>
                <c:pt idx="692">
                  <c:v>44070</c:v>
                </c:pt>
                <c:pt idx="693">
                  <c:v>44071</c:v>
                </c:pt>
                <c:pt idx="694">
                  <c:v>44074</c:v>
                </c:pt>
                <c:pt idx="695">
                  <c:v>44075</c:v>
                </c:pt>
                <c:pt idx="696">
                  <c:v>44076</c:v>
                </c:pt>
                <c:pt idx="697">
                  <c:v>44077</c:v>
                </c:pt>
                <c:pt idx="698">
                  <c:v>44078</c:v>
                </c:pt>
                <c:pt idx="699">
                  <c:v>44081</c:v>
                </c:pt>
                <c:pt idx="700">
                  <c:v>44082</c:v>
                </c:pt>
                <c:pt idx="701">
                  <c:v>44083</c:v>
                </c:pt>
                <c:pt idx="702">
                  <c:v>44084</c:v>
                </c:pt>
                <c:pt idx="703">
                  <c:v>44085</c:v>
                </c:pt>
                <c:pt idx="704">
                  <c:v>44088</c:v>
                </c:pt>
                <c:pt idx="705">
                  <c:v>44089</c:v>
                </c:pt>
                <c:pt idx="706">
                  <c:v>44090</c:v>
                </c:pt>
                <c:pt idx="707">
                  <c:v>44091</c:v>
                </c:pt>
                <c:pt idx="708">
                  <c:v>44092</c:v>
                </c:pt>
                <c:pt idx="709">
                  <c:v>44095</c:v>
                </c:pt>
                <c:pt idx="710">
                  <c:v>44096</c:v>
                </c:pt>
                <c:pt idx="711">
                  <c:v>44097</c:v>
                </c:pt>
                <c:pt idx="712">
                  <c:v>44098</c:v>
                </c:pt>
                <c:pt idx="713">
                  <c:v>44099</c:v>
                </c:pt>
                <c:pt idx="714">
                  <c:v>44102</c:v>
                </c:pt>
                <c:pt idx="715">
                  <c:v>44103</c:v>
                </c:pt>
                <c:pt idx="716">
                  <c:v>44104</c:v>
                </c:pt>
                <c:pt idx="717">
                  <c:v>44105</c:v>
                </c:pt>
                <c:pt idx="718">
                  <c:v>44106</c:v>
                </c:pt>
                <c:pt idx="719">
                  <c:v>44109</c:v>
                </c:pt>
                <c:pt idx="720">
                  <c:v>44110</c:v>
                </c:pt>
                <c:pt idx="721">
                  <c:v>44111</c:v>
                </c:pt>
                <c:pt idx="722">
                  <c:v>44112</c:v>
                </c:pt>
                <c:pt idx="723">
                  <c:v>44113</c:v>
                </c:pt>
                <c:pt idx="724">
                  <c:v>44116</c:v>
                </c:pt>
                <c:pt idx="725">
                  <c:v>44117</c:v>
                </c:pt>
                <c:pt idx="726">
                  <c:v>44118</c:v>
                </c:pt>
                <c:pt idx="727">
                  <c:v>44119</c:v>
                </c:pt>
                <c:pt idx="728">
                  <c:v>44120</c:v>
                </c:pt>
                <c:pt idx="729">
                  <c:v>44123</c:v>
                </c:pt>
                <c:pt idx="730">
                  <c:v>44124</c:v>
                </c:pt>
                <c:pt idx="731">
                  <c:v>44125</c:v>
                </c:pt>
                <c:pt idx="732">
                  <c:v>44126</c:v>
                </c:pt>
                <c:pt idx="733">
                  <c:v>44127</c:v>
                </c:pt>
                <c:pt idx="734">
                  <c:v>44130</c:v>
                </c:pt>
                <c:pt idx="735">
                  <c:v>44131</c:v>
                </c:pt>
                <c:pt idx="736">
                  <c:v>44132</c:v>
                </c:pt>
                <c:pt idx="737">
                  <c:v>44133</c:v>
                </c:pt>
                <c:pt idx="738">
                  <c:v>44134</c:v>
                </c:pt>
                <c:pt idx="739">
                  <c:v>44137</c:v>
                </c:pt>
                <c:pt idx="740">
                  <c:v>44138</c:v>
                </c:pt>
                <c:pt idx="741">
                  <c:v>44139</c:v>
                </c:pt>
                <c:pt idx="742">
                  <c:v>44140</c:v>
                </c:pt>
                <c:pt idx="743">
                  <c:v>44141</c:v>
                </c:pt>
                <c:pt idx="744">
                  <c:v>44144</c:v>
                </c:pt>
                <c:pt idx="745">
                  <c:v>44145</c:v>
                </c:pt>
                <c:pt idx="746">
                  <c:v>44146</c:v>
                </c:pt>
                <c:pt idx="747">
                  <c:v>44147</c:v>
                </c:pt>
                <c:pt idx="748">
                  <c:v>44148</c:v>
                </c:pt>
                <c:pt idx="749">
                  <c:v>44151</c:v>
                </c:pt>
                <c:pt idx="750">
                  <c:v>44152</c:v>
                </c:pt>
                <c:pt idx="751">
                  <c:v>44153</c:v>
                </c:pt>
                <c:pt idx="752">
                  <c:v>44154</c:v>
                </c:pt>
                <c:pt idx="753">
                  <c:v>44155</c:v>
                </c:pt>
                <c:pt idx="754">
                  <c:v>44158</c:v>
                </c:pt>
                <c:pt idx="755">
                  <c:v>44159</c:v>
                </c:pt>
                <c:pt idx="756">
                  <c:v>44160</c:v>
                </c:pt>
                <c:pt idx="757">
                  <c:v>44161</c:v>
                </c:pt>
                <c:pt idx="758">
                  <c:v>44162</c:v>
                </c:pt>
                <c:pt idx="759">
                  <c:v>44165</c:v>
                </c:pt>
                <c:pt idx="760">
                  <c:v>44166</c:v>
                </c:pt>
                <c:pt idx="761">
                  <c:v>44167</c:v>
                </c:pt>
                <c:pt idx="762">
                  <c:v>44168</c:v>
                </c:pt>
                <c:pt idx="763">
                  <c:v>44169</c:v>
                </c:pt>
                <c:pt idx="764">
                  <c:v>44172</c:v>
                </c:pt>
                <c:pt idx="765">
                  <c:v>44173</c:v>
                </c:pt>
                <c:pt idx="766">
                  <c:v>44174</c:v>
                </c:pt>
                <c:pt idx="767">
                  <c:v>44175</c:v>
                </c:pt>
                <c:pt idx="768">
                  <c:v>44176</c:v>
                </c:pt>
                <c:pt idx="769">
                  <c:v>44179</c:v>
                </c:pt>
                <c:pt idx="770">
                  <c:v>44180</c:v>
                </c:pt>
                <c:pt idx="771">
                  <c:v>44181</c:v>
                </c:pt>
                <c:pt idx="772">
                  <c:v>44182</c:v>
                </c:pt>
                <c:pt idx="773">
                  <c:v>44183</c:v>
                </c:pt>
                <c:pt idx="774">
                  <c:v>44186</c:v>
                </c:pt>
                <c:pt idx="775">
                  <c:v>44187</c:v>
                </c:pt>
                <c:pt idx="776">
                  <c:v>44188</c:v>
                </c:pt>
                <c:pt idx="777">
                  <c:v>44189</c:v>
                </c:pt>
                <c:pt idx="778">
                  <c:v>44190</c:v>
                </c:pt>
                <c:pt idx="779">
                  <c:v>44193</c:v>
                </c:pt>
                <c:pt idx="780">
                  <c:v>44194</c:v>
                </c:pt>
                <c:pt idx="781">
                  <c:v>44195</c:v>
                </c:pt>
                <c:pt idx="782">
                  <c:v>44196</c:v>
                </c:pt>
                <c:pt idx="783">
                  <c:v>44197</c:v>
                </c:pt>
                <c:pt idx="784">
                  <c:v>44200</c:v>
                </c:pt>
                <c:pt idx="785">
                  <c:v>44201</c:v>
                </c:pt>
                <c:pt idx="786">
                  <c:v>44202</c:v>
                </c:pt>
                <c:pt idx="787">
                  <c:v>44203</c:v>
                </c:pt>
                <c:pt idx="788">
                  <c:v>44204</c:v>
                </c:pt>
                <c:pt idx="789">
                  <c:v>44207</c:v>
                </c:pt>
                <c:pt idx="790">
                  <c:v>44208</c:v>
                </c:pt>
                <c:pt idx="791">
                  <c:v>44209</c:v>
                </c:pt>
                <c:pt idx="792">
                  <c:v>44210</c:v>
                </c:pt>
                <c:pt idx="793">
                  <c:v>44211</c:v>
                </c:pt>
                <c:pt idx="794">
                  <c:v>44214</c:v>
                </c:pt>
                <c:pt idx="795">
                  <c:v>44215</c:v>
                </c:pt>
                <c:pt idx="796">
                  <c:v>44216</c:v>
                </c:pt>
                <c:pt idx="797">
                  <c:v>44217</c:v>
                </c:pt>
                <c:pt idx="798">
                  <c:v>44218</c:v>
                </c:pt>
                <c:pt idx="799">
                  <c:v>44221</c:v>
                </c:pt>
                <c:pt idx="800">
                  <c:v>44222</c:v>
                </c:pt>
                <c:pt idx="801">
                  <c:v>44223</c:v>
                </c:pt>
                <c:pt idx="802">
                  <c:v>44224</c:v>
                </c:pt>
                <c:pt idx="803">
                  <c:v>44225</c:v>
                </c:pt>
                <c:pt idx="804">
                  <c:v>44228</c:v>
                </c:pt>
                <c:pt idx="805">
                  <c:v>44229</c:v>
                </c:pt>
                <c:pt idx="806">
                  <c:v>44230</c:v>
                </c:pt>
                <c:pt idx="807">
                  <c:v>44231</c:v>
                </c:pt>
                <c:pt idx="808">
                  <c:v>44232</c:v>
                </c:pt>
                <c:pt idx="809">
                  <c:v>44235</c:v>
                </c:pt>
                <c:pt idx="810">
                  <c:v>44236</c:v>
                </c:pt>
                <c:pt idx="811">
                  <c:v>44237</c:v>
                </c:pt>
                <c:pt idx="812">
                  <c:v>44238</c:v>
                </c:pt>
                <c:pt idx="813">
                  <c:v>44239</c:v>
                </c:pt>
                <c:pt idx="814">
                  <c:v>44242</c:v>
                </c:pt>
                <c:pt idx="815">
                  <c:v>44243</c:v>
                </c:pt>
                <c:pt idx="816">
                  <c:v>44244</c:v>
                </c:pt>
                <c:pt idx="817">
                  <c:v>44245</c:v>
                </c:pt>
                <c:pt idx="818">
                  <c:v>44246</c:v>
                </c:pt>
                <c:pt idx="819">
                  <c:v>44249</c:v>
                </c:pt>
                <c:pt idx="820">
                  <c:v>44250</c:v>
                </c:pt>
                <c:pt idx="821">
                  <c:v>44251</c:v>
                </c:pt>
                <c:pt idx="822">
                  <c:v>44252</c:v>
                </c:pt>
                <c:pt idx="823">
                  <c:v>44253</c:v>
                </c:pt>
                <c:pt idx="824">
                  <c:v>44256</c:v>
                </c:pt>
                <c:pt idx="825">
                  <c:v>44257</c:v>
                </c:pt>
                <c:pt idx="826">
                  <c:v>44258</c:v>
                </c:pt>
                <c:pt idx="827">
                  <c:v>44259</c:v>
                </c:pt>
                <c:pt idx="828">
                  <c:v>44260</c:v>
                </c:pt>
                <c:pt idx="829">
                  <c:v>44263</c:v>
                </c:pt>
                <c:pt idx="830">
                  <c:v>44264</c:v>
                </c:pt>
                <c:pt idx="831">
                  <c:v>44265</c:v>
                </c:pt>
                <c:pt idx="832">
                  <c:v>44266</c:v>
                </c:pt>
                <c:pt idx="833">
                  <c:v>44267</c:v>
                </c:pt>
                <c:pt idx="834">
                  <c:v>44270</c:v>
                </c:pt>
                <c:pt idx="835">
                  <c:v>44271</c:v>
                </c:pt>
                <c:pt idx="836">
                  <c:v>44272</c:v>
                </c:pt>
                <c:pt idx="837">
                  <c:v>44273</c:v>
                </c:pt>
                <c:pt idx="838">
                  <c:v>44274</c:v>
                </c:pt>
                <c:pt idx="839">
                  <c:v>44277</c:v>
                </c:pt>
                <c:pt idx="840">
                  <c:v>44278</c:v>
                </c:pt>
                <c:pt idx="841">
                  <c:v>44279</c:v>
                </c:pt>
                <c:pt idx="842">
                  <c:v>44280</c:v>
                </c:pt>
                <c:pt idx="843">
                  <c:v>44281</c:v>
                </c:pt>
                <c:pt idx="844">
                  <c:v>44284</c:v>
                </c:pt>
                <c:pt idx="845">
                  <c:v>44285</c:v>
                </c:pt>
                <c:pt idx="846">
                  <c:v>44286</c:v>
                </c:pt>
                <c:pt idx="847">
                  <c:v>44287</c:v>
                </c:pt>
                <c:pt idx="848">
                  <c:v>44288</c:v>
                </c:pt>
                <c:pt idx="849">
                  <c:v>44291</c:v>
                </c:pt>
                <c:pt idx="850">
                  <c:v>44292</c:v>
                </c:pt>
                <c:pt idx="851">
                  <c:v>44293</c:v>
                </c:pt>
                <c:pt idx="852">
                  <c:v>44294</c:v>
                </c:pt>
                <c:pt idx="853">
                  <c:v>44295</c:v>
                </c:pt>
                <c:pt idx="854">
                  <c:v>44298</c:v>
                </c:pt>
                <c:pt idx="855">
                  <c:v>44299</c:v>
                </c:pt>
                <c:pt idx="856">
                  <c:v>44300</c:v>
                </c:pt>
                <c:pt idx="857">
                  <c:v>44301</c:v>
                </c:pt>
                <c:pt idx="858">
                  <c:v>44302</c:v>
                </c:pt>
                <c:pt idx="859">
                  <c:v>44305</c:v>
                </c:pt>
                <c:pt idx="860">
                  <c:v>44306</c:v>
                </c:pt>
                <c:pt idx="861">
                  <c:v>44307</c:v>
                </c:pt>
                <c:pt idx="862">
                  <c:v>44308</c:v>
                </c:pt>
                <c:pt idx="863">
                  <c:v>44309</c:v>
                </c:pt>
                <c:pt idx="864">
                  <c:v>44312</c:v>
                </c:pt>
                <c:pt idx="865">
                  <c:v>44313</c:v>
                </c:pt>
                <c:pt idx="866">
                  <c:v>44314</c:v>
                </c:pt>
                <c:pt idx="867">
                  <c:v>44315</c:v>
                </c:pt>
                <c:pt idx="868">
                  <c:v>44316</c:v>
                </c:pt>
                <c:pt idx="869">
                  <c:v>44319</c:v>
                </c:pt>
                <c:pt idx="870">
                  <c:v>44320</c:v>
                </c:pt>
                <c:pt idx="871">
                  <c:v>44321</c:v>
                </c:pt>
                <c:pt idx="872">
                  <c:v>44322</c:v>
                </c:pt>
                <c:pt idx="873">
                  <c:v>44323</c:v>
                </c:pt>
                <c:pt idx="874">
                  <c:v>44326</c:v>
                </c:pt>
                <c:pt idx="875">
                  <c:v>44327</c:v>
                </c:pt>
                <c:pt idx="876">
                  <c:v>44328</c:v>
                </c:pt>
                <c:pt idx="877">
                  <c:v>44329</c:v>
                </c:pt>
                <c:pt idx="878">
                  <c:v>44330</c:v>
                </c:pt>
                <c:pt idx="879">
                  <c:v>44333</c:v>
                </c:pt>
                <c:pt idx="880">
                  <c:v>44334</c:v>
                </c:pt>
                <c:pt idx="881">
                  <c:v>44335</c:v>
                </c:pt>
                <c:pt idx="882">
                  <c:v>44336</c:v>
                </c:pt>
                <c:pt idx="883">
                  <c:v>44337</c:v>
                </c:pt>
                <c:pt idx="884">
                  <c:v>44340</c:v>
                </c:pt>
                <c:pt idx="885">
                  <c:v>44341</c:v>
                </c:pt>
                <c:pt idx="886">
                  <c:v>44342</c:v>
                </c:pt>
                <c:pt idx="887">
                  <c:v>44343</c:v>
                </c:pt>
                <c:pt idx="888">
                  <c:v>44344</c:v>
                </c:pt>
                <c:pt idx="889">
                  <c:v>44347</c:v>
                </c:pt>
                <c:pt idx="890">
                  <c:v>44348</c:v>
                </c:pt>
                <c:pt idx="891">
                  <c:v>44349</c:v>
                </c:pt>
                <c:pt idx="892">
                  <c:v>44350</c:v>
                </c:pt>
                <c:pt idx="893">
                  <c:v>44351</c:v>
                </c:pt>
                <c:pt idx="894">
                  <c:v>44354</c:v>
                </c:pt>
                <c:pt idx="895">
                  <c:v>44355</c:v>
                </c:pt>
                <c:pt idx="896">
                  <c:v>44356</c:v>
                </c:pt>
                <c:pt idx="897">
                  <c:v>44357</c:v>
                </c:pt>
                <c:pt idx="898">
                  <c:v>44358</c:v>
                </c:pt>
                <c:pt idx="899">
                  <c:v>44361</c:v>
                </c:pt>
                <c:pt idx="900">
                  <c:v>44362</c:v>
                </c:pt>
                <c:pt idx="901">
                  <c:v>44363</c:v>
                </c:pt>
                <c:pt idx="902">
                  <c:v>44364</c:v>
                </c:pt>
                <c:pt idx="903">
                  <c:v>44365</c:v>
                </c:pt>
                <c:pt idx="904">
                  <c:v>44368</c:v>
                </c:pt>
                <c:pt idx="905">
                  <c:v>44369</c:v>
                </c:pt>
                <c:pt idx="906">
                  <c:v>44370</c:v>
                </c:pt>
                <c:pt idx="907">
                  <c:v>44371</c:v>
                </c:pt>
                <c:pt idx="908">
                  <c:v>44372</c:v>
                </c:pt>
                <c:pt idx="909">
                  <c:v>44375</c:v>
                </c:pt>
                <c:pt idx="910">
                  <c:v>44376</c:v>
                </c:pt>
                <c:pt idx="911">
                  <c:v>44377</c:v>
                </c:pt>
                <c:pt idx="912">
                  <c:v>44378</c:v>
                </c:pt>
                <c:pt idx="913">
                  <c:v>44379</c:v>
                </c:pt>
                <c:pt idx="914">
                  <c:v>44382</c:v>
                </c:pt>
                <c:pt idx="915">
                  <c:v>44383</c:v>
                </c:pt>
                <c:pt idx="916">
                  <c:v>44384</c:v>
                </c:pt>
                <c:pt idx="917">
                  <c:v>44385</c:v>
                </c:pt>
                <c:pt idx="918">
                  <c:v>44386</c:v>
                </c:pt>
                <c:pt idx="919">
                  <c:v>44389</c:v>
                </c:pt>
                <c:pt idx="920">
                  <c:v>44390</c:v>
                </c:pt>
                <c:pt idx="921">
                  <c:v>44391</c:v>
                </c:pt>
                <c:pt idx="922">
                  <c:v>44392</c:v>
                </c:pt>
                <c:pt idx="923">
                  <c:v>44393</c:v>
                </c:pt>
                <c:pt idx="924">
                  <c:v>44396</c:v>
                </c:pt>
                <c:pt idx="925">
                  <c:v>44397</c:v>
                </c:pt>
                <c:pt idx="926">
                  <c:v>44398</c:v>
                </c:pt>
                <c:pt idx="927">
                  <c:v>44399</c:v>
                </c:pt>
                <c:pt idx="928">
                  <c:v>44400</c:v>
                </c:pt>
                <c:pt idx="929">
                  <c:v>44403</c:v>
                </c:pt>
                <c:pt idx="930">
                  <c:v>44404</c:v>
                </c:pt>
                <c:pt idx="931">
                  <c:v>44405</c:v>
                </c:pt>
                <c:pt idx="932">
                  <c:v>44406</c:v>
                </c:pt>
                <c:pt idx="933">
                  <c:v>44407</c:v>
                </c:pt>
                <c:pt idx="934">
                  <c:v>44410</c:v>
                </c:pt>
                <c:pt idx="935">
                  <c:v>44411</c:v>
                </c:pt>
                <c:pt idx="936">
                  <c:v>44412</c:v>
                </c:pt>
                <c:pt idx="937">
                  <c:v>44413</c:v>
                </c:pt>
                <c:pt idx="938">
                  <c:v>44414</c:v>
                </c:pt>
                <c:pt idx="939">
                  <c:v>44417</c:v>
                </c:pt>
                <c:pt idx="940">
                  <c:v>44418</c:v>
                </c:pt>
                <c:pt idx="941">
                  <c:v>44419</c:v>
                </c:pt>
                <c:pt idx="942">
                  <c:v>44420</c:v>
                </c:pt>
                <c:pt idx="943">
                  <c:v>44421</c:v>
                </c:pt>
                <c:pt idx="944">
                  <c:v>44424</c:v>
                </c:pt>
                <c:pt idx="945">
                  <c:v>44425</c:v>
                </c:pt>
                <c:pt idx="946">
                  <c:v>44426</c:v>
                </c:pt>
                <c:pt idx="947">
                  <c:v>44427</c:v>
                </c:pt>
                <c:pt idx="948">
                  <c:v>44428</c:v>
                </c:pt>
                <c:pt idx="949">
                  <c:v>44431</c:v>
                </c:pt>
                <c:pt idx="950">
                  <c:v>44432</c:v>
                </c:pt>
                <c:pt idx="951">
                  <c:v>44433</c:v>
                </c:pt>
                <c:pt idx="952">
                  <c:v>44434</c:v>
                </c:pt>
                <c:pt idx="953">
                  <c:v>44435</c:v>
                </c:pt>
                <c:pt idx="954">
                  <c:v>44438</c:v>
                </c:pt>
                <c:pt idx="955">
                  <c:v>44439</c:v>
                </c:pt>
                <c:pt idx="956">
                  <c:v>44440</c:v>
                </c:pt>
                <c:pt idx="957">
                  <c:v>44441</c:v>
                </c:pt>
                <c:pt idx="958">
                  <c:v>44442</c:v>
                </c:pt>
                <c:pt idx="959">
                  <c:v>44445</c:v>
                </c:pt>
                <c:pt idx="960">
                  <c:v>44446</c:v>
                </c:pt>
                <c:pt idx="961">
                  <c:v>44447</c:v>
                </c:pt>
                <c:pt idx="962">
                  <c:v>44448</c:v>
                </c:pt>
                <c:pt idx="963">
                  <c:v>44449</c:v>
                </c:pt>
                <c:pt idx="964">
                  <c:v>44452</c:v>
                </c:pt>
                <c:pt idx="965">
                  <c:v>44453</c:v>
                </c:pt>
                <c:pt idx="966">
                  <c:v>44454</c:v>
                </c:pt>
                <c:pt idx="967">
                  <c:v>44455</c:v>
                </c:pt>
                <c:pt idx="968">
                  <c:v>44456</c:v>
                </c:pt>
                <c:pt idx="969">
                  <c:v>44459</c:v>
                </c:pt>
                <c:pt idx="970">
                  <c:v>44460</c:v>
                </c:pt>
                <c:pt idx="971">
                  <c:v>44461</c:v>
                </c:pt>
                <c:pt idx="972">
                  <c:v>44462</c:v>
                </c:pt>
                <c:pt idx="973">
                  <c:v>44463</c:v>
                </c:pt>
                <c:pt idx="974">
                  <c:v>44466</c:v>
                </c:pt>
                <c:pt idx="975">
                  <c:v>44467</c:v>
                </c:pt>
                <c:pt idx="976">
                  <c:v>44468</c:v>
                </c:pt>
                <c:pt idx="977">
                  <c:v>44469</c:v>
                </c:pt>
                <c:pt idx="978">
                  <c:v>44470</c:v>
                </c:pt>
                <c:pt idx="979">
                  <c:v>44473</c:v>
                </c:pt>
                <c:pt idx="980">
                  <c:v>44474</c:v>
                </c:pt>
                <c:pt idx="981">
                  <c:v>44475</c:v>
                </c:pt>
                <c:pt idx="982">
                  <c:v>44476</c:v>
                </c:pt>
                <c:pt idx="983">
                  <c:v>44477</c:v>
                </c:pt>
                <c:pt idx="984">
                  <c:v>44480</c:v>
                </c:pt>
                <c:pt idx="985">
                  <c:v>44481</c:v>
                </c:pt>
                <c:pt idx="986">
                  <c:v>44482</c:v>
                </c:pt>
                <c:pt idx="987">
                  <c:v>44483</c:v>
                </c:pt>
                <c:pt idx="988">
                  <c:v>44484</c:v>
                </c:pt>
                <c:pt idx="989">
                  <c:v>44487</c:v>
                </c:pt>
                <c:pt idx="990">
                  <c:v>44488</c:v>
                </c:pt>
                <c:pt idx="991">
                  <c:v>44489</c:v>
                </c:pt>
                <c:pt idx="992">
                  <c:v>44490</c:v>
                </c:pt>
                <c:pt idx="993">
                  <c:v>44491</c:v>
                </c:pt>
                <c:pt idx="994">
                  <c:v>44494</c:v>
                </c:pt>
                <c:pt idx="995">
                  <c:v>44495</c:v>
                </c:pt>
                <c:pt idx="996">
                  <c:v>44496</c:v>
                </c:pt>
                <c:pt idx="997">
                  <c:v>44497</c:v>
                </c:pt>
                <c:pt idx="998">
                  <c:v>44498</c:v>
                </c:pt>
                <c:pt idx="999">
                  <c:v>44501</c:v>
                </c:pt>
                <c:pt idx="1000">
                  <c:v>44502</c:v>
                </c:pt>
                <c:pt idx="1001">
                  <c:v>44503</c:v>
                </c:pt>
                <c:pt idx="1002">
                  <c:v>44504</c:v>
                </c:pt>
                <c:pt idx="1003">
                  <c:v>44505</c:v>
                </c:pt>
                <c:pt idx="1004">
                  <c:v>44508</c:v>
                </c:pt>
                <c:pt idx="1005">
                  <c:v>44509</c:v>
                </c:pt>
                <c:pt idx="1006">
                  <c:v>44510</c:v>
                </c:pt>
                <c:pt idx="1007">
                  <c:v>44511</c:v>
                </c:pt>
                <c:pt idx="1008">
                  <c:v>44512</c:v>
                </c:pt>
                <c:pt idx="1009">
                  <c:v>44515</c:v>
                </c:pt>
                <c:pt idx="1010">
                  <c:v>44516</c:v>
                </c:pt>
                <c:pt idx="1011">
                  <c:v>44517</c:v>
                </c:pt>
                <c:pt idx="1012">
                  <c:v>44518</c:v>
                </c:pt>
                <c:pt idx="1013">
                  <c:v>44519</c:v>
                </c:pt>
                <c:pt idx="1014">
                  <c:v>44522</c:v>
                </c:pt>
                <c:pt idx="1015">
                  <c:v>44523</c:v>
                </c:pt>
                <c:pt idx="1016">
                  <c:v>44524</c:v>
                </c:pt>
                <c:pt idx="1017">
                  <c:v>44525</c:v>
                </c:pt>
                <c:pt idx="1018">
                  <c:v>44526</c:v>
                </c:pt>
                <c:pt idx="1019">
                  <c:v>44529</c:v>
                </c:pt>
                <c:pt idx="1020">
                  <c:v>44530</c:v>
                </c:pt>
                <c:pt idx="1021">
                  <c:v>44531</c:v>
                </c:pt>
                <c:pt idx="1022">
                  <c:v>44532</c:v>
                </c:pt>
                <c:pt idx="1023">
                  <c:v>44533</c:v>
                </c:pt>
                <c:pt idx="1024">
                  <c:v>44536</c:v>
                </c:pt>
                <c:pt idx="1025">
                  <c:v>44537</c:v>
                </c:pt>
                <c:pt idx="1026">
                  <c:v>44538</c:v>
                </c:pt>
                <c:pt idx="1027">
                  <c:v>44539</c:v>
                </c:pt>
                <c:pt idx="1028">
                  <c:v>44540</c:v>
                </c:pt>
                <c:pt idx="1029">
                  <c:v>44543</c:v>
                </c:pt>
                <c:pt idx="1030">
                  <c:v>44544</c:v>
                </c:pt>
                <c:pt idx="1031">
                  <c:v>44545</c:v>
                </c:pt>
                <c:pt idx="1032">
                  <c:v>44546</c:v>
                </c:pt>
                <c:pt idx="1033">
                  <c:v>44547</c:v>
                </c:pt>
                <c:pt idx="1034">
                  <c:v>44550</c:v>
                </c:pt>
                <c:pt idx="1035">
                  <c:v>44551</c:v>
                </c:pt>
                <c:pt idx="1036">
                  <c:v>44552</c:v>
                </c:pt>
                <c:pt idx="1037">
                  <c:v>44553</c:v>
                </c:pt>
                <c:pt idx="1038">
                  <c:v>44554</c:v>
                </c:pt>
                <c:pt idx="1039">
                  <c:v>44557</c:v>
                </c:pt>
                <c:pt idx="1040">
                  <c:v>44558</c:v>
                </c:pt>
                <c:pt idx="1041">
                  <c:v>44559</c:v>
                </c:pt>
                <c:pt idx="1042">
                  <c:v>44560</c:v>
                </c:pt>
                <c:pt idx="1043">
                  <c:v>44561</c:v>
                </c:pt>
                <c:pt idx="1044">
                  <c:v>44564</c:v>
                </c:pt>
                <c:pt idx="1045">
                  <c:v>44565</c:v>
                </c:pt>
                <c:pt idx="1046">
                  <c:v>44566</c:v>
                </c:pt>
                <c:pt idx="1047">
                  <c:v>44567</c:v>
                </c:pt>
                <c:pt idx="1048">
                  <c:v>44568</c:v>
                </c:pt>
                <c:pt idx="1049">
                  <c:v>44571</c:v>
                </c:pt>
                <c:pt idx="1050">
                  <c:v>44572</c:v>
                </c:pt>
                <c:pt idx="1051">
                  <c:v>44573</c:v>
                </c:pt>
                <c:pt idx="1052">
                  <c:v>44574</c:v>
                </c:pt>
                <c:pt idx="1053">
                  <c:v>44575</c:v>
                </c:pt>
                <c:pt idx="1054">
                  <c:v>44578</c:v>
                </c:pt>
                <c:pt idx="1055">
                  <c:v>44579</c:v>
                </c:pt>
                <c:pt idx="1056">
                  <c:v>44580</c:v>
                </c:pt>
                <c:pt idx="1057">
                  <c:v>44581</c:v>
                </c:pt>
                <c:pt idx="1058">
                  <c:v>44582</c:v>
                </c:pt>
                <c:pt idx="1059">
                  <c:v>44585</c:v>
                </c:pt>
                <c:pt idx="1060">
                  <c:v>44586</c:v>
                </c:pt>
                <c:pt idx="1061">
                  <c:v>44587</c:v>
                </c:pt>
                <c:pt idx="1062">
                  <c:v>44588</c:v>
                </c:pt>
                <c:pt idx="1063">
                  <c:v>44589</c:v>
                </c:pt>
                <c:pt idx="1064">
                  <c:v>44592</c:v>
                </c:pt>
                <c:pt idx="1065">
                  <c:v>44593</c:v>
                </c:pt>
                <c:pt idx="1066">
                  <c:v>44594</c:v>
                </c:pt>
                <c:pt idx="1067">
                  <c:v>44595</c:v>
                </c:pt>
                <c:pt idx="1068">
                  <c:v>44596</c:v>
                </c:pt>
                <c:pt idx="1069">
                  <c:v>44599</c:v>
                </c:pt>
                <c:pt idx="1070">
                  <c:v>44600</c:v>
                </c:pt>
                <c:pt idx="1071">
                  <c:v>44601</c:v>
                </c:pt>
                <c:pt idx="1072">
                  <c:v>44602</c:v>
                </c:pt>
                <c:pt idx="1073">
                  <c:v>44603</c:v>
                </c:pt>
                <c:pt idx="1074">
                  <c:v>44606</c:v>
                </c:pt>
                <c:pt idx="1075">
                  <c:v>44607</c:v>
                </c:pt>
                <c:pt idx="1076">
                  <c:v>44608</c:v>
                </c:pt>
                <c:pt idx="1077">
                  <c:v>44609</c:v>
                </c:pt>
                <c:pt idx="1078">
                  <c:v>44610</c:v>
                </c:pt>
                <c:pt idx="1079">
                  <c:v>44613</c:v>
                </c:pt>
                <c:pt idx="1080">
                  <c:v>44614</c:v>
                </c:pt>
                <c:pt idx="1081">
                  <c:v>44615</c:v>
                </c:pt>
                <c:pt idx="1082">
                  <c:v>44616</c:v>
                </c:pt>
                <c:pt idx="1083">
                  <c:v>44617</c:v>
                </c:pt>
                <c:pt idx="1084">
                  <c:v>44620</c:v>
                </c:pt>
                <c:pt idx="1085">
                  <c:v>44621</c:v>
                </c:pt>
                <c:pt idx="1086">
                  <c:v>44622</c:v>
                </c:pt>
                <c:pt idx="1087">
                  <c:v>44623</c:v>
                </c:pt>
                <c:pt idx="1088">
                  <c:v>44624</c:v>
                </c:pt>
                <c:pt idx="1089">
                  <c:v>44627</c:v>
                </c:pt>
                <c:pt idx="1090">
                  <c:v>44628</c:v>
                </c:pt>
                <c:pt idx="1091">
                  <c:v>44629</c:v>
                </c:pt>
                <c:pt idx="1092">
                  <c:v>44630</c:v>
                </c:pt>
                <c:pt idx="1093">
                  <c:v>44631</c:v>
                </c:pt>
                <c:pt idx="1094">
                  <c:v>44634</c:v>
                </c:pt>
                <c:pt idx="1095">
                  <c:v>44635</c:v>
                </c:pt>
                <c:pt idx="1096">
                  <c:v>44636</c:v>
                </c:pt>
                <c:pt idx="1097">
                  <c:v>44637</c:v>
                </c:pt>
                <c:pt idx="1098">
                  <c:v>44638</c:v>
                </c:pt>
                <c:pt idx="1099">
                  <c:v>44641</c:v>
                </c:pt>
                <c:pt idx="1100">
                  <c:v>44642</c:v>
                </c:pt>
                <c:pt idx="1101">
                  <c:v>44643</c:v>
                </c:pt>
                <c:pt idx="1102">
                  <c:v>44644</c:v>
                </c:pt>
                <c:pt idx="1103">
                  <c:v>44645</c:v>
                </c:pt>
                <c:pt idx="1104">
                  <c:v>44648</c:v>
                </c:pt>
                <c:pt idx="1105">
                  <c:v>44649</c:v>
                </c:pt>
                <c:pt idx="1106">
                  <c:v>44650</c:v>
                </c:pt>
                <c:pt idx="1107">
                  <c:v>44651</c:v>
                </c:pt>
                <c:pt idx="1108">
                  <c:v>44652</c:v>
                </c:pt>
                <c:pt idx="1109">
                  <c:v>44655</c:v>
                </c:pt>
                <c:pt idx="1110">
                  <c:v>44656</c:v>
                </c:pt>
                <c:pt idx="1111">
                  <c:v>44657</c:v>
                </c:pt>
                <c:pt idx="1112">
                  <c:v>44658</c:v>
                </c:pt>
                <c:pt idx="1113">
                  <c:v>44659</c:v>
                </c:pt>
                <c:pt idx="1114">
                  <c:v>44662</c:v>
                </c:pt>
                <c:pt idx="1115">
                  <c:v>44663</c:v>
                </c:pt>
                <c:pt idx="1116">
                  <c:v>44664</c:v>
                </c:pt>
                <c:pt idx="1117">
                  <c:v>44665</c:v>
                </c:pt>
                <c:pt idx="1118">
                  <c:v>44666</c:v>
                </c:pt>
                <c:pt idx="1119">
                  <c:v>44669</c:v>
                </c:pt>
                <c:pt idx="1120">
                  <c:v>44670</c:v>
                </c:pt>
                <c:pt idx="1121">
                  <c:v>44671</c:v>
                </c:pt>
                <c:pt idx="1122">
                  <c:v>44672</c:v>
                </c:pt>
                <c:pt idx="1123">
                  <c:v>44673</c:v>
                </c:pt>
                <c:pt idx="1124">
                  <c:v>44676</c:v>
                </c:pt>
                <c:pt idx="1125">
                  <c:v>44677</c:v>
                </c:pt>
                <c:pt idx="1126">
                  <c:v>44678</c:v>
                </c:pt>
                <c:pt idx="1127">
                  <c:v>44679</c:v>
                </c:pt>
                <c:pt idx="1128">
                  <c:v>44680</c:v>
                </c:pt>
                <c:pt idx="1129">
                  <c:v>44683</c:v>
                </c:pt>
                <c:pt idx="1130">
                  <c:v>44684</c:v>
                </c:pt>
                <c:pt idx="1131">
                  <c:v>44685</c:v>
                </c:pt>
                <c:pt idx="1132">
                  <c:v>44686</c:v>
                </c:pt>
                <c:pt idx="1133">
                  <c:v>44687</c:v>
                </c:pt>
                <c:pt idx="1134">
                  <c:v>44690</c:v>
                </c:pt>
                <c:pt idx="1135">
                  <c:v>44691</c:v>
                </c:pt>
                <c:pt idx="1136">
                  <c:v>44692</c:v>
                </c:pt>
                <c:pt idx="1137">
                  <c:v>44693</c:v>
                </c:pt>
                <c:pt idx="1138">
                  <c:v>44694</c:v>
                </c:pt>
                <c:pt idx="1139">
                  <c:v>44697</c:v>
                </c:pt>
                <c:pt idx="1140">
                  <c:v>44698</c:v>
                </c:pt>
                <c:pt idx="1141">
                  <c:v>44699</c:v>
                </c:pt>
                <c:pt idx="1142">
                  <c:v>44700</c:v>
                </c:pt>
                <c:pt idx="1143">
                  <c:v>44701</c:v>
                </c:pt>
                <c:pt idx="1144">
                  <c:v>44704</c:v>
                </c:pt>
                <c:pt idx="1145">
                  <c:v>44705</c:v>
                </c:pt>
                <c:pt idx="1146">
                  <c:v>44706</c:v>
                </c:pt>
                <c:pt idx="1147">
                  <c:v>44707</c:v>
                </c:pt>
                <c:pt idx="1148">
                  <c:v>44708</c:v>
                </c:pt>
                <c:pt idx="1149">
                  <c:v>44711</c:v>
                </c:pt>
                <c:pt idx="1150">
                  <c:v>44712</c:v>
                </c:pt>
                <c:pt idx="1151">
                  <c:v>44713</c:v>
                </c:pt>
                <c:pt idx="1152">
                  <c:v>44714</c:v>
                </c:pt>
                <c:pt idx="1153">
                  <c:v>44715</c:v>
                </c:pt>
                <c:pt idx="1154">
                  <c:v>44718</c:v>
                </c:pt>
                <c:pt idx="1155">
                  <c:v>44719</c:v>
                </c:pt>
                <c:pt idx="1156">
                  <c:v>44720</c:v>
                </c:pt>
                <c:pt idx="1157">
                  <c:v>44721</c:v>
                </c:pt>
                <c:pt idx="1158">
                  <c:v>44722</c:v>
                </c:pt>
                <c:pt idx="1159">
                  <c:v>44725</c:v>
                </c:pt>
                <c:pt idx="1160">
                  <c:v>44726</c:v>
                </c:pt>
                <c:pt idx="1161">
                  <c:v>44727</c:v>
                </c:pt>
                <c:pt idx="1162">
                  <c:v>44728</c:v>
                </c:pt>
                <c:pt idx="1163">
                  <c:v>44729</c:v>
                </c:pt>
                <c:pt idx="1164">
                  <c:v>44732</c:v>
                </c:pt>
                <c:pt idx="1165">
                  <c:v>44733</c:v>
                </c:pt>
                <c:pt idx="1166">
                  <c:v>44734</c:v>
                </c:pt>
                <c:pt idx="1167">
                  <c:v>44735</c:v>
                </c:pt>
                <c:pt idx="1168">
                  <c:v>44736</c:v>
                </c:pt>
                <c:pt idx="1169">
                  <c:v>44739</c:v>
                </c:pt>
                <c:pt idx="1170">
                  <c:v>44740</c:v>
                </c:pt>
                <c:pt idx="1171">
                  <c:v>44741</c:v>
                </c:pt>
                <c:pt idx="1172">
                  <c:v>44742</c:v>
                </c:pt>
                <c:pt idx="1173">
                  <c:v>44743</c:v>
                </c:pt>
                <c:pt idx="1174">
                  <c:v>44746</c:v>
                </c:pt>
                <c:pt idx="1175">
                  <c:v>44747</c:v>
                </c:pt>
                <c:pt idx="1176">
                  <c:v>44748</c:v>
                </c:pt>
                <c:pt idx="1177">
                  <c:v>44749</c:v>
                </c:pt>
                <c:pt idx="1178">
                  <c:v>44750</c:v>
                </c:pt>
                <c:pt idx="1179">
                  <c:v>44753</c:v>
                </c:pt>
                <c:pt idx="1180">
                  <c:v>44754</c:v>
                </c:pt>
                <c:pt idx="1181">
                  <c:v>44755</c:v>
                </c:pt>
                <c:pt idx="1182">
                  <c:v>44756</c:v>
                </c:pt>
                <c:pt idx="1183">
                  <c:v>44757</c:v>
                </c:pt>
                <c:pt idx="1184">
                  <c:v>44760</c:v>
                </c:pt>
                <c:pt idx="1185">
                  <c:v>44761</c:v>
                </c:pt>
                <c:pt idx="1186">
                  <c:v>44762</c:v>
                </c:pt>
                <c:pt idx="1187">
                  <c:v>44763</c:v>
                </c:pt>
                <c:pt idx="1188">
                  <c:v>44764</c:v>
                </c:pt>
                <c:pt idx="1189">
                  <c:v>44767</c:v>
                </c:pt>
                <c:pt idx="1190">
                  <c:v>44768</c:v>
                </c:pt>
                <c:pt idx="1191">
                  <c:v>44769</c:v>
                </c:pt>
                <c:pt idx="1192">
                  <c:v>44770</c:v>
                </c:pt>
                <c:pt idx="1193">
                  <c:v>44771</c:v>
                </c:pt>
                <c:pt idx="1194">
                  <c:v>44774</c:v>
                </c:pt>
                <c:pt idx="1195">
                  <c:v>44775</c:v>
                </c:pt>
                <c:pt idx="1196">
                  <c:v>44776</c:v>
                </c:pt>
                <c:pt idx="1197">
                  <c:v>44777</c:v>
                </c:pt>
                <c:pt idx="1198">
                  <c:v>44778</c:v>
                </c:pt>
                <c:pt idx="1199">
                  <c:v>44781</c:v>
                </c:pt>
                <c:pt idx="1200">
                  <c:v>44782</c:v>
                </c:pt>
                <c:pt idx="1201">
                  <c:v>44783</c:v>
                </c:pt>
                <c:pt idx="1202">
                  <c:v>44784</c:v>
                </c:pt>
                <c:pt idx="1203">
                  <c:v>44785</c:v>
                </c:pt>
                <c:pt idx="1204">
                  <c:v>44788</c:v>
                </c:pt>
                <c:pt idx="1205">
                  <c:v>44789</c:v>
                </c:pt>
                <c:pt idx="1206">
                  <c:v>44790</c:v>
                </c:pt>
                <c:pt idx="1207">
                  <c:v>44791</c:v>
                </c:pt>
                <c:pt idx="1208">
                  <c:v>44792</c:v>
                </c:pt>
                <c:pt idx="1209">
                  <c:v>44795</c:v>
                </c:pt>
                <c:pt idx="1210">
                  <c:v>44796</c:v>
                </c:pt>
                <c:pt idx="1211">
                  <c:v>44797</c:v>
                </c:pt>
                <c:pt idx="1212">
                  <c:v>44798</c:v>
                </c:pt>
                <c:pt idx="1213">
                  <c:v>44799</c:v>
                </c:pt>
                <c:pt idx="1214">
                  <c:v>44802</c:v>
                </c:pt>
                <c:pt idx="1215">
                  <c:v>44803</c:v>
                </c:pt>
                <c:pt idx="1216">
                  <c:v>44804</c:v>
                </c:pt>
                <c:pt idx="1217">
                  <c:v>44805</c:v>
                </c:pt>
                <c:pt idx="1218">
                  <c:v>44806</c:v>
                </c:pt>
                <c:pt idx="1219">
                  <c:v>44809</c:v>
                </c:pt>
                <c:pt idx="1220">
                  <c:v>44810</c:v>
                </c:pt>
                <c:pt idx="1221">
                  <c:v>44811</c:v>
                </c:pt>
                <c:pt idx="1222">
                  <c:v>44812</c:v>
                </c:pt>
                <c:pt idx="1223">
                  <c:v>44813</c:v>
                </c:pt>
                <c:pt idx="1224">
                  <c:v>44816</c:v>
                </c:pt>
                <c:pt idx="1225">
                  <c:v>44817</c:v>
                </c:pt>
                <c:pt idx="1226">
                  <c:v>44818</c:v>
                </c:pt>
                <c:pt idx="1227">
                  <c:v>44819</c:v>
                </c:pt>
                <c:pt idx="1228">
                  <c:v>44820</c:v>
                </c:pt>
                <c:pt idx="1229">
                  <c:v>44823</c:v>
                </c:pt>
                <c:pt idx="1230">
                  <c:v>44824</c:v>
                </c:pt>
                <c:pt idx="1231">
                  <c:v>44825</c:v>
                </c:pt>
                <c:pt idx="1232">
                  <c:v>44826</c:v>
                </c:pt>
                <c:pt idx="1233">
                  <c:v>44827</c:v>
                </c:pt>
                <c:pt idx="1234">
                  <c:v>44830</c:v>
                </c:pt>
                <c:pt idx="1235">
                  <c:v>44831</c:v>
                </c:pt>
                <c:pt idx="1236">
                  <c:v>44832</c:v>
                </c:pt>
                <c:pt idx="1237">
                  <c:v>44833</c:v>
                </c:pt>
                <c:pt idx="1238">
                  <c:v>44834</c:v>
                </c:pt>
                <c:pt idx="1239">
                  <c:v>44837</c:v>
                </c:pt>
                <c:pt idx="1240">
                  <c:v>44838</c:v>
                </c:pt>
                <c:pt idx="1241">
                  <c:v>44839</c:v>
                </c:pt>
                <c:pt idx="1242">
                  <c:v>44840</c:v>
                </c:pt>
                <c:pt idx="1243">
                  <c:v>44841</c:v>
                </c:pt>
                <c:pt idx="1244">
                  <c:v>44844</c:v>
                </c:pt>
                <c:pt idx="1245">
                  <c:v>44845</c:v>
                </c:pt>
                <c:pt idx="1246">
                  <c:v>44846</c:v>
                </c:pt>
                <c:pt idx="1247">
                  <c:v>44847</c:v>
                </c:pt>
                <c:pt idx="1248">
                  <c:v>44848</c:v>
                </c:pt>
                <c:pt idx="1249">
                  <c:v>44851</c:v>
                </c:pt>
                <c:pt idx="1250">
                  <c:v>44852</c:v>
                </c:pt>
                <c:pt idx="1251">
                  <c:v>44853</c:v>
                </c:pt>
                <c:pt idx="1252">
                  <c:v>44854</c:v>
                </c:pt>
                <c:pt idx="1253">
                  <c:v>44855</c:v>
                </c:pt>
                <c:pt idx="1254">
                  <c:v>44858</c:v>
                </c:pt>
                <c:pt idx="1255">
                  <c:v>44859</c:v>
                </c:pt>
                <c:pt idx="1256">
                  <c:v>44860</c:v>
                </c:pt>
                <c:pt idx="1257">
                  <c:v>44861</c:v>
                </c:pt>
                <c:pt idx="1258">
                  <c:v>44862</c:v>
                </c:pt>
                <c:pt idx="1259">
                  <c:v>44865</c:v>
                </c:pt>
                <c:pt idx="1260">
                  <c:v>44866</c:v>
                </c:pt>
                <c:pt idx="1261">
                  <c:v>44867</c:v>
                </c:pt>
                <c:pt idx="1262">
                  <c:v>44868</c:v>
                </c:pt>
                <c:pt idx="1263">
                  <c:v>44869</c:v>
                </c:pt>
                <c:pt idx="1264">
                  <c:v>44872</c:v>
                </c:pt>
                <c:pt idx="1265">
                  <c:v>44873</c:v>
                </c:pt>
                <c:pt idx="1266">
                  <c:v>44874</c:v>
                </c:pt>
                <c:pt idx="1267">
                  <c:v>44875</c:v>
                </c:pt>
                <c:pt idx="1268">
                  <c:v>44876</c:v>
                </c:pt>
                <c:pt idx="1269">
                  <c:v>44879</c:v>
                </c:pt>
                <c:pt idx="1270">
                  <c:v>44880</c:v>
                </c:pt>
                <c:pt idx="1271">
                  <c:v>44881</c:v>
                </c:pt>
                <c:pt idx="1272">
                  <c:v>44882</c:v>
                </c:pt>
                <c:pt idx="1273">
                  <c:v>44883</c:v>
                </c:pt>
                <c:pt idx="1274">
                  <c:v>44886</c:v>
                </c:pt>
                <c:pt idx="1275">
                  <c:v>44887</c:v>
                </c:pt>
                <c:pt idx="1276">
                  <c:v>44888</c:v>
                </c:pt>
                <c:pt idx="1277">
                  <c:v>44889</c:v>
                </c:pt>
                <c:pt idx="1278">
                  <c:v>44890</c:v>
                </c:pt>
                <c:pt idx="1279">
                  <c:v>44893</c:v>
                </c:pt>
                <c:pt idx="1280">
                  <c:v>44894</c:v>
                </c:pt>
                <c:pt idx="1281">
                  <c:v>44895</c:v>
                </c:pt>
                <c:pt idx="1282">
                  <c:v>44896</c:v>
                </c:pt>
                <c:pt idx="1283">
                  <c:v>44897</c:v>
                </c:pt>
                <c:pt idx="1284">
                  <c:v>44900</c:v>
                </c:pt>
                <c:pt idx="1285">
                  <c:v>44901</c:v>
                </c:pt>
                <c:pt idx="1286">
                  <c:v>44902</c:v>
                </c:pt>
                <c:pt idx="1287">
                  <c:v>44903</c:v>
                </c:pt>
                <c:pt idx="1288">
                  <c:v>44904</c:v>
                </c:pt>
                <c:pt idx="1289">
                  <c:v>44907</c:v>
                </c:pt>
                <c:pt idx="1290">
                  <c:v>44908</c:v>
                </c:pt>
                <c:pt idx="1291">
                  <c:v>44909</c:v>
                </c:pt>
                <c:pt idx="1292">
                  <c:v>44910</c:v>
                </c:pt>
                <c:pt idx="1293">
                  <c:v>44911</c:v>
                </c:pt>
                <c:pt idx="1294">
                  <c:v>44914</c:v>
                </c:pt>
                <c:pt idx="1295">
                  <c:v>44915</c:v>
                </c:pt>
                <c:pt idx="1296">
                  <c:v>44916</c:v>
                </c:pt>
                <c:pt idx="1297">
                  <c:v>44917</c:v>
                </c:pt>
                <c:pt idx="1298">
                  <c:v>44918</c:v>
                </c:pt>
                <c:pt idx="1299">
                  <c:v>44921</c:v>
                </c:pt>
                <c:pt idx="1300">
                  <c:v>44922</c:v>
                </c:pt>
                <c:pt idx="1301">
                  <c:v>44923</c:v>
                </c:pt>
                <c:pt idx="1302">
                  <c:v>44924</c:v>
                </c:pt>
                <c:pt idx="1303">
                  <c:v>44925</c:v>
                </c:pt>
                <c:pt idx="1304">
                  <c:v>44928</c:v>
                </c:pt>
                <c:pt idx="1305">
                  <c:v>44929</c:v>
                </c:pt>
                <c:pt idx="1306">
                  <c:v>44930</c:v>
                </c:pt>
                <c:pt idx="1307">
                  <c:v>44931</c:v>
                </c:pt>
                <c:pt idx="1308">
                  <c:v>44932</c:v>
                </c:pt>
                <c:pt idx="1309">
                  <c:v>44935</c:v>
                </c:pt>
                <c:pt idx="1310">
                  <c:v>44936</c:v>
                </c:pt>
                <c:pt idx="1311">
                  <c:v>44937</c:v>
                </c:pt>
                <c:pt idx="1312">
                  <c:v>44938</c:v>
                </c:pt>
                <c:pt idx="1313">
                  <c:v>44939</c:v>
                </c:pt>
                <c:pt idx="1314">
                  <c:v>44942</c:v>
                </c:pt>
                <c:pt idx="1315">
                  <c:v>44943</c:v>
                </c:pt>
                <c:pt idx="1316">
                  <c:v>44944</c:v>
                </c:pt>
                <c:pt idx="1317">
                  <c:v>44945</c:v>
                </c:pt>
                <c:pt idx="1318">
                  <c:v>44946</c:v>
                </c:pt>
                <c:pt idx="1319">
                  <c:v>44949</c:v>
                </c:pt>
                <c:pt idx="1320">
                  <c:v>44950</c:v>
                </c:pt>
                <c:pt idx="1321">
                  <c:v>44951</c:v>
                </c:pt>
                <c:pt idx="1322">
                  <c:v>44952</c:v>
                </c:pt>
                <c:pt idx="1323">
                  <c:v>44953</c:v>
                </c:pt>
                <c:pt idx="1324">
                  <c:v>44956</c:v>
                </c:pt>
                <c:pt idx="1325">
                  <c:v>44957</c:v>
                </c:pt>
                <c:pt idx="1326">
                  <c:v>44958</c:v>
                </c:pt>
                <c:pt idx="1327">
                  <c:v>44959</c:v>
                </c:pt>
                <c:pt idx="1328">
                  <c:v>44960</c:v>
                </c:pt>
                <c:pt idx="1329">
                  <c:v>44963</c:v>
                </c:pt>
                <c:pt idx="1330">
                  <c:v>44964</c:v>
                </c:pt>
                <c:pt idx="1331">
                  <c:v>44965</c:v>
                </c:pt>
                <c:pt idx="1332">
                  <c:v>44966</c:v>
                </c:pt>
                <c:pt idx="1333">
                  <c:v>44967</c:v>
                </c:pt>
                <c:pt idx="1334">
                  <c:v>44970</c:v>
                </c:pt>
                <c:pt idx="1335">
                  <c:v>44971</c:v>
                </c:pt>
                <c:pt idx="1336">
                  <c:v>44972</c:v>
                </c:pt>
                <c:pt idx="1337">
                  <c:v>44973</c:v>
                </c:pt>
                <c:pt idx="1338">
                  <c:v>44974</c:v>
                </c:pt>
                <c:pt idx="1339">
                  <c:v>44977</c:v>
                </c:pt>
                <c:pt idx="1340">
                  <c:v>44978</c:v>
                </c:pt>
                <c:pt idx="1341">
                  <c:v>44979</c:v>
                </c:pt>
                <c:pt idx="1342">
                  <c:v>44980</c:v>
                </c:pt>
                <c:pt idx="1343">
                  <c:v>44981</c:v>
                </c:pt>
                <c:pt idx="1344">
                  <c:v>44984</c:v>
                </c:pt>
                <c:pt idx="1345">
                  <c:v>44985</c:v>
                </c:pt>
                <c:pt idx="1346">
                  <c:v>44986</c:v>
                </c:pt>
                <c:pt idx="1347">
                  <c:v>44987</c:v>
                </c:pt>
                <c:pt idx="1348">
                  <c:v>44988</c:v>
                </c:pt>
                <c:pt idx="1349">
                  <c:v>44991</c:v>
                </c:pt>
                <c:pt idx="1350">
                  <c:v>44992</c:v>
                </c:pt>
                <c:pt idx="1351">
                  <c:v>44993</c:v>
                </c:pt>
                <c:pt idx="1352">
                  <c:v>44994</c:v>
                </c:pt>
                <c:pt idx="1353">
                  <c:v>44995</c:v>
                </c:pt>
                <c:pt idx="1354">
                  <c:v>44998</c:v>
                </c:pt>
                <c:pt idx="1355">
                  <c:v>44999</c:v>
                </c:pt>
                <c:pt idx="1356">
                  <c:v>45000</c:v>
                </c:pt>
                <c:pt idx="1357">
                  <c:v>45001</c:v>
                </c:pt>
                <c:pt idx="1358">
                  <c:v>45002</c:v>
                </c:pt>
                <c:pt idx="1359">
                  <c:v>45005</c:v>
                </c:pt>
                <c:pt idx="1360">
                  <c:v>45006</c:v>
                </c:pt>
                <c:pt idx="1361">
                  <c:v>45007</c:v>
                </c:pt>
                <c:pt idx="1362">
                  <c:v>45008</c:v>
                </c:pt>
                <c:pt idx="1363">
                  <c:v>45009</c:v>
                </c:pt>
                <c:pt idx="1364">
                  <c:v>45012</c:v>
                </c:pt>
                <c:pt idx="1365">
                  <c:v>45013</c:v>
                </c:pt>
                <c:pt idx="1366">
                  <c:v>45014</c:v>
                </c:pt>
                <c:pt idx="1367">
                  <c:v>45015</c:v>
                </c:pt>
                <c:pt idx="1368">
                  <c:v>45016</c:v>
                </c:pt>
                <c:pt idx="1369">
                  <c:v>45019</c:v>
                </c:pt>
                <c:pt idx="1370">
                  <c:v>45020</c:v>
                </c:pt>
                <c:pt idx="1371">
                  <c:v>45021</c:v>
                </c:pt>
                <c:pt idx="1372">
                  <c:v>45022</c:v>
                </c:pt>
                <c:pt idx="1373">
                  <c:v>45023</c:v>
                </c:pt>
                <c:pt idx="1374">
                  <c:v>45026</c:v>
                </c:pt>
                <c:pt idx="1375">
                  <c:v>45027</c:v>
                </c:pt>
                <c:pt idx="1376">
                  <c:v>45028</c:v>
                </c:pt>
                <c:pt idx="1377">
                  <c:v>45029</c:v>
                </c:pt>
                <c:pt idx="1378">
                  <c:v>45030</c:v>
                </c:pt>
                <c:pt idx="1379">
                  <c:v>45033</c:v>
                </c:pt>
                <c:pt idx="1380">
                  <c:v>45034</c:v>
                </c:pt>
                <c:pt idx="1381">
                  <c:v>45035</c:v>
                </c:pt>
                <c:pt idx="1382">
                  <c:v>45036</c:v>
                </c:pt>
                <c:pt idx="1383">
                  <c:v>45037</c:v>
                </c:pt>
                <c:pt idx="1384">
                  <c:v>45040</c:v>
                </c:pt>
                <c:pt idx="1385">
                  <c:v>45041</c:v>
                </c:pt>
                <c:pt idx="1386">
                  <c:v>45042</c:v>
                </c:pt>
                <c:pt idx="1387">
                  <c:v>45043</c:v>
                </c:pt>
                <c:pt idx="1388">
                  <c:v>45044</c:v>
                </c:pt>
                <c:pt idx="1389">
                  <c:v>45047</c:v>
                </c:pt>
                <c:pt idx="1390">
                  <c:v>45048</c:v>
                </c:pt>
                <c:pt idx="1391">
                  <c:v>45049</c:v>
                </c:pt>
                <c:pt idx="1392">
                  <c:v>45050</c:v>
                </c:pt>
                <c:pt idx="1393">
                  <c:v>45051</c:v>
                </c:pt>
                <c:pt idx="1394">
                  <c:v>45054</c:v>
                </c:pt>
                <c:pt idx="1395">
                  <c:v>45055</c:v>
                </c:pt>
                <c:pt idx="1396">
                  <c:v>45056</c:v>
                </c:pt>
                <c:pt idx="1397">
                  <c:v>45057</c:v>
                </c:pt>
                <c:pt idx="1398">
                  <c:v>45058</c:v>
                </c:pt>
                <c:pt idx="1399">
                  <c:v>45061</c:v>
                </c:pt>
                <c:pt idx="1400">
                  <c:v>45062</c:v>
                </c:pt>
                <c:pt idx="1401">
                  <c:v>45063</c:v>
                </c:pt>
                <c:pt idx="1402">
                  <c:v>45064</c:v>
                </c:pt>
                <c:pt idx="1403">
                  <c:v>45065</c:v>
                </c:pt>
                <c:pt idx="1404">
                  <c:v>45068</c:v>
                </c:pt>
                <c:pt idx="1405">
                  <c:v>45069</c:v>
                </c:pt>
                <c:pt idx="1406">
                  <c:v>45070</c:v>
                </c:pt>
                <c:pt idx="1407">
                  <c:v>45071</c:v>
                </c:pt>
                <c:pt idx="1408">
                  <c:v>45072</c:v>
                </c:pt>
                <c:pt idx="1409">
                  <c:v>45075</c:v>
                </c:pt>
                <c:pt idx="1410">
                  <c:v>45076</c:v>
                </c:pt>
                <c:pt idx="1411">
                  <c:v>45077</c:v>
                </c:pt>
                <c:pt idx="1412">
                  <c:v>45078</c:v>
                </c:pt>
                <c:pt idx="1413">
                  <c:v>45079</c:v>
                </c:pt>
                <c:pt idx="1414">
                  <c:v>45082</c:v>
                </c:pt>
                <c:pt idx="1415">
                  <c:v>45083</c:v>
                </c:pt>
                <c:pt idx="1416">
                  <c:v>45084</c:v>
                </c:pt>
                <c:pt idx="1417">
                  <c:v>45085</c:v>
                </c:pt>
                <c:pt idx="1418">
                  <c:v>45086</c:v>
                </c:pt>
                <c:pt idx="1419">
                  <c:v>45089</c:v>
                </c:pt>
                <c:pt idx="1420">
                  <c:v>45090</c:v>
                </c:pt>
                <c:pt idx="1421">
                  <c:v>45091</c:v>
                </c:pt>
                <c:pt idx="1422">
                  <c:v>45092</c:v>
                </c:pt>
                <c:pt idx="1423">
                  <c:v>45093</c:v>
                </c:pt>
                <c:pt idx="1424">
                  <c:v>45096</c:v>
                </c:pt>
                <c:pt idx="1425">
                  <c:v>45097</c:v>
                </c:pt>
                <c:pt idx="1426">
                  <c:v>45098</c:v>
                </c:pt>
                <c:pt idx="1427">
                  <c:v>45099</c:v>
                </c:pt>
                <c:pt idx="1428">
                  <c:v>45100</c:v>
                </c:pt>
                <c:pt idx="1429">
                  <c:v>45103</c:v>
                </c:pt>
                <c:pt idx="1430">
                  <c:v>45104</c:v>
                </c:pt>
                <c:pt idx="1431">
                  <c:v>45105</c:v>
                </c:pt>
                <c:pt idx="1432">
                  <c:v>45106</c:v>
                </c:pt>
                <c:pt idx="1433">
                  <c:v>45107</c:v>
                </c:pt>
                <c:pt idx="1434">
                  <c:v>45110</c:v>
                </c:pt>
                <c:pt idx="1435">
                  <c:v>45111</c:v>
                </c:pt>
                <c:pt idx="1436">
                  <c:v>45112</c:v>
                </c:pt>
                <c:pt idx="1437">
                  <c:v>45113</c:v>
                </c:pt>
                <c:pt idx="1438">
                  <c:v>45114</c:v>
                </c:pt>
                <c:pt idx="1439">
                  <c:v>45117</c:v>
                </c:pt>
                <c:pt idx="1440">
                  <c:v>45118</c:v>
                </c:pt>
                <c:pt idx="1441">
                  <c:v>45119</c:v>
                </c:pt>
                <c:pt idx="1442">
                  <c:v>45120</c:v>
                </c:pt>
                <c:pt idx="1443">
                  <c:v>45121</c:v>
                </c:pt>
                <c:pt idx="1444">
                  <c:v>45124</c:v>
                </c:pt>
                <c:pt idx="1445">
                  <c:v>45125</c:v>
                </c:pt>
                <c:pt idx="1446">
                  <c:v>45126</c:v>
                </c:pt>
                <c:pt idx="1447">
                  <c:v>45127</c:v>
                </c:pt>
                <c:pt idx="1448">
                  <c:v>45128</c:v>
                </c:pt>
                <c:pt idx="1449">
                  <c:v>45131</c:v>
                </c:pt>
                <c:pt idx="1450">
                  <c:v>45132</c:v>
                </c:pt>
                <c:pt idx="1451">
                  <c:v>45133</c:v>
                </c:pt>
                <c:pt idx="1452">
                  <c:v>45134</c:v>
                </c:pt>
                <c:pt idx="1453">
                  <c:v>45135</c:v>
                </c:pt>
                <c:pt idx="1454">
                  <c:v>45138</c:v>
                </c:pt>
                <c:pt idx="1455">
                  <c:v>45139</c:v>
                </c:pt>
                <c:pt idx="1456">
                  <c:v>45140</c:v>
                </c:pt>
                <c:pt idx="1457">
                  <c:v>45141</c:v>
                </c:pt>
                <c:pt idx="1458">
                  <c:v>45142</c:v>
                </c:pt>
                <c:pt idx="1459">
                  <c:v>45145</c:v>
                </c:pt>
                <c:pt idx="1460">
                  <c:v>45146</c:v>
                </c:pt>
                <c:pt idx="1461">
                  <c:v>45147</c:v>
                </c:pt>
                <c:pt idx="1462">
                  <c:v>45148</c:v>
                </c:pt>
                <c:pt idx="1463">
                  <c:v>45149</c:v>
                </c:pt>
                <c:pt idx="1464">
                  <c:v>45152</c:v>
                </c:pt>
                <c:pt idx="1465">
                  <c:v>45153</c:v>
                </c:pt>
                <c:pt idx="1466">
                  <c:v>45154</c:v>
                </c:pt>
                <c:pt idx="1467">
                  <c:v>45155</c:v>
                </c:pt>
                <c:pt idx="1468">
                  <c:v>45156</c:v>
                </c:pt>
                <c:pt idx="1469">
                  <c:v>45159</c:v>
                </c:pt>
                <c:pt idx="1470">
                  <c:v>45160</c:v>
                </c:pt>
                <c:pt idx="1471">
                  <c:v>45161</c:v>
                </c:pt>
                <c:pt idx="1472">
                  <c:v>45162</c:v>
                </c:pt>
                <c:pt idx="1473">
                  <c:v>45163</c:v>
                </c:pt>
                <c:pt idx="1474">
                  <c:v>45166</c:v>
                </c:pt>
                <c:pt idx="1475">
                  <c:v>45167</c:v>
                </c:pt>
                <c:pt idx="1476">
                  <c:v>45168</c:v>
                </c:pt>
                <c:pt idx="1477">
                  <c:v>45169</c:v>
                </c:pt>
                <c:pt idx="1478">
                  <c:v>45170</c:v>
                </c:pt>
                <c:pt idx="1479">
                  <c:v>45173</c:v>
                </c:pt>
                <c:pt idx="1480">
                  <c:v>45174</c:v>
                </c:pt>
                <c:pt idx="1481">
                  <c:v>45175</c:v>
                </c:pt>
                <c:pt idx="1482">
                  <c:v>45176</c:v>
                </c:pt>
                <c:pt idx="1483">
                  <c:v>45177</c:v>
                </c:pt>
                <c:pt idx="1484">
                  <c:v>45180</c:v>
                </c:pt>
                <c:pt idx="1485">
                  <c:v>45181</c:v>
                </c:pt>
                <c:pt idx="1486">
                  <c:v>45182</c:v>
                </c:pt>
                <c:pt idx="1487">
                  <c:v>45183</c:v>
                </c:pt>
                <c:pt idx="1488">
                  <c:v>45184</c:v>
                </c:pt>
                <c:pt idx="1489">
                  <c:v>45187</c:v>
                </c:pt>
                <c:pt idx="1490">
                  <c:v>45188</c:v>
                </c:pt>
                <c:pt idx="1491">
                  <c:v>45189</c:v>
                </c:pt>
                <c:pt idx="1492">
                  <c:v>45190</c:v>
                </c:pt>
                <c:pt idx="1493">
                  <c:v>45191</c:v>
                </c:pt>
                <c:pt idx="1494">
                  <c:v>45194</c:v>
                </c:pt>
                <c:pt idx="1495">
                  <c:v>45195</c:v>
                </c:pt>
                <c:pt idx="1496">
                  <c:v>45196</c:v>
                </c:pt>
                <c:pt idx="1497">
                  <c:v>45197</c:v>
                </c:pt>
                <c:pt idx="1498">
                  <c:v>45198</c:v>
                </c:pt>
                <c:pt idx="1499">
                  <c:v>45201</c:v>
                </c:pt>
                <c:pt idx="1500">
                  <c:v>45202</c:v>
                </c:pt>
                <c:pt idx="1501">
                  <c:v>45203</c:v>
                </c:pt>
                <c:pt idx="1502">
                  <c:v>45204</c:v>
                </c:pt>
                <c:pt idx="1503">
                  <c:v>45205</c:v>
                </c:pt>
                <c:pt idx="1504">
                  <c:v>45208</c:v>
                </c:pt>
                <c:pt idx="1505">
                  <c:v>45209</c:v>
                </c:pt>
                <c:pt idx="1506">
                  <c:v>45210</c:v>
                </c:pt>
                <c:pt idx="1507">
                  <c:v>45211</c:v>
                </c:pt>
                <c:pt idx="1508">
                  <c:v>45212</c:v>
                </c:pt>
                <c:pt idx="1509">
                  <c:v>45215</c:v>
                </c:pt>
                <c:pt idx="1510">
                  <c:v>45216</c:v>
                </c:pt>
                <c:pt idx="1511">
                  <c:v>45217</c:v>
                </c:pt>
                <c:pt idx="1512">
                  <c:v>45218</c:v>
                </c:pt>
                <c:pt idx="1513">
                  <c:v>45219</c:v>
                </c:pt>
                <c:pt idx="1514">
                  <c:v>45222</c:v>
                </c:pt>
                <c:pt idx="1515">
                  <c:v>45223</c:v>
                </c:pt>
                <c:pt idx="1516">
                  <c:v>45224</c:v>
                </c:pt>
                <c:pt idx="1517">
                  <c:v>45225</c:v>
                </c:pt>
                <c:pt idx="1518">
                  <c:v>45226</c:v>
                </c:pt>
                <c:pt idx="1519">
                  <c:v>45229</c:v>
                </c:pt>
                <c:pt idx="1520">
                  <c:v>45230</c:v>
                </c:pt>
                <c:pt idx="1521">
                  <c:v>45231</c:v>
                </c:pt>
                <c:pt idx="1522">
                  <c:v>45232</c:v>
                </c:pt>
                <c:pt idx="1523">
                  <c:v>45233</c:v>
                </c:pt>
                <c:pt idx="1524">
                  <c:v>45236</c:v>
                </c:pt>
                <c:pt idx="1525">
                  <c:v>45237</c:v>
                </c:pt>
                <c:pt idx="1526">
                  <c:v>45238</c:v>
                </c:pt>
                <c:pt idx="1527">
                  <c:v>45239</c:v>
                </c:pt>
                <c:pt idx="1528">
                  <c:v>45240</c:v>
                </c:pt>
                <c:pt idx="1529">
                  <c:v>45243</c:v>
                </c:pt>
                <c:pt idx="1530">
                  <c:v>45244</c:v>
                </c:pt>
                <c:pt idx="1531">
                  <c:v>45245</c:v>
                </c:pt>
                <c:pt idx="1532">
                  <c:v>45246</c:v>
                </c:pt>
                <c:pt idx="1533">
                  <c:v>45247</c:v>
                </c:pt>
                <c:pt idx="1534">
                  <c:v>45250</c:v>
                </c:pt>
                <c:pt idx="1535">
                  <c:v>45251</c:v>
                </c:pt>
                <c:pt idx="1536">
                  <c:v>45252</c:v>
                </c:pt>
                <c:pt idx="1537">
                  <c:v>45253</c:v>
                </c:pt>
                <c:pt idx="1538">
                  <c:v>45254</c:v>
                </c:pt>
                <c:pt idx="1539">
                  <c:v>45257</c:v>
                </c:pt>
                <c:pt idx="1540">
                  <c:v>45258</c:v>
                </c:pt>
                <c:pt idx="1541">
                  <c:v>45259</c:v>
                </c:pt>
                <c:pt idx="1542">
                  <c:v>45260</c:v>
                </c:pt>
                <c:pt idx="1543">
                  <c:v>45261</c:v>
                </c:pt>
                <c:pt idx="1544">
                  <c:v>45264</c:v>
                </c:pt>
                <c:pt idx="1545">
                  <c:v>45265</c:v>
                </c:pt>
                <c:pt idx="1546">
                  <c:v>45266</c:v>
                </c:pt>
                <c:pt idx="1547">
                  <c:v>45267</c:v>
                </c:pt>
                <c:pt idx="1548">
                  <c:v>45268</c:v>
                </c:pt>
                <c:pt idx="1549">
                  <c:v>45271</c:v>
                </c:pt>
                <c:pt idx="1550">
                  <c:v>45272</c:v>
                </c:pt>
                <c:pt idx="1551">
                  <c:v>45273</c:v>
                </c:pt>
                <c:pt idx="1552">
                  <c:v>45274</c:v>
                </c:pt>
                <c:pt idx="1553">
                  <c:v>45275</c:v>
                </c:pt>
                <c:pt idx="1554">
                  <c:v>45278</c:v>
                </c:pt>
                <c:pt idx="1555">
                  <c:v>45279</c:v>
                </c:pt>
                <c:pt idx="1556">
                  <c:v>45280</c:v>
                </c:pt>
                <c:pt idx="1557">
                  <c:v>45281</c:v>
                </c:pt>
                <c:pt idx="1558">
                  <c:v>45282</c:v>
                </c:pt>
                <c:pt idx="1559">
                  <c:v>45285</c:v>
                </c:pt>
                <c:pt idx="1560">
                  <c:v>45286</c:v>
                </c:pt>
                <c:pt idx="1561">
                  <c:v>45287</c:v>
                </c:pt>
                <c:pt idx="1562">
                  <c:v>45288</c:v>
                </c:pt>
                <c:pt idx="1563">
                  <c:v>45289</c:v>
                </c:pt>
                <c:pt idx="1564">
                  <c:v>45292</c:v>
                </c:pt>
                <c:pt idx="1565">
                  <c:v>45293</c:v>
                </c:pt>
                <c:pt idx="1566">
                  <c:v>45294</c:v>
                </c:pt>
                <c:pt idx="1567">
                  <c:v>45295</c:v>
                </c:pt>
                <c:pt idx="1568">
                  <c:v>45296</c:v>
                </c:pt>
                <c:pt idx="1569">
                  <c:v>45299</c:v>
                </c:pt>
                <c:pt idx="1570">
                  <c:v>45300</c:v>
                </c:pt>
                <c:pt idx="1571">
                  <c:v>45301</c:v>
                </c:pt>
                <c:pt idx="1572">
                  <c:v>45302</c:v>
                </c:pt>
                <c:pt idx="1573">
                  <c:v>45303</c:v>
                </c:pt>
                <c:pt idx="1574">
                  <c:v>45306</c:v>
                </c:pt>
                <c:pt idx="1575">
                  <c:v>45307</c:v>
                </c:pt>
                <c:pt idx="1576">
                  <c:v>45308</c:v>
                </c:pt>
                <c:pt idx="1577">
                  <c:v>45309</c:v>
                </c:pt>
                <c:pt idx="1578">
                  <c:v>45310</c:v>
                </c:pt>
                <c:pt idx="1579">
                  <c:v>45313</c:v>
                </c:pt>
                <c:pt idx="1580">
                  <c:v>45314</c:v>
                </c:pt>
                <c:pt idx="1581">
                  <c:v>45315</c:v>
                </c:pt>
                <c:pt idx="1582">
                  <c:v>45316</c:v>
                </c:pt>
                <c:pt idx="1583">
                  <c:v>45317</c:v>
                </c:pt>
                <c:pt idx="1584">
                  <c:v>45320</c:v>
                </c:pt>
                <c:pt idx="1585">
                  <c:v>45321</c:v>
                </c:pt>
                <c:pt idx="1586">
                  <c:v>45322</c:v>
                </c:pt>
                <c:pt idx="1587">
                  <c:v>45323</c:v>
                </c:pt>
                <c:pt idx="1588">
                  <c:v>45324</c:v>
                </c:pt>
                <c:pt idx="1589">
                  <c:v>45327</c:v>
                </c:pt>
                <c:pt idx="1590">
                  <c:v>45328</c:v>
                </c:pt>
                <c:pt idx="1591">
                  <c:v>45329</c:v>
                </c:pt>
                <c:pt idx="1592">
                  <c:v>45330</c:v>
                </c:pt>
                <c:pt idx="1593">
                  <c:v>45331</c:v>
                </c:pt>
                <c:pt idx="1594">
                  <c:v>45334</c:v>
                </c:pt>
                <c:pt idx="1595">
                  <c:v>45335</c:v>
                </c:pt>
                <c:pt idx="1596">
                  <c:v>45336</c:v>
                </c:pt>
                <c:pt idx="1597">
                  <c:v>45337</c:v>
                </c:pt>
                <c:pt idx="1598">
                  <c:v>45338</c:v>
                </c:pt>
                <c:pt idx="1599">
                  <c:v>45341</c:v>
                </c:pt>
                <c:pt idx="1600">
                  <c:v>45342</c:v>
                </c:pt>
                <c:pt idx="1601">
                  <c:v>45343</c:v>
                </c:pt>
                <c:pt idx="1602">
                  <c:v>45344</c:v>
                </c:pt>
                <c:pt idx="1603">
                  <c:v>45345</c:v>
                </c:pt>
                <c:pt idx="1604">
                  <c:v>45348</c:v>
                </c:pt>
                <c:pt idx="1605">
                  <c:v>45349</c:v>
                </c:pt>
                <c:pt idx="1606">
                  <c:v>45350</c:v>
                </c:pt>
                <c:pt idx="1607">
                  <c:v>45351</c:v>
                </c:pt>
                <c:pt idx="1608">
                  <c:v>45352</c:v>
                </c:pt>
                <c:pt idx="1609">
                  <c:v>45355</c:v>
                </c:pt>
                <c:pt idx="1610">
                  <c:v>45356</c:v>
                </c:pt>
                <c:pt idx="1611">
                  <c:v>45357</c:v>
                </c:pt>
                <c:pt idx="1612">
                  <c:v>45358</c:v>
                </c:pt>
                <c:pt idx="1613">
                  <c:v>45359</c:v>
                </c:pt>
                <c:pt idx="1614">
                  <c:v>45362</c:v>
                </c:pt>
                <c:pt idx="1615">
                  <c:v>45363</c:v>
                </c:pt>
                <c:pt idx="1616">
                  <c:v>45364</c:v>
                </c:pt>
                <c:pt idx="1617">
                  <c:v>45365</c:v>
                </c:pt>
                <c:pt idx="1618">
                  <c:v>45366</c:v>
                </c:pt>
                <c:pt idx="1619">
                  <c:v>45369</c:v>
                </c:pt>
                <c:pt idx="1620">
                  <c:v>45370</c:v>
                </c:pt>
                <c:pt idx="1621">
                  <c:v>45371</c:v>
                </c:pt>
                <c:pt idx="1622">
                  <c:v>45372</c:v>
                </c:pt>
                <c:pt idx="1623">
                  <c:v>45373</c:v>
                </c:pt>
                <c:pt idx="1624">
                  <c:v>45376</c:v>
                </c:pt>
                <c:pt idx="1625">
                  <c:v>45377</c:v>
                </c:pt>
                <c:pt idx="1626">
                  <c:v>45378</c:v>
                </c:pt>
                <c:pt idx="1627">
                  <c:v>45379</c:v>
                </c:pt>
                <c:pt idx="1628">
                  <c:v>45380</c:v>
                </c:pt>
                <c:pt idx="1629">
                  <c:v>45383</c:v>
                </c:pt>
                <c:pt idx="1630">
                  <c:v>45384</c:v>
                </c:pt>
                <c:pt idx="1631">
                  <c:v>45385</c:v>
                </c:pt>
                <c:pt idx="1632">
                  <c:v>45386</c:v>
                </c:pt>
                <c:pt idx="1633">
                  <c:v>45387</c:v>
                </c:pt>
                <c:pt idx="1634">
                  <c:v>45390</c:v>
                </c:pt>
                <c:pt idx="1635">
                  <c:v>45391</c:v>
                </c:pt>
                <c:pt idx="1636">
                  <c:v>45392</c:v>
                </c:pt>
                <c:pt idx="1637">
                  <c:v>45393</c:v>
                </c:pt>
                <c:pt idx="1638">
                  <c:v>45394</c:v>
                </c:pt>
                <c:pt idx="1639">
                  <c:v>45397</c:v>
                </c:pt>
                <c:pt idx="1640">
                  <c:v>45398</c:v>
                </c:pt>
                <c:pt idx="1641">
                  <c:v>45399</c:v>
                </c:pt>
                <c:pt idx="1642">
                  <c:v>45400</c:v>
                </c:pt>
                <c:pt idx="1643">
                  <c:v>45401</c:v>
                </c:pt>
                <c:pt idx="1644">
                  <c:v>45404</c:v>
                </c:pt>
                <c:pt idx="1645">
                  <c:v>45405</c:v>
                </c:pt>
                <c:pt idx="1646">
                  <c:v>45406</c:v>
                </c:pt>
                <c:pt idx="1647">
                  <c:v>45407</c:v>
                </c:pt>
                <c:pt idx="1648">
                  <c:v>45408</c:v>
                </c:pt>
                <c:pt idx="1649">
                  <c:v>45411</c:v>
                </c:pt>
                <c:pt idx="1650">
                  <c:v>45412</c:v>
                </c:pt>
                <c:pt idx="1651">
                  <c:v>45413</c:v>
                </c:pt>
                <c:pt idx="1652">
                  <c:v>45414</c:v>
                </c:pt>
                <c:pt idx="1653">
                  <c:v>45415</c:v>
                </c:pt>
                <c:pt idx="1654">
                  <c:v>45418</c:v>
                </c:pt>
                <c:pt idx="1655">
                  <c:v>45419</c:v>
                </c:pt>
                <c:pt idx="1656">
                  <c:v>45420</c:v>
                </c:pt>
                <c:pt idx="1657">
                  <c:v>45421</c:v>
                </c:pt>
                <c:pt idx="1658">
                  <c:v>45422</c:v>
                </c:pt>
                <c:pt idx="1659">
                  <c:v>45425</c:v>
                </c:pt>
                <c:pt idx="1660">
                  <c:v>45426</c:v>
                </c:pt>
                <c:pt idx="1661">
                  <c:v>45427</c:v>
                </c:pt>
                <c:pt idx="1662">
                  <c:v>45428</c:v>
                </c:pt>
                <c:pt idx="1663">
                  <c:v>45429</c:v>
                </c:pt>
                <c:pt idx="1664">
                  <c:v>45432</c:v>
                </c:pt>
                <c:pt idx="1665">
                  <c:v>45433</c:v>
                </c:pt>
                <c:pt idx="1666">
                  <c:v>45434</c:v>
                </c:pt>
                <c:pt idx="1667">
                  <c:v>45435</c:v>
                </c:pt>
                <c:pt idx="1668">
                  <c:v>45436</c:v>
                </c:pt>
                <c:pt idx="1669">
                  <c:v>45439</c:v>
                </c:pt>
                <c:pt idx="1670">
                  <c:v>45440</c:v>
                </c:pt>
                <c:pt idx="1671">
                  <c:v>45441</c:v>
                </c:pt>
                <c:pt idx="1672">
                  <c:v>45442</c:v>
                </c:pt>
                <c:pt idx="1673">
                  <c:v>45443</c:v>
                </c:pt>
                <c:pt idx="1674">
                  <c:v>45446</c:v>
                </c:pt>
                <c:pt idx="1675">
                  <c:v>45447</c:v>
                </c:pt>
                <c:pt idx="1676">
                  <c:v>45448</c:v>
                </c:pt>
                <c:pt idx="1677">
                  <c:v>45449</c:v>
                </c:pt>
                <c:pt idx="1678">
                  <c:v>45450</c:v>
                </c:pt>
                <c:pt idx="1679">
                  <c:v>45453</c:v>
                </c:pt>
                <c:pt idx="1680">
                  <c:v>45454</c:v>
                </c:pt>
                <c:pt idx="1681">
                  <c:v>45455</c:v>
                </c:pt>
                <c:pt idx="1682">
                  <c:v>45456</c:v>
                </c:pt>
                <c:pt idx="1683">
                  <c:v>45457</c:v>
                </c:pt>
                <c:pt idx="1684">
                  <c:v>45460</c:v>
                </c:pt>
                <c:pt idx="1685">
                  <c:v>45461</c:v>
                </c:pt>
                <c:pt idx="1686">
                  <c:v>45462</c:v>
                </c:pt>
                <c:pt idx="1687">
                  <c:v>45463</c:v>
                </c:pt>
                <c:pt idx="1688">
                  <c:v>45464</c:v>
                </c:pt>
                <c:pt idx="1689">
                  <c:v>45467</c:v>
                </c:pt>
                <c:pt idx="1690">
                  <c:v>45468</c:v>
                </c:pt>
                <c:pt idx="1691">
                  <c:v>45469</c:v>
                </c:pt>
                <c:pt idx="1692">
                  <c:v>45470</c:v>
                </c:pt>
                <c:pt idx="1693">
                  <c:v>45471</c:v>
                </c:pt>
                <c:pt idx="1694">
                  <c:v>45474</c:v>
                </c:pt>
                <c:pt idx="1695">
                  <c:v>45475</c:v>
                </c:pt>
                <c:pt idx="1696">
                  <c:v>45476</c:v>
                </c:pt>
                <c:pt idx="1697">
                  <c:v>45477</c:v>
                </c:pt>
                <c:pt idx="1698">
                  <c:v>45478</c:v>
                </c:pt>
                <c:pt idx="1699">
                  <c:v>45481</c:v>
                </c:pt>
                <c:pt idx="1700">
                  <c:v>45482</c:v>
                </c:pt>
                <c:pt idx="1701">
                  <c:v>45483</c:v>
                </c:pt>
                <c:pt idx="1702">
                  <c:v>45484</c:v>
                </c:pt>
                <c:pt idx="1703">
                  <c:v>45485</c:v>
                </c:pt>
                <c:pt idx="1704">
                  <c:v>45488</c:v>
                </c:pt>
                <c:pt idx="1705">
                  <c:v>45489</c:v>
                </c:pt>
                <c:pt idx="1706">
                  <c:v>45490</c:v>
                </c:pt>
                <c:pt idx="1707">
                  <c:v>45491</c:v>
                </c:pt>
                <c:pt idx="1708">
                  <c:v>45492</c:v>
                </c:pt>
                <c:pt idx="1709">
                  <c:v>45495</c:v>
                </c:pt>
                <c:pt idx="1710">
                  <c:v>45496</c:v>
                </c:pt>
                <c:pt idx="1711">
                  <c:v>45497</c:v>
                </c:pt>
                <c:pt idx="1712">
                  <c:v>45498</c:v>
                </c:pt>
                <c:pt idx="1713">
                  <c:v>45499</c:v>
                </c:pt>
                <c:pt idx="1714">
                  <c:v>45502</c:v>
                </c:pt>
                <c:pt idx="1715">
                  <c:v>45503</c:v>
                </c:pt>
                <c:pt idx="1716">
                  <c:v>45504</c:v>
                </c:pt>
                <c:pt idx="1717">
                  <c:v>45505</c:v>
                </c:pt>
                <c:pt idx="1718">
                  <c:v>45506</c:v>
                </c:pt>
                <c:pt idx="1719">
                  <c:v>45509</c:v>
                </c:pt>
                <c:pt idx="1720">
                  <c:v>45510</c:v>
                </c:pt>
                <c:pt idx="1721">
                  <c:v>45511</c:v>
                </c:pt>
                <c:pt idx="1722">
                  <c:v>45512</c:v>
                </c:pt>
                <c:pt idx="1723">
                  <c:v>45513</c:v>
                </c:pt>
                <c:pt idx="1724">
                  <c:v>45516</c:v>
                </c:pt>
                <c:pt idx="1725">
                  <c:v>45517</c:v>
                </c:pt>
                <c:pt idx="1726">
                  <c:v>45518</c:v>
                </c:pt>
                <c:pt idx="1727">
                  <c:v>45519</c:v>
                </c:pt>
                <c:pt idx="1728">
                  <c:v>45520</c:v>
                </c:pt>
                <c:pt idx="1729">
                  <c:v>45523</c:v>
                </c:pt>
                <c:pt idx="1730">
                  <c:v>45524</c:v>
                </c:pt>
                <c:pt idx="1731">
                  <c:v>45525</c:v>
                </c:pt>
                <c:pt idx="1732">
                  <c:v>45526</c:v>
                </c:pt>
                <c:pt idx="1733">
                  <c:v>45527</c:v>
                </c:pt>
                <c:pt idx="1734">
                  <c:v>45530</c:v>
                </c:pt>
                <c:pt idx="1735">
                  <c:v>45531</c:v>
                </c:pt>
                <c:pt idx="1736">
                  <c:v>45532</c:v>
                </c:pt>
                <c:pt idx="1737">
                  <c:v>45533</c:v>
                </c:pt>
                <c:pt idx="1738">
                  <c:v>45534</c:v>
                </c:pt>
                <c:pt idx="1739">
                  <c:v>45537</c:v>
                </c:pt>
                <c:pt idx="1740">
                  <c:v>45538</c:v>
                </c:pt>
                <c:pt idx="1741">
                  <c:v>45539</c:v>
                </c:pt>
                <c:pt idx="1742">
                  <c:v>45540</c:v>
                </c:pt>
                <c:pt idx="1743">
                  <c:v>45541</c:v>
                </c:pt>
                <c:pt idx="1744">
                  <c:v>45544</c:v>
                </c:pt>
                <c:pt idx="1745">
                  <c:v>45545</c:v>
                </c:pt>
                <c:pt idx="1746">
                  <c:v>45546</c:v>
                </c:pt>
                <c:pt idx="1747">
                  <c:v>45547</c:v>
                </c:pt>
                <c:pt idx="1748">
                  <c:v>45548</c:v>
                </c:pt>
                <c:pt idx="1749">
                  <c:v>45551</c:v>
                </c:pt>
                <c:pt idx="1750">
                  <c:v>45552</c:v>
                </c:pt>
                <c:pt idx="1751">
                  <c:v>45553</c:v>
                </c:pt>
                <c:pt idx="1752">
                  <c:v>45554</c:v>
                </c:pt>
                <c:pt idx="1753">
                  <c:v>45555</c:v>
                </c:pt>
                <c:pt idx="1754">
                  <c:v>45558</c:v>
                </c:pt>
                <c:pt idx="1755">
                  <c:v>45559</c:v>
                </c:pt>
                <c:pt idx="1756">
                  <c:v>45560</c:v>
                </c:pt>
                <c:pt idx="1757">
                  <c:v>45561</c:v>
                </c:pt>
                <c:pt idx="1758">
                  <c:v>45562</c:v>
                </c:pt>
                <c:pt idx="1759">
                  <c:v>45565</c:v>
                </c:pt>
                <c:pt idx="1760">
                  <c:v>45566</c:v>
                </c:pt>
                <c:pt idx="1761">
                  <c:v>45567</c:v>
                </c:pt>
                <c:pt idx="1762">
                  <c:v>45568</c:v>
                </c:pt>
                <c:pt idx="1763">
                  <c:v>45569</c:v>
                </c:pt>
                <c:pt idx="1764">
                  <c:v>45572</c:v>
                </c:pt>
                <c:pt idx="1765">
                  <c:v>45573</c:v>
                </c:pt>
                <c:pt idx="1766">
                  <c:v>45574</c:v>
                </c:pt>
                <c:pt idx="1767">
                  <c:v>45575</c:v>
                </c:pt>
                <c:pt idx="1768">
                  <c:v>45576</c:v>
                </c:pt>
                <c:pt idx="1769">
                  <c:v>45579</c:v>
                </c:pt>
                <c:pt idx="1770">
                  <c:v>45580</c:v>
                </c:pt>
                <c:pt idx="1771">
                  <c:v>45581</c:v>
                </c:pt>
                <c:pt idx="1772">
                  <c:v>45582</c:v>
                </c:pt>
                <c:pt idx="1773">
                  <c:v>45583</c:v>
                </c:pt>
                <c:pt idx="1774">
                  <c:v>45586</c:v>
                </c:pt>
                <c:pt idx="1775">
                  <c:v>45587</c:v>
                </c:pt>
                <c:pt idx="1776">
                  <c:v>45588</c:v>
                </c:pt>
                <c:pt idx="1777">
                  <c:v>45589</c:v>
                </c:pt>
                <c:pt idx="1778">
                  <c:v>45590</c:v>
                </c:pt>
                <c:pt idx="1779">
                  <c:v>45593</c:v>
                </c:pt>
                <c:pt idx="1780">
                  <c:v>45594</c:v>
                </c:pt>
                <c:pt idx="1781">
                  <c:v>45595</c:v>
                </c:pt>
                <c:pt idx="1782">
                  <c:v>45596</c:v>
                </c:pt>
                <c:pt idx="1783">
                  <c:v>45597</c:v>
                </c:pt>
                <c:pt idx="1784">
                  <c:v>45600</c:v>
                </c:pt>
                <c:pt idx="1785">
                  <c:v>45601</c:v>
                </c:pt>
                <c:pt idx="1786">
                  <c:v>45602</c:v>
                </c:pt>
                <c:pt idx="1787">
                  <c:v>45603</c:v>
                </c:pt>
                <c:pt idx="1788">
                  <c:v>45604</c:v>
                </c:pt>
                <c:pt idx="1789">
                  <c:v>45607</c:v>
                </c:pt>
                <c:pt idx="1790">
                  <c:v>45608</c:v>
                </c:pt>
                <c:pt idx="1791">
                  <c:v>45609</c:v>
                </c:pt>
                <c:pt idx="1792">
                  <c:v>45610</c:v>
                </c:pt>
                <c:pt idx="1793">
                  <c:v>45611</c:v>
                </c:pt>
                <c:pt idx="1794">
                  <c:v>45614</c:v>
                </c:pt>
                <c:pt idx="1795">
                  <c:v>45615</c:v>
                </c:pt>
                <c:pt idx="1796">
                  <c:v>45616</c:v>
                </c:pt>
                <c:pt idx="1797">
                  <c:v>45617</c:v>
                </c:pt>
                <c:pt idx="1798">
                  <c:v>45618</c:v>
                </c:pt>
                <c:pt idx="1799">
                  <c:v>45621</c:v>
                </c:pt>
                <c:pt idx="1800">
                  <c:v>45622</c:v>
                </c:pt>
                <c:pt idx="1801">
                  <c:v>45623</c:v>
                </c:pt>
                <c:pt idx="1802">
                  <c:v>45624</c:v>
                </c:pt>
                <c:pt idx="1803">
                  <c:v>45625</c:v>
                </c:pt>
                <c:pt idx="1804">
                  <c:v>45628</c:v>
                </c:pt>
                <c:pt idx="1805">
                  <c:v>45629</c:v>
                </c:pt>
                <c:pt idx="1806">
                  <c:v>45630</c:v>
                </c:pt>
                <c:pt idx="1807">
                  <c:v>45631</c:v>
                </c:pt>
                <c:pt idx="1808">
                  <c:v>45632</c:v>
                </c:pt>
                <c:pt idx="1809">
                  <c:v>45635</c:v>
                </c:pt>
                <c:pt idx="1810">
                  <c:v>45636</c:v>
                </c:pt>
                <c:pt idx="1811">
                  <c:v>45637</c:v>
                </c:pt>
                <c:pt idx="1812">
                  <c:v>45638</c:v>
                </c:pt>
                <c:pt idx="1813">
                  <c:v>45639</c:v>
                </c:pt>
                <c:pt idx="1814">
                  <c:v>45642</c:v>
                </c:pt>
                <c:pt idx="1815">
                  <c:v>45643</c:v>
                </c:pt>
                <c:pt idx="1816">
                  <c:v>45644</c:v>
                </c:pt>
                <c:pt idx="1817">
                  <c:v>45645</c:v>
                </c:pt>
                <c:pt idx="1818">
                  <c:v>45646</c:v>
                </c:pt>
                <c:pt idx="1819">
                  <c:v>45649</c:v>
                </c:pt>
                <c:pt idx="1820">
                  <c:v>45650</c:v>
                </c:pt>
                <c:pt idx="1821">
                  <c:v>45652</c:v>
                </c:pt>
                <c:pt idx="1822">
                  <c:v>45653</c:v>
                </c:pt>
                <c:pt idx="1823">
                  <c:v>45656</c:v>
                </c:pt>
                <c:pt idx="1824">
                  <c:v>45657</c:v>
                </c:pt>
                <c:pt idx="1825">
                  <c:v>45658</c:v>
                </c:pt>
                <c:pt idx="1826">
                  <c:v>45659</c:v>
                </c:pt>
                <c:pt idx="1827">
                  <c:v>45660</c:v>
                </c:pt>
                <c:pt idx="1828">
                  <c:v>45663</c:v>
                </c:pt>
                <c:pt idx="1829">
                  <c:v>45664</c:v>
                </c:pt>
                <c:pt idx="1830">
                  <c:v>45665</c:v>
                </c:pt>
                <c:pt idx="1831">
                  <c:v>45666</c:v>
                </c:pt>
                <c:pt idx="1832">
                  <c:v>45667</c:v>
                </c:pt>
                <c:pt idx="1833">
                  <c:v>45670</c:v>
                </c:pt>
                <c:pt idx="1834">
                  <c:v>45671</c:v>
                </c:pt>
                <c:pt idx="1835">
                  <c:v>45672</c:v>
                </c:pt>
                <c:pt idx="1836">
                  <c:v>45673</c:v>
                </c:pt>
                <c:pt idx="1837">
                  <c:v>45674</c:v>
                </c:pt>
                <c:pt idx="1838">
                  <c:v>45677</c:v>
                </c:pt>
                <c:pt idx="1839">
                  <c:v>45678</c:v>
                </c:pt>
                <c:pt idx="1840">
                  <c:v>45679</c:v>
                </c:pt>
                <c:pt idx="1841">
                  <c:v>45680</c:v>
                </c:pt>
                <c:pt idx="1842">
                  <c:v>45681</c:v>
                </c:pt>
                <c:pt idx="1843">
                  <c:v>45684</c:v>
                </c:pt>
                <c:pt idx="1844">
                  <c:v>45685</c:v>
                </c:pt>
                <c:pt idx="1845">
                  <c:v>45686</c:v>
                </c:pt>
                <c:pt idx="1846">
                  <c:v>45687</c:v>
                </c:pt>
                <c:pt idx="1847">
                  <c:v>45688</c:v>
                </c:pt>
                <c:pt idx="1848">
                  <c:v>45691</c:v>
                </c:pt>
                <c:pt idx="1849">
                  <c:v>45692</c:v>
                </c:pt>
                <c:pt idx="1850">
                  <c:v>45693</c:v>
                </c:pt>
                <c:pt idx="1851">
                  <c:v>45694</c:v>
                </c:pt>
                <c:pt idx="1852">
                  <c:v>45695</c:v>
                </c:pt>
                <c:pt idx="1853">
                  <c:v>45698</c:v>
                </c:pt>
                <c:pt idx="1854">
                  <c:v>45699</c:v>
                </c:pt>
                <c:pt idx="1855">
                  <c:v>45700</c:v>
                </c:pt>
                <c:pt idx="1856">
                  <c:v>45701</c:v>
                </c:pt>
                <c:pt idx="1857">
                  <c:v>45702</c:v>
                </c:pt>
                <c:pt idx="1858">
                  <c:v>45705</c:v>
                </c:pt>
                <c:pt idx="1859">
                  <c:v>45706</c:v>
                </c:pt>
                <c:pt idx="1860">
                  <c:v>45707</c:v>
                </c:pt>
                <c:pt idx="1861">
                  <c:v>45708</c:v>
                </c:pt>
                <c:pt idx="1862">
                  <c:v>45709</c:v>
                </c:pt>
                <c:pt idx="1863">
                  <c:v>45712</c:v>
                </c:pt>
                <c:pt idx="1864">
                  <c:v>45713</c:v>
                </c:pt>
                <c:pt idx="1865">
                  <c:v>45714</c:v>
                </c:pt>
                <c:pt idx="1866">
                  <c:v>45715</c:v>
                </c:pt>
                <c:pt idx="1867">
                  <c:v>45716</c:v>
                </c:pt>
                <c:pt idx="1868">
                  <c:v>45719</c:v>
                </c:pt>
                <c:pt idx="1869">
                  <c:v>45720</c:v>
                </c:pt>
                <c:pt idx="1870">
                  <c:v>45721</c:v>
                </c:pt>
                <c:pt idx="1871">
                  <c:v>45722</c:v>
                </c:pt>
                <c:pt idx="1872">
                  <c:v>45723</c:v>
                </c:pt>
                <c:pt idx="1873">
                  <c:v>45726</c:v>
                </c:pt>
                <c:pt idx="1874">
                  <c:v>45727</c:v>
                </c:pt>
                <c:pt idx="1875">
                  <c:v>45728</c:v>
                </c:pt>
                <c:pt idx="1876">
                  <c:v>45729</c:v>
                </c:pt>
                <c:pt idx="1877">
                  <c:v>45730</c:v>
                </c:pt>
                <c:pt idx="1878">
                  <c:v>45733</c:v>
                </c:pt>
                <c:pt idx="1879">
                  <c:v>45734</c:v>
                </c:pt>
                <c:pt idx="1880">
                  <c:v>45735</c:v>
                </c:pt>
                <c:pt idx="1881">
                  <c:v>45736</c:v>
                </c:pt>
                <c:pt idx="1882">
                  <c:v>45737</c:v>
                </c:pt>
                <c:pt idx="1883">
                  <c:v>45740</c:v>
                </c:pt>
                <c:pt idx="1884">
                  <c:v>45741</c:v>
                </c:pt>
                <c:pt idx="1885">
                  <c:v>45742</c:v>
                </c:pt>
                <c:pt idx="1886">
                  <c:v>45743</c:v>
                </c:pt>
                <c:pt idx="1887">
                  <c:v>45744</c:v>
                </c:pt>
                <c:pt idx="1888">
                  <c:v>45747</c:v>
                </c:pt>
                <c:pt idx="1889">
                  <c:v>45748</c:v>
                </c:pt>
                <c:pt idx="1890">
                  <c:v>45749</c:v>
                </c:pt>
                <c:pt idx="1891">
                  <c:v>45750</c:v>
                </c:pt>
                <c:pt idx="1892">
                  <c:v>45751</c:v>
                </c:pt>
                <c:pt idx="1893">
                  <c:v>45754</c:v>
                </c:pt>
                <c:pt idx="1894">
                  <c:v>45755</c:v>
                </c:pt>
                <c:pt idx="1895">
                  <c:v>45756</c:v>
                </c:pt>
                <c:pt idx="1896">
                  <c:v>45757</c:v>
                </c:pt>
                <c:pt idx="1897">
                  <c:v>45758</c:v>
                </c:pt>
                <c:pt idx="1898">
                  <c:v>45761</c:v>
                </c:pt>
                <c:pt idx="1899">
                  <c:v>45762</c:v>
                </c:pt>
                <c:pt idx="1900">
                  <c:v>45763</c:v>
                </c:pt>
                <c:pt idx="1901">
                  <c:v>45764</c:v>
                </c:pt>
                <c:pt idx="1902">
                  <c:v>45765</c:v>
                </c:pt>
                <c:pt idx="1903">
                  <c:v>45768</c:v>
                </c:pt>
                <c:pt idx="1904">
                  <c:v>45769</c:v>
                </c:pt>
                <c:pt idx="1905">
                  <c:v>45770</c:v>
                </c:pt>
                <c:pt idx="1906">
                  <c:v>45771</c:v>
                </c:pt>
                <c:pt idx="1907">
                  <c:v>45772</c:v>
                </c:pt>
                <c:pt idx="1908">
                  <c:v>45775</c:v>
                </c:pt>
                <c:pt idx="1909">
                  <c:v>45776</c:v>
                </c:pt>
                <c:pt idx="1910">
                  <c:v>45777</c:v>
                </c:pt>
                <c:pt idx="1911">
                  <c:v>45778</c:v>
                </c:pt>
                <c:pt idx="1912">
                  <c:v>45779</c:v>
                </c:pt>
                <c:pt idx="1913">
                  <c:v>45782</c:v>
                </c:pt>
                <c:pt idx="1914">
                  <c:v>45783</c:v>
                </c:pt>
                <c:pt idx="1915">
                  <c:v>45784</c:v>
                </c:pt>
                <c:pt idx="1916">
                  <c:v>45785</c:v>
                </c:pt>
                <c:pt idx="1917">
                  <c:v>45786</c:v>
                </c:pt>
                <c:pt idx="1918">
                  <c:v>45789</c:v>
                </c:pt>
                <c:pt idx="1919">
                  <c:v>45790</c:v>
                </c:pt>
                <c:pt idx="1920">
                  <c:v>45791</c:v>
                </c:pt>
                <c:pt idx="1921">
                  <c:v>45792</c:v>
                </c:pt>
                <c:pt idx="1922">
                  <c:v>45793</c:v>
                </c:pt>
                <c:pt idx="1923">
                  <c:v>45796</c:v>
                </c:pt>
                <c:pt idx="1924">
                  <c:v>45797</c:v>
                </c:pt>
                <c:pt idx="1925">
                  <c:v>45798</c:v>
                </c:pt>
                <c:pt idx="1926">
                  <c:v>45799</c:v>
                </c:pt>
                <c:pt idx="1927">
                  <c:v>45800</c:v>
                </c:pt>
                <c:pt idx="1928">
                  <c:v>45803</c:v>
                </c:pt>
                <c:pt idx="1929">
                  <c:v>45804</c:v>
                </c:pt>
                <c:pt idx="1930">
                  <c:v>45805</c:v>
                </c:pt>
                <c:pt idx="1931">
                  <c:v>45806</c:v>
                </c:pt>
                <c:pt idx="1932">
                  <c:v>45807</c:v>
                </c:pt>
                <c:pt idx="1933">
                  <c:v>45810</c:v>
                </c:pt>
                <c:pt idx="1934">
                  <c:v>45811</c:v>
                </c:pt>
                <c:pt idx="1935">
                  <c:v>45812</c:v>
                </c:pt>
                <c:pt idx="1936">
                  <c:v>45813</c:v>
                </c:pt>
                <c:pt idx="1937">
                  <c:v>45814</c:v>
                </c:pt>
                <c:pt idx="1938">
                  <c:v>45817</c:v>
                </c:pt>
                <c:pt idx="1939">
                  <c:v>45818</c:v>
                </c:pt>
                <c:pt idx="1940">
                  <c:v>45819</c:v>
                </c:pt>
                <c:pt idx="1941">
                  <c:v>45820</c:v>
                </c:pt>
                <c:pt idx="1942">
                  <c:v>45821</c:v>
                </c:pt>
                <c:pt idx="1943">
                  <c:v>45824</c:v>
                </c:pt>
                <c:pt idx="1944">
                  <c:v>45825</c:v>
                </c:pt>
                <c:pt idx="1945">
                  <c:v>45826</c:v>
                </c:pt>
                <c:pt idx="1946">
                  <c:v>45827</c:v>
                </c:pt>
                <c:pt idx="1947">
                  <c:v>45828</c:v>
                </c:pt>
                <c:pt idx="1948">
                  <c:v>45831</c:v>
                </c:pt>
                <c:pt idx="1949">
                  <c:v>45832</c:v>
                </c:pt>
                <c:pt idx="1950">
                  <c:v>45833</c:v>
                </c:pt>
                <c:pt idx="1951">
                  <c:v>45834</c:v>
                </c:pt>
                <c:pt idx="1952">
                  <c:v>45835</c:v>
                </c:pt>
                <c:pt idx="1953">
                  <c:v>45838</c:v>
                </c:pt>
                <c:pt idx="1954">
                  <c:v>45839</c:v>
                </c:pt>
                <c:pt idx="1955">
                  <c:v>45840</c:v>
                </c:pt>
                <c:pt idx="1956">
                  <c:v>45841</c:v>
                </c:pt>
                <c:pt idx="1957">
                  <c:v>45842</c:v>
                </c:pt>
                <c:pt idx="1958">
                  <c:v>45845</c:v>
                </c:pt>
                <c:pt idx="1959">
                  <c:v>45846</c:v>
                </c:pt>
                <c:pt idx="1960">
                  <c:v>45847</c:v>
                </c:pt>
                <c:pt idx="1961">
                  <c:v>45848</c:v>
                </c:pt>
                <c:pt idx="1962">
                  <c:v>45849</c:v>
                </c:pt>
                <c:pt idx="1963">
                  <c:v>45852</c:v>
                </c:pt>
                <c:pt idx="1964">
                  <c:v>45853</c:v>
                </c:pt>
                <c:pt idx="1965">
                  <c:v>45854</c:v>
                </c:pt>
                <c:pt idx="1966">
                  <c:v>45855</c:v>
                </c:pt>
                <c:pt idx="1967">
                  <c:v>45856</c:v>
                </c:pt>
                <c:pt idx="1968">
                  <c:v>45859</c:v>
                </c:pt>
                <c:pt idx="1969">
                  <c:v>45860</c:v>
                </c:pt>
                <c:pt idx="1970">
                  <c:v>45861</c:v>
                </c:pt>
                <c:pt idx="1971">
                  <c:v>45862</c:v>
                </c:pt>
                <c:pt idx="1972">
                  <c:v>45863</c:v>
                </c:pt>
                <c:pt idx="1973">
                  <c:v>45866</c:v>
                </c:pt>
                <c:pt idx="1974">
                  <c:v>45867</c:v>
                </c:pt>
                <c:pt idx="1975">
                  <c:v>45868</c:v>
                </c:pt>
                <c:pt idx="1976">
                  <c:v>45869</c:v>
                </c:pt>
                <c:pt idx="1977">
                  <c:v>45870</c:v>
                </c:pt>
                <c:pt idx="1978">
                  <c:v>45873</c:v>
                </c:pt>
                <c:pt idx="1979">
                  <c:v>45874</c:v>
                </c:pt>
                <c:pt idx="1980">
                  <c:v>45875</c:v>
                </c:pt>
                <c:pt idx="1981">
                  <c:v>45876</c:v>
                </c:pt>
                <c:pt idx="1982">
                  <c:v>45877</c:v>
                </c:pt>
                <c:pt idx="1983">
                  <c:v>45880</c:v>
                </c:pt>
                <c:pt idx="1984">
                  <c:v>45881</c:v>
                </c:pt>
                <c:pt idx="1985">
                  <c:v>45882</c:v>
                </c:pt>
                <c:pt idx="1986">
                  <c:v>45883</c:v>
                </c:pt>
                <c:pt idx="1987">
                  <c:v>45884</c:v>
                </c:pt>
                <c:pt idx="1988">
                  <c:v>45887</c:v>
                </c:pt>
                <c:pt idx="1989">
                  <c:v>45888</c:v>
                </c:pt>
                <c:pt idx="1990">
                  <c:v>45889</c:v>
                </c:pt>
                <c:pt idx="1991">
                  <c:v>45890</c:v>
                </c:pt>
                <c:pt idx="1992">
                  <c:v>45891</c:v>
                </c:pt>
                <c:pt idx="1993">
                  <c:v>45894</c:v>
                </c:pt>
                <c:pt idx="1994">
                  <c:v>45895</c:v>
                </c:pt>
                <c:pt idx="1995">
                  <c:v>45896</c:v>
                </c:pt>
                <c:pt idx="1996">
                  <c:v>45897</c:v>
                </c:pt>
                <c:pt idx="1997">
                  <c:v>45898</c:v>
                </c:pt>
                <c:pt idx="1998">
                  <c:v>45901</c:v>
                </c:pt>
                <c:pt idx="1999">
                  <c:v>45902</c:v>
                </c:pt>
                <c:pt idx="2000">
                  <c:v>45903</c:v>
                </c:pt>
                <c:pt idx="2001">
                  <c:v>45904</c:v>
                </c:pt>
                <c:pt idx="2002">
                  <c:v>45905</c:v>
                </c:pt>
                <c:pt idx="2003">
                  <c:v>45908</c:v>
                </c:pt>
                <c:pt idx="2004">
                  <c:v>45909</c:v>
                </c:pt>
                <c:pt idx="2005">
                  <c:v>45910</c:v>
                </c:pt>
                <c:pt idx="2006">
                  <c:v>45911</c:v>
                </c:pt>
                <c:pt idx="2007">
                  <c:v>45912</c:v>
                </c:pt>
                <c:pt idx="2008">
                  <c:v>45915</c:v>
                </c:pt>
                <c:pt idx="2009">
                  <c:v>45916</c:v>
                </c:pt>
                <c:pt idx="2010">
                  <c:v>45917</c:v>
                </c:pt>
                <c:pt idx="2011">
                  <c:v>45918</c:v>
                </c:pt>
                <c:pt idx="2012">
                  <c:v>45919</c:v>
                </c:pt>
                <c:pt idx="2013">
                  <c:v>45922</c:v>
                </c:pt>
                <c:pt idx="2014">
                  <c:v>45923</c:v>
                </c:pt>
                <c:pt idx="2015">
                  <c:v>45924</c:v>
                </c:pt>
                <c:pt idx="2016">
                  <c:v>45925</c:v>
                </c:pt>
                <c:pt idx="2017">
                  <c:v>45926</c:v>
                </c:pt>
                <c:pt idx="2018">
                  <c:v>45929</c:v>
                </c:pt>
                <c:pt idx="2019">
                  <c:v>45930</c:v>
                </c:pt>
                <c:pt idx="2020">
                  <c:v>45931</c:v>
                </c:pt>
                <c:pt idx="2021">
                  <c:v>45932</c:v>
                </c:pt>
                <c:pt idx="2022">
                  <c:v>45933</c:v>
                </c:pt>
                <c:pt idx="2023">
                  <c:v>45936</c:v>
                </c:pt>
                <c:pt idx="2024">
                  <c:v>45937</c:v>
                </c:pt>
                <c:pt idx="2025">
                  <c:v>45938</c:v>
                </c:pt>
                <c:pt idx="2026">
                  <c:v>45939</c:v>
                </c:pt>
                <c:pt idx="2027">
                  <c:v>45940</c:v>
                </c:pt>
                <c:pt idx="2028">
                  <c:v>45943</c:v>
                </c:pt>
                <c:pt idx="2029">
                  <c:v>45944</c:v>
                </c:pt>
                <c:pt idx="2030">
                  <c:v>45945</c:v>
                </c:pt>
                <c:pt idx="2031">
                  <c:v>45946</c:v>
                </c:pt>
                <c:pt idx="2032">
                  <c:v>45947</c:v>
                </c:pt>
                <c:pt idx="2033">
                  <c:v>45950</c:v>
                </c:pt>
                <c:pt idx="2034">
                  <c:v>45951</c:v>
                </c:pt>
                <c:pt idx="2035">
                  <c:v>45952</c:v>
                </c:pt>
                <c:pt idx="2036">
                  <c:v>45953</c:v>
                </c:pt>
                <c:pt idx="2037">
                  <c:v>45954</c:v>
                </c:pt>
                <c:pt idx="2038">
                  <c:v>45957</c:v>
                </c:pt>
                <c:pt idx="2039">
                  <c:v>45958</c:v>
                </c:pt>
                <c:pt idx="2040">
                  <c:v>45959</c:v>
                </c:pt>
                <c:pt idx="2041">
                  <c:v>45960</c:v>
                </c:pt>
                <c:pt idx="2042">
                  <c:v>45961</c:v>
                </c:pt>
                <c:pt idx="2043">
                  <c:v>45964</c:v>
                </c:pt>
                <c:pt idx="2044">
                  <c:v>45965</c:v>
                </c:pt>
                <c:pt idx="2045">
                  <c:v>45966</c:v>
                </c:pt>
                <c:pt idx="2046">
                  <c:v>45967</c:v>
                </c:pt>
                <c:pt idx="2047">
                  <c:v>45968</c:v>
                </c:pt>
                <c:pt idx="2048">
                  <c:v>45971</c:v>
                </c:pt>
                <c:pt idx="2049">
                  <c:v>45972</c:v>
                </c:pt>
                <c:pt idx="2050">
                  <c:v>45973</c:v>
                </c:pt>
                <c:pt idx="2051">
                  <c:v>45974</c:v>
                </c:pt>
                <c:pt idx="2052">
                  <c:v>45975</c:v>
                </c:pt>
                <c:pt idx="2053">
                  <c:v>45978</c:v>
                </c:pt>
                <c:pt idx="2054">
                  <c:v>45979</c:v>
                </c:pt>
                <c:pt idx="2055">
                  <c:v>45980</c:v>
                </c:pt>
                <c:pt idx="2056">
                  <c:v>45981</c:v>
                </c:pt>
                <c:pt idx="2057">
                  <c:v>45982</c:v>
                </c:pt>
                <c:pt idx="2058">
                  <c:v>45985</c:v>
                </c:pt>
                <c:pt idx="2059">
                  <c:v>45986</c:v>
                </c:pt>
                <c:pt idx="2060">
                  <c:v>45987</c:v>
                </c:pt>
                <c:pt idx="2061">
                  <c:v>45988</c:v>
                </c:pt>
                <c:pt idx="2062">
                  <c:v>45989</c:v>
                </c:pt>
                <c:pt idx="2063">
                  <c:v>45992</c:v>
                </c:pt>
                <c:pt idx="2064">
                  <c:v>45993</c:v>
                </c:pt>
                <c:pt idx="2065">
                  <c:v>45994</c:v>
                </c:pt>
                <c:pt idx="2066">
                  <c:v>45995</c:v>
                </c:pt>
                <c:pt idx="2067">
                  <c:v>45996</c:v>
                </c:pt>
                <c:pt idx="2068">
                  <c:v>45999</c:v>
                </c:pt>
                <c:pt idx="2069">
                  <c:v>46000</c:v>
                </c:pt>
                <c:pt idx="2070">
                  <c:v>46001</c:v>
                </c:pt>
                <c:pt idx="2071">
                  <c:v>46002</c:v>
                </c:pt>
                <c:pt idx="2072">
                  <c:v>46003</c:v>
                </c:pt>
                <c:pt idx="2073">
                  <c:v>46006</c:v>
                </c:pt>
                <c:pt idx="2074">
                  <c:v>46007</c:v>
                </c:pt>
                <c:pt idx="2075">
                  <c:v>46008</c:v>
                </c:pt>
                <c:pt idx="2076">
                  <c:v>46009</c:v>
                </c:pt>
                <c:pt idx="2077">
                  <c:v>46010</c:v>
                </c:pt>
                <c:pt idx="2078">
                  <c:v>46013</c:v>
                </c:pt>
                <c:pt idx="2079">
                  <c:v>46014</c:v>
                </c:pt>
                <c:pt idx="2080">
                  <c:v>46015</c:v>
                </c:pt>
                <c:pt idx="2081">
                  <c:v>46016</c:v>
                </c:pt>
                <c:pt idx="2082">
                  <c:v>46017</c:v>
                </c:pt>
                <c:pt idx="2083">
                  <c:v>46020</c:v>
                </c:pt>
                <c:pt idx="2084">
                  <c:v>46021</c:v>
                </c:pt>
                <c:pt idx="2085">
                  <c:v>46022</c:v>
                </c:pt>
                <c:pt idx="2086">
                  <c:v>46023</c:v>
                </c:pt>
                <c:pt idx="2087">
                  <c:v>46024</c:v>
                </c:pt>
                <c:pt idx="2088">
                  <c:v>46027</c:v>
                </c:pt>
                <c:pt idx="2089">
                  <c:v>46028</c:v>
                </c:pt>
                <c:pt idx="2090">
                  <c:v>46029</c:v>
                </c:pt>
                <c:pt idx="2091">
                  <c:v>46030</c:v>
                </c:pt>
                <c:pt idx="2092">
                  <c:v>46031</c:v>
                </c:pt>
                <c:pt idx="2093">
                  <c:v>46034</c:v>
                </c:pt>
                <c:pt idx="2094">
                  <c:v>46035</c:v>
                </c:pt>
                <c:pt idx="2095">
                  <c:v>46036</c:v>
                </c:pt>
                <c:pt idx="2096">
                  <c:v>46037</c:v>
                </c:pt>
                <c:pt idx="2097">
                  <c:v>46038</c:v>
                </c:pt>
                <c:pt idx="2098">
                  <c:v>46041</c:v>
                </c:pt>
                <c:pt idx="2099">
                  <c:v>46042</c:v>
                </c:pt>
                <c:pt idx="2100">
                  <c:v>46043</c:v>
                </c:pt>
                <c:pt idx="2101">
                  <c:v>46044</c:v>
                </c:pt>
                <c:pt idx="2102">
                  <c:v>46045</c:v>
                </c:pt>
                <c:pt idx="2103">
                  <c:v>46048</c:v>
                </c:pt>
                <c:pt idx="2104">
                  <c:v>46049</c:v>
                </c:pt>
                <c:pt idx="2105">
                  <c:v>46050</c:v>
                </c:pt>
                <c:pt idx="2106">
                  <c:v>46051</c:v>
                </c:pt>
                <c:pt idx="2107">
                  <c:v>46052</c:v>
                </c:pt>
                <c:pt idx="2108">
                  <c:v>46055</c:v>
                </c:pt>
                <c:pt idx="2109">
                  <c:v>46056</c:v>
                </c:pt>
                <c:pt idx="2110">
                  <c:v>46057</c:v>
                </c:pt>
                <c:pt idx="2111">
                  <c:v>46058</c:v>
                </c:pt>
                <c:pt idx="2112">
                  <c:v>46059</c:v>
                </c:pt>
                <c:pt idx="2113">
                  <c:v>46062</c:v>
                </c:pt>
                <c:pt idx="2114">
                  <c:v>46063</c:v>
                </c:pt>
                <c:pt idx="2115">
                  <c:v>46064</c:v>
                </c:pt>
                <c:pt idx="2116">
                  <c:v>46065</c:v>
                </c:pt>
                <c:pt idx="2117">
                  <c:v>46066</c:v>
                </c:pt>
                <c:pt idx="2118">
                  <c:v>46069</c:v>
                </c:pt>
                <c:pt idx="2119">
                  <c:v>46070</c:v>
                </c:pt>
                <c:pt idx="2120">
                  <c:v>46071</c:v>
                </c:pt>
                <c:pt idx="2121">
                  <c:v>46072</c:v>
                </c:pt>
                <c:pt idx="2122">
                  <c:v>46073</c:v>
                </c:pt>
                <c:pt idx="2123">
                  <c:v>46076</c:v>
                </c:pt>
                <c:pt idx="2124">
                  <c:v>46077</c:v>
                </c:pt>
                <c:pt idx="2125">
                  <c:v>46078</c:v>
                </c:pt>
                <c:pt idx="2126">
                  <c:v>46079</c:v>
                </c:pt>
                <c:pt idx="2127">
                  <c:v>46080</c:v>
                </c:pt>
                <c:pt idx="2128">
                  <c:v>46083</c:v>
                </c:pt>
                <c:pt idx="2129">
                  <c:v>46084</c:v>
                </c:pt>
                <c:pt idx="2130">
                  <c:v>46085</c:v>
                </c:pt>
                <c:pt idx="2131">
                  <c:v>46086</c:v>
                </c:pt>
                <c:pt idx="2132">
                  <c:v>46087</c:v>
                </c:pt>
                <c:pt idx="2133">
                  <c:v>46090</c:v>
                </c:pt>
                <c:pt idx="2134">
                  <c:v>46091</c:v>
                </c:pt>
                <c:pt idx="2135">
                  <c:v>46092</c:v>
                </c:pt>
                <c:pt idx="2136">
                  <c:v>46093</c:v>
                </c:pt>
                <c:pt idx="2137">
                  <c:v>46094</c:v>
                </c:pt>
                <c:pt idx="2138">
                  <c:v>46097</c:v>
                </c:pt>
                <c:pt idx="2139">
                  <c:v>46098</c:v>
                </c:pt>
                <c:pt idx="2140">
                  <c:v>46099</c:v>
                </c:pt>
                <c:pt idx="2141">
                  <c:v>46100</c:v>
                </c:pt>
                <c:pt idx="2142">
                  <c:v>46101</c:v>
                </c:pt>
                <c:pt idx="2143">
                  <c:v>46104</c:v>
                </c:pt>
                <c:pt idx="2144">
                  <c:v>46105</c:v>
                </c:pt>
                <c:pt idx="2145">
                  <c:v>46106</c:v>
                </c:pt>
                <c:pt idx="2146">
                  <c:v>46107</c:v>
                </c:pt>
                <c:pt idx="2147">
                  <c:v>46108</c:v>
                </c:pt>
                <c:pt idx="2148">
                  <c:v>46111</c:v>
                </c:pt>
                <c:pt idx="2149">
                  <c:v>46112</c:v>
                </c:pt>
                <c:pt idx="2150">
                  <c:v>46113</c:v>
                </c:pt>
                <c:pt idx="2151">
                  <c:v>46114</c:v>
                </c:pt>
                <c:pt idx="2152">
                  <c:v>46115</c:v>
                </c:pt>
                <c:pt idx="2153">
                  <c:v>46118</c:v>
                </c:pt>
                <c:pt idx="2154">
                  <c:v>46119</c:v>
                </c:pt>
                <c:pt idx="2155">
                  <c:v>46120</c:v>
                </c:pt>
                <c:pt idx="2156">
                  <c:v>46121</c:v>
                </c:pt>
                <c:pt idx="2157">
                  <c:v>46122</c:v>
                </c:pt>
                <c:pt idx="2158">
                  <c:v>46125</c:v>
                </c:pt>
                <c:pt idx="2159">
                  <c:v>46126</c:v>
                </c:pt>
                <c:pt idx="2160">
                  <c:v>46127</c:v>
                </c:pt>
                <c:pt idx="2161">
                  <c:v>46128</c:v>
                </c:pt>
                <c:pt idx="2162">
                  <c:v>46129</c:v>
                </c:pt>
                <c:pt idx="2163">
                  <c:v>46132</c:v>
                </c:pt>
              </c:numCache>
              <c:extLst/>
            </c:numRef>
          </c:cat>
          <c:val>
            <c:numRef>
              <c:f>'Crude Oil'!$D$3:$D$2166</c:f>
              <c:numCache>
                <c:formatCode>0.00</c:formatCode>
                <c:ptCount val="2164"/>
                <c:pt idx="0">
                  <c:v>60.37</c:v>
                </c:pt>
                <c:pt idx="1">
                  <c:v>61.61</c:v>
                </c:pt>
                <c:pt idx="2">
                  <c:v>61.98</c:v>
                </c:pt>
                <c:pt idx="3">
                  <c:v>61.49</c:v>
                </c:pt>
                <c:pt idx="4">
                  <c:v>61.73</c:v>
                </c:pt>
                <c:pt idx="5">
                  <c:v>62.92</c:v>
                </c:pt>
                <c:pt idx="6">
                  <c:v>63.6</c:v>
                </c:pt>
                <c:pt idx="7">
                  <c:v>63.81</c:v>
                </c:pt>
                <c:pt idx="8">
                  <c:v>64.22</c:v>
                </c:pt>
                <c:pt idx="10">
                  <c:v>63.82</c:v>
                </c:pt>
                <c:pt idx="11">
                  <c:v>63.92</c:v>
                </c:pt>
                <c:pt idx="12">
                  <c:v>63.96</c:v>
                </c:pt>
                <c:pt idx="13">
                  <c:v>63.38</c:v>
                </c:pt>
                <c:pt idx="14">
                  <c:v>63.66</c:v>
                </c:pt>
                <c:pt idx="15">
                  <c:v>64.45</c:v>
                </c:pt>
                <c:pt idx="16">
                  <c:v>65.69</c:v>
                </c:pt>
                <c:pt idx="17">
                  <c:v>65.62</c:v>
                </c:pt>
                <c:pt idx="18">
                  <c:v>66.27</c:v>
                </c:pt>
                <c:pt idx="19">
                  <c:v>65.709999999999994</c:v>
                </c:pt>
                <c:pt idx="20">
                  <c:v>64.64</c:v>
                </c:pt>
                <c:pt idx="21">
                  <c:v>64.819999999999993</c:v>
                </c:pt>
                <c:pt idx="22">
                  <c:v>65.92</c:v>
                </c:pt>
                <c:pt idx="23">
                  <c:v>65.5</c:v>
                </c:pt>
                <c:pt idx="24">
                  <c:v>64.180000000000007</c:v>
                </c:pt>
                <c:pt idx="25">
                  <c:v>63.48</c:v>
                </c:pt>
                <c:pt idx="26">
                  <c:v>61.91</c:v>
                </c:pt>
                <c:pt idx="27">
                  <c:v>61.3</c:v>
                </c:pt>
                <c:pt idx="28">
                  <c:v>59.2</c:v>
                </c:pt>
                <c:pt idx="29">
                  <c:v>59.41</c:v>
                </c:pt>
                <c:pt idx="30">
                  <c:v>59.33</c:v>
                </c:pt>
                <c:pt idx="31">
                  <c:v>60.7</c:v>
                </c:pt>
                <c:pt idx="32">
                  <c:v>61.48</c:v>
                </c:pt>
                <c:pt idx="33">
                  <c:v>61.89</c:v>
                </c:pt>
                <c:pt idx="35">
                  <c:v>61.91</c:v>
                </c:pt>
                <c:pt idx="36">
                  <c:v>61.73</c:v>
                </c:pt>
                <c:pt idx="37">
                  <c:v>62.72</c:v>
                </c:pt>
                <c:pt idx="38">
                  <c:v>63.52</c:v>
                </c:pt>
                <c:pt idx="39">
                  <c:v>63.81</c:v>
                </c:pt>
                <c:pt idx="40">
                  <c:v>62.94</c:v>
                </c:pt>
                <c:pt idx="41">
                  <c:v>61.43</c:v>
                </c:pt>
                <c:pt idx="42">
                  <c:v>60.98</c:v>
                </c:pt>
                <c:pt idx="43">
                  <c:v>61.19</c:v>
                </c:pt>
                <c:pt idx="44">
                  <c:v>62.49</c:v>
                </c:pt>
                <c:pt idx="45">
                  <c:v>62.54</c:v>
                </c:pt>
                <c:pt idx="46">
                  <c:v>61.09</c:v>
                </c:pt>
                <c:pt idx="47">
                  <c:v>60.13</c:v>
                </c:pt>
                <c:pt idx="48">
                  <c:v>62.02</c:v>
                </c:pt>
                <c:pt idx="49">
                  <c:v>61.35</c:v>
                </c:pt>
                <c:pt idx="50">
                  <c:v>60.69</c:v>
                </c:pt>
                <c:pt idx="51">
                  <c:v>60.89</c:v>
                </c:pt>
                <c:pt idx="52">
                  <c:v>61.16</c:v>
                </c:pt>
                <c:pt idx="53">
                  <c:v>62.29</c:v>
                </c:pt>
                <c:pt idx="54">
                  <c:v>62.01</c:v>
                </c:pt>
                <c:pt idx="55">
                  <c:v>63.37</c:v>
                </c:pt>
                <c:pt idx="56">
                  <c:v>65.099999999999994</c:v>
                </c:pt>
                <c:pt idx="57">
                  <c:v>64.25</c:v>
                </c:pt>
                <c:pt idx="58">
                  <c:v>65.8</c:v>
                </c:pt>
                <c:pt idx="59">
                  <c:v>65.489999999999995</c:v>
                </c:pt>
                <c:pt idx="60">
                  <c:v>65.209999999999994</c:v>
                </c:pt>
                <c:pt idx="61">
                  <c:v>64.3</c:v>
                </c:pt>
                <c:pt idx="62">
                  <c:v>64.87</c:v>
                </c:pt>
                <c:pt idx="64">
                  <c:v>63.05</c:v>
                </c:pt>
                <c:pt idx="65">
                  <c:v>63.41</c:v>
                </c:pt>
                <c:pt idx="66">
                  <c:v>63.35</c:v>
                </c:pt>
                <c:pt idx="67">
                  <c:v>63.53</c:v>
                </c:pt>
                <c:pt idx="68">
                  <c:v>62.03</c:v>
                </c:pt>
                <c:pt idx="69">
                  <c:v>63.4</c:v>
                </c:pt>
                <c:pt idx="70">
                  <c:v>65.48</c:v>
                </c:pt>
                <c:pt idx="71">
                  <c:v>66.81</c:v>
                </c:pt>
                <c:pt idx="72">
                  <c:v>67.069999999999993</c:v>
                </c:pt>
                <c:pt idx="73">
                  <c:v>67.349999999999994</c:v>
                </c:pt>
                <c:pt idx="74">
                  <c:v>66.23</c:v>
                </c:pt>
                <c:pt idx="75">
                  <c:v>66.5</c:v>
                </c:pt>
                <c:pt idx="76">
                  <c:v>68.44</c:v>
                </c:pt>
                <c:pt idx="77">
                  <c:v>68.3</c:v>
                </c:pt>
                <c:pt idx="78">
                  <c:v>68.260000000000005</c:v>
                </c:pt>
                <c:pt idx="79">
                  <c:v>67.61</c:v>
                </c:pt>
                <c:pt idx="80">
                  <c:v>67.66</c:v>
                </c:pt>
                <c:pt idx="81">
                  <c:v>68</c:v>
                </c:pt>
                <c:pt idx="82">
                  <c:v>68.180000000000007</c:v>
                </c:pt>
                <c:pt idx="83">
                  <c:v>68.11</c:v>
                </c:pt>
                <c:pt idx="84">
                  <c:v>68.56</c:v>
                </c:pt>
                <c:pt idx="85">
                  <c:v>67.28</c:v>
                </c:pt>
                <c:pt idx="86">
                  <c:v>67.91</c:v>
                </c:pt>
                <c:pt idx="87">
                  <c:v>68.45</c:v>
                </c:pt>
                <c:pt idx="88">
                  <c:v>69.709999999999994</c:v>
                </c:pt>
                <c:pt idx="89">
                  <c:v>70.739999999999995</c:v>
                </c:pt>
                <c:pt idx="90">
                  <c:v>68.83</c:v>
                </c:pt>
                <c:pt idx="91">
                  <c:v>71.16</c:v>
                </c:pt>
                <c:pt idx="92">
                  <c:v>71.36</c:v>
                </c:pt>
                <c:pt idx="93">
                  <c:v>70.69</c:v>
                </c:pt>
                <c:pt idx="94">
                  <c:v>71.010000000000005</c:v>
                </c:pt>
                <c:pt idx="95">
                  <c:v>71.34</c:v>
                </c:pt>
                <c:pt idx="96">
                  <c:v>71.430000000000007</c:v>
                </c:pt>
                <c:pt idx="97">
                  <c:v>71.47</c:v>
                </c:pt>
                <c:pt idx="98">
                  <c:v>71.23</c:v>
                </c:pt>
                <c:pt idx="99">
                  <c:v>72.260000000000005</c:v>
                </c:pt>
                <c:pt idx="100">
                  <c:v>72.09</c:v>
                </c:pt>
                <c:pt idx="101">
                  <c:v>71.849999999999994</c:v>
                </c:pt>
                <c:pt idx="102">
                  <c:v>70.77</c:v>
                </c:pt>
                <c:pt idx="103">
                  <c:v>67.92</c:v>
                </c:pt>
                <c:pt idx="105">
                  <c:v>66.8</c:v>
                </c:pt>
                <c:pt idx="106">
                  <c:v>68.239999999999995</c:v>
                </c:pt>
                <c:pt idx="107">
                  <c:v>66.98</c:v>
                </c:pt>
                <c:pt idx="108">
                  <c:v>65.81</c:v>
                </c:pt>
                <c:pt idx="109">
                  <c:v>64.760000000000005</c:v>
                </c:pt>
                <c:pt idx="110">
                  <c:v>65.510000000000005</c:v>
                </c:pt>
                <c:pt idx="111">
                  <c:v>64.75</c:v>
                </c:pt>
                <c:pt idx="112">
                  <c:v>65.959999999999994</c:v>
                </c:pt>
                <c:pt idx="113">
                  <c:v>65.77</c:v>
                </c:pt>
                <c:pt idx="114">
                  <c:v>66.099999999999994</c:v>
                </c:pt>
                <c:pt idx="115">
                  <c:v>66.38</c:v>
                </c:pt>
                <c:pt idx="116">
                  <c:v>66.63</c:v>
                </c:pt>
                <c:pt idx="117">
                  <c:v>66.91</c:v>
                </c:pt>
                <c:pt idx="118">
                  <c:v>65.010000000000005</c:v>
                </c:pt>
                <c:pt idx="119">
                  <c:v>65.91</c:v>
                </c:pt>
                <c:pt idx="120">
                  <c:v>65.09</c:v>
                </c:pt>
                <c:pt idx="121">
                  <c:v>65.92</c:v>
                </c:pt>
                <c:pt idx="122">
                  <c:v>65.680000000000007</c:v>
                </c:pt>
                <c:pt idx="123">
                  <c:v>69.02</c:v>
                </c:pt>
                <c:pt idx="124">
                  <c:v>69.91</c:v>
                </c:pt>
                <c:pt idx="125">
                  <c:v>75.23</c:v>
                </c:pt>
                <c:pt idx="126">
                  <c:v>77.41</c:v>
                </c:pt>
                <c:pt idx="127">
                  <c:v>73.45</c:v>
                </c:pt>
                <c:pt idx="128">
                  <c:v>74.13</c:v>
                </c:pt>
                <c:pt idx="129">
                  <c:v>73.89</c:v>
                </c:pt>
                <c:pt idx="130">
                  <c:v>74.19</c:v>
                </c:pt>
                <c:pt idx="132">
                  <c:v>73.05</c:v>
                </c:pt>
                <c:pt idx="133">
                  <c:v>73.78</c:v>
                </c:pt>
                <c:pt idx="134">
                  <c:v>73.930000000000007</c:v>
                </c:pt>
                <c:pt idx="135">
                  <c:v>74.11</c:v>
                </c:pt>
                <c:pt idx="136">
                  <c:v>70.47</c:v>
                </c:pt>
                <c:pt idx="137">
                  <c:v>70.28</c:v>
                </c:pt>
                <c:pt idx="138">
                  <c:v>71.03</c:v>
                </c:pt>
                <c:pt idx="139">
                  <c:v>68.22</c:v>
                </c:pt>
                <c:pt idx="140">
                  <c:v>68.03</c:v>
                </c:pt>
                <c:pt idx="141">
                  <c:v>68.78</c:v>
                </c:pt>
                <c:pt idx="142">
                  <c:v>69.42</c:v>
                </c:pt>
                <c:pt idx="143">
                  <c:v>70.31</c:v>
                </c:pt>
                <c:pt idx="144">
                  <c:v>67.900000000000006</c:v>
                </c:pt>
                <c:pt idx="145">
                  <c:v>70.77</c:v>
                </c:pt>
                <c:pt idx="146">
                  <c:v>71.13</c:v>
                </c:pt>
                <c:pt idx="147">
                  <c:v>71.59</c:v>
                </c:pt>
                <c:pt idx="148">
                  <c:v>68.66</c:v>
                </c:pt>
                <c:pt idx="149">
                  <c:v>71.19</c:v>
                </c:pt>
                <c:pt idx="150">
                  <c:v>69.88</c:v>
                </c:pt>
                <c:pt idx="151">
                  <c:v>68.8</c:v>
                </c:pt>
                <c:pt idx="152">
                  <c:v>68.95</c:v>
                </c:pt>
                <c:pt idx="153">
                  <c:v>68.489999999999995</c:v>
                </c:pt>
                <c:pt idx="154">
                  <c:v>69.010000000000005</c:v>
                </c:pt>
                <c:pt idx="155">
                  <c:v>69.17</c:v>
                </c:pt>
                <c:pt idx="156">
                  <c:v>66.92</c:v>
                </c:pt>
                <c:pt idx="157">
                  <c:v>66.81</c:v>
                </c:pt>
                <c:pt idx="158">
                  <c:v>67.61</c:v>
                </c:pt>
                <c:pt idx="159">
                  <c:v>67.25</c:v>
                </c:pt>
                <c:pt idx="160">
                  <c:v>67.040000000000006</c:v>
                </c:pt>
                <c:pt idx="161">
                  <c:v>65.069999999999993</c:v>
                </c:pt>
                <c:pt idx="162">
                  <c:v>65.44</c:v>
                </c:pt>
                <c:pt idx="163">
                  <c:v>65.930000000000007</c:v>
                </c:pt>
                <c:pt idx="164">
                  <c:v>66.5</c:v>
                </c:pt>
                <c:pt idx="165">
                  <c:v>67.319999999999993</c:v>
                </c:pt>
                <c:pt idx="166">
                  <c:v>67.849999999999994</c:v>
                </c:pt>
                <c:pt idx="167">
                  <c:v>69.13</c:v>
                </c:pt>
                <c:pt idx="168">
                  <c:v>69.709999999999994</c:v>
                </c:pt>
                <c:pt idx="169">
                  <c:v>69.97</c:v>
                </c:pt>
                <c:pt idx="170">
                  <c:v>68.540000000000006</c:v>
                </c:pt>
                <c:pt idx="171">
                  <c:v>69.680000000000007</c:v>
                </c:pt>
                <c:pt idx="172">
                  <c:v>70.25</c:v>
                </c:pt>
                <c:pt idx="173">
                  <c:v>69.84</c:v>
                </c:pt>
                <c:pt idx="175">
                  <c:v>69.819999999999993</c:v>
                </c:pt>
                <c:pt idx="176">
                  <c:v>68.69</c:v>
                </c:pt>
                <c:pt idx="177">
                  <c:v>67.81</c:v>
                </c:pt>
                <c:pt idx="178">
                  <c:v>67.73</c:v>
                </c:pt>
                <c:pt idx="179">
                  <c:v>67.55</c:v>
                </c:pt>
                <c:pt idx="180">
                  <c:v>69.290000000000006</c:v>
                </c:pt>
                <c:pt idx="181">
                  <c:v>70.37</c:v>
                </c:pt>
                <c:pt idx="182">
                  <c:v>68.599999999999994</c:v>
                </c:pt>
                <c:pt idx="183">
                  <c:v>68.98</c:v>
                </c:pt>
                <c:pt idx="184">
                  <c:v>68.86</c:v>
                </c:pt>
                <c:pt idx="185">
                  <c:v>69.87</c:v>
                </c:pt>
                <c:pt idx="186">
                  <c:v>71.08</c:v>
                </c:pt>
                <c:pt idx="187">
                  <c:v>70.77</c:v>
                </c:pt>
                <c:pt idx="188">
                  <c:v>70.8</c:v>
                </c:pt>
                <c:pt idx="189">
                  <c:v>73.23</c:v>
                </c:pt>
                <c:pt idx="190">
                  <c:v>73.400000000000006</c:v>
                </c:pt>
                <c:pt idx="191">
                  <c:v>72.22</c:v>
                </c:pt>
                <c:pt idx="192">
                  <c:v>72.180000000000007</c:v>
                </c:pt>
                <c:pt idx="193">
                  <c:v>73.16</c:v>
                </c:pt>
                <c:pt idx="194">
                  <c:v>75.37</c:v>
                </c:pt>
                <c:pt idx="195">
                  <c:v>75.16</c:v>
                </c:pt>
                <c:pt idx="196">
                  <c:v>76.400000000000006</c:v>
                </c:pt>
                <c:pt idx="197">
                  <c:v>74.44</c:v>
                </c:pt>
                <c:pt idx="198">
                  <c:v>74.260000000000005</c:v>
                </c:pt>
                <c:pt idx="199">
                  <c:v>74.27</c:v>
                </c:pt>
                <c:pt idx="200">
                  <c:v>74.95</c:v>
                </c:pt>
                <c:pt idx="201">
                  <c:v>73.180000000000007</c:v>
                </c:pt>
                <c:pt idx="202">
                  <c:v>70.97</c:v>
                </c:pt>
                <c:pt idx="203">
                  <c:v>71.41</c:v>
                </c:pt>
                <c:pt idx="204">
                  <c:v>71.84</c:v>
                </c:pt>
                <c:pt idx="205">
                  <c:v>71.930000000000007</c:v>
                </c:pt>
                <c:pt idx="206">
                  <c:v>69.63</c:v>
                </c:pt>
                <c:pt idx="207">
                  <c:v>68.63</c:v>
                </c:pt>
                <c:pt idx="208">
                  <c:v>69.16</c:v>
                </c:pt>
                <c:pt idx="209">
                  <c:v>69.25</c:v>
                </c:pt>
                <c:pt idx="210">
                  <c:v>66.489999999999995</c:v>
                </c:pt>
                <c:pt idx="211">
                  <c:v>66.56</c:v>
                </c:pt>
                <c:pt idx="212">
                  <c:v>67.25</c:v>
                </c:pt>
                <c:pt idx="213">
                  <c:v>67.58</c:v>
                </c:pt>
                <c:pt idx="214">
                  <c:v>67</c:v>
                </c:pt>
                <c:pt idx="215">
                  <c:v>66.180000000000007</c:v>
                </c:pt>
                <c:pt idx="216">
                  <c:v>65.31</c:v>
                </c:pt>
                <c:pt idx="217">
                  <c:v>63.67</c:v>
                </c:pt>
                <c:pt idx="218">
                  <c:v>63.12</c:v>
                </c:pt>
                <c:pt idx="219">
                  <c:v>63.12</c:v>
                </c:pt>
                <c:pt idx="220">
                  <c:v>62.16</c:v>
                </c:pt>
                <c:pt idx="221">
                  <c:v>61.69</c:v>
                </c:pt>
                <c:pt idx="222">
                  <c:v>60.71</c:v>
                </c:pt>
                <c:pt idx="223">
                  <c:v>60.19</c:v>
                </c:pt>
                <c:pt idx="224">
                  <c:v>59.85</c:v>
                </c:pt>
                <c:pt idx="225">
                  <c:v>55.63</c:v>
                </c:pt>
                <c:pt idx="226">
                  <c:v>56.16</c:v>
                </c:pt>
                <c:pt idx="227">
                  <c:v>56.45</c:v>
                </c:pt>
                <c:pt idx="228">
                  <c:v>56.49</c:v>
                </c:pt>
                <c:pt idx="229">
                  <c:v>57.16</c:v>
                </c:pt>
                <c:pt idx="230">
                  <c:v>53.39</c:v>
                </c:pt>
                <c:pt idx="231">
                  <c:v>54.41</c:v>
                </c:pt>
                <c:pt idx="234">
                  <c:v>51.46</c:v>
                </c:pt>
                <c:pt idx="235">
                  <c:v>51.31</c:v>
                </c:pt>
                <c:pt idx="236">
                  <c:v>50.06</c:v>
                </c:pt>
                <c:pt idx="237">
                  <c:v>51.46</c:v>
                </c:pt>
                <c:pt idx="238">
                  <c:v>50.78</c:v>
                </c:pt>
                <c:pt idx="239">
                  <c:v>52.98</c:v>
                </c:pt>
                <c:pt idx="240">
                  <c:v>53.21</c:v>
                </c:pt>
                <c:pt idx="241">
                  <c:v>52.64</c:v>
                </c:pt>
                <c:pt idx="242">
                  <c:v>51.54</c:v>
                </c:pt>
                <c:pt idx="243">
                  <c:v>52.76</c:v>
                </c:pt>
                <c:pt idx="244">
                  <c:v>51.07</c:v>
                </c:pt>
                <c:pt idx="245">
                  <c:v>51.65</c:v>
                </c:pt>
                <c:pt idx="246">
                  <c:v>51.04</c:v>
                </c:pt>
                <c:pt idx="247">
                  <c:v>52.69</c:v>
                </c:pt>
                <c:pt idx="248">
                  <c:v>51.26</c:v>
                </c:pt>
                <c:pt idx="249">
                  <c:v>49.8</c:v>
                </c:pt>
                <c:pt idx="250">
                  <c:v>46.12</c:v>
                </c:pt>
                <c:pt idx="251">
                  <c:v>47.96</c:v>
                </c:pt>
                <c:pt idx="252">
                  <c:v>45.64</c:v>
                </c:pt>
                <c:pt idx="253">
                  <c:v>45.38</c:v>
                </c:pt>
                <c:pt idx="256">
                  <c:v>46.04</c:v>
                </c:pt>
                <c:pt idx="257">
                  <c:v>44.48</c:v>
                </c:pt>
                <c:pt idx="258">
                  <c:v>45.15</c:v>
                </c:pt>
                <c:pt idx="261">
                  <c:v>46.31</c:v>
                </c:pt>
                <c:pt idx="262">
                  <c:v>46.92</c:v>
                </c:pt>
                <c:pt idx="263">
                  <c:v>47.76</c:v>
                </c:pt>
                <c:pt idx="264">
                  <c:v>48.27</c:v>
                </c:pt>
                <c:pt idx="265">
                  <c:v>49.58</c:v>
                </c:pt>
                <c:pt idx="266">
                  <c:v>52.19</c:v>
                </c:pt>
                <c:pt idx="267">
                  <c:v>52.42</c:v>
                </c:pt>
                <c:pt idx="268">
                  <c:v>51.44</c:v>
                </c:pt>
                <c:pt idx="269">
                  <c:v>50.31</c:v>
                </c:pt>
                <c:pt idx="270">
                  <c:v>51.8</c:v>
                </c:pt>
                <c:pt idx="271">
                  <c:v>52.08</c:v>
                </c:pt>
                <c:pt idx="272">
                  <c:v>51.83</c:v>
                </c:pt>
                <c:pt idx="273">
                  <c:v>53.6</c:v>
                </c:pt>
                <c:pt idx="275">
                  <c:v>52.59</c:v>
                </c:pt>
                <c:pt idx="276">
                  <c:v>52.44</c:v>
                </c:pt>
                <c:pt idx="277">
                  <c:v>52.94</c:v>
                </c:pt>
                <c:pt idx="278">
                  <c:v>53.53</c:v>
                </c:pt>
                <c:pt idx="279">
                  <c:v>51.79</c:v>
                </c:pt>
                <c:pt idx="280">
                  <c:v>53.07</c:v>
                </c:pt>
                <c:pt idx="281">
                  <c:v>54.18</c:v>
                </c:pt>
                <c:pt idx="282">
                  <c:v>53.84</c:v>
                </c:pt>
                <c:pt idx="283">
                  <c:v>55.29</c:v>
                </c:pt>
                <c:pt idx="284">
                  <c:v>54.57</c:v>
                </c:pt>
                <c:pt idx="285">
                  <c:v>53.69</c:v>
                </c:pt>
                <c:pt idx="286">
                  <c:v>53.94</c:v>
                </c:pt>
                <c:pt idx="287">
                  <c:v>52.68</c:v>
                </c:pt>
                <c:pt idx="288">
                  <c:v>52.75</c:v>
                </c:pt>
                <c:pt idx="289">
                  <c:v>52.43</c:v>
                </c:pt>
                <c:pt idx="290">
                  <c:v>53.14</c:v>
                </c:pt>
                <c:pt idx="291">
                  <c:v>53.84</c:v>
                </c:pt>
                <c:pt idx="292">
                  <c:v>54.4</c:v>
                </c:pt>
                <c:pt idx="293">
                  <c:v>55.58</c:v>
                </c:pt>
                <c:pt idx="295">
                  <c:v>56.12</c:v>
                </c:pt>
                <c:pt idx="296">
                  <c:v>56.9</c:v>
                </c:pt>
                <c:pt idx="297">
                  <c:v>56.95</c:v>
                </c:pt>
                <c:pt idx="298">
                  <c:v>57.01</c:v>
                </c:pt>
                <c:pt idx="299">
                  <c:v>55.32</c:v>
                </c:pt>
                <c:pt idx="300">
                  <c:v>55.4</c:v>
                </c:pt>
                <c:pt idx="301">
                  <c:v>56.92</c:v>
                </c:pt>
                <c:pt idx="302">
                  <c:v>57.21</c:v>
                </c:pt>
                <c:pt idx="303">
                  <c:v>55.76</c:v>
                </c:pt>
                <c:pt idx="304">
                  <c:v>56.6</c:v>
                </c:pt>
                <c:pt idx="305">
                  <c:v>56.55</c:v>
                </c:pt>
                <c:pt idx="306">
                  <c:v>56.22</c:v>
                </c:pt>
                <c:pt idx="307">
                  <c:v>56.6</c:v>
                </c:pt>
                <c:pt idx="308">
                  <c:v>55.77</c:v>
                </c:pt>
                <c:pt idx="309">
                  <c:v>56.79</c:v>
                </c:pt>
                <c:pt idx="310">
                  <c:v>56.89</c:v>
                </c:pt>
                <c:pt idx="311">
                  <c:v>58.27</c:v>
                </c:pt>
                <c:pt idx="312">
                  <c:v>58.59</c:v>
                </c:pt>
                <c:pt idx="313">
                  <c:v>58.51</c:v>
                </c:pt>
                <c:pt idx="314">
                  <c:v>59.09</c:v>
                </c:pt>
                <c:pt idx="315">
                  <c:v>59.12</c:v>
                </c:pt>
                <c:pt idx="316">
                  <c:v>60.12</c:v>
                </c:pt>
                <c:pt idx="317">
                  <c:v>59.98</c:v>
                </c:pt>
                <c:pt idx="318">
                  <c:v>58.87</c:v>
                </c:pt>
                <c:pt idx="319">
                  <c:v>58.71</c:v>
                </c:pt>
                <c:pt idx="320">
                  <c:v>59.87</c:v>
                </c:pt>
                <c:pt idx="321">
                  <c:v>59.39</c:v>
                </c:pt>
                <c:pt idx="322">
                  <c:v>59.29</c:v>
                </c:pt>
                <c:pt idx="323">
                  <c:v>60.19</c:v>
                </c:pt>
                <c:pt idx="324">
                  <c:v>61.59</c:v>
                </c:pt>
                <c:pt idx="325">
                  <c:v>62.53</c:v>
                </c:pt>
                <c:pt idx="326">
                  <c:v>62.46</c:v>
                </c:pt>
                <c:pt idx="327">
                  <c:v>62.12</c:v>
                </c:pt>
                <c:pt idx="328">
                  <c:v>63.1</c:v>
                </c:pt>
                <c:pt idx="329">
                  <c:v>64.37</c:v>
                </c:pt>
                <c:pt idx="330">
                  <c:v>64.05</c:v>
                </c:pt>
                <c:pt idx="331">
                  <c:v>64.62</c:v>
                </c:pt>
                <c:pt idx="332">
                  <c:v>63.61</c:v>
                </c:pt>
                <c:pt idx="333">
                  <c:v>63.86</c:v>
                </c:pt>
                <c:pt idx="334">
                  <c:v>63.43</c:v>
                </c:pt>
                <c:pt idx="335">
                  <c:v>64.010000000000005</c:v>
                </c:pt>
                <c:pt idx="336">
                  <c:v>63.74</c:v>
                </c:pt>
                <c:pt idx="337">
                  <c:v>64.02</c:v>
                </c:pt>
                <c:pt idx="339">
                  <c:v>65.66</c:v>
                </c:pt>
                <c:pt idx="340">
                  <c:v>66.239999999999995</c:v>
                </c:pt>
                <c:pt idx="341">
                  <c:v>65.959999999999994</c:v>
                </c:pt>
                <c:pt idx="342">
                  <c:v>65.23</c:v>
                </c:pt>
                <c:pt idx="343">
                  <c:v>63.29</c:v>
                </c:pt>
                <c:pt idx="344">
                  <c:v>63.39</c:v>
                </c:pt>
                <c:pt idx="345">
                  <c:v>63.83</c:v>
                </c:pt>
                <c:pt idx="346">
                  <c:v>63.55</c:v>
                </c:pt>
                <c:pt idx="347">
                  <c:v>61.75</c:v>
                </c:pt>
                <c:pt idx="348">
                  <c:v>61.98</c:v>
                </c:pt>
                <c:pt idx="349">
                  <c:v>62.3</c:v>
                </c:pt>
                <c:pt idx="350">
                  <c:v>61.41</c:v>
                </c:pt>
                <c:pt idx="351">
                  <c:v>62.13</c:v>
                </c:pt>
                <c:pt idx="352">
                  <c:v>61.58</c:v>
                </c:pt>
                <c:pt idx="353">
                  <c:v>61.65</c:v>
                </c:pt>
                <c:pt idx="354">
                  <c:v>60.97</c:v>
                </c:pt>
                <c:pt idx="355">
                  <c:v>61.82</c:v>
                </c:pt>
                <c:pt idx="356">
                  <c:v>62.03</c:v>
                </c:pt>
                <c:pt idx="357">
                  <c:v>62.93</c:v>
                </c:pt>
                <c:pt idx="358">
                  <c:v>62.77</c:v>
                </c:pt>
                <c:pt idx="359">
                  <c:v>63.12</c:v>
                </c:pt>
                <c:pt idx="360">
                  <c:v>63.02</c:v>
                </c:pt>
                <c:pt idx="361">
                  <c:v>61.42</c:v>
                </c:pt>
                <c:pt idx="362">
                  <c:v>57.65</c:v>
                </c:pt>
                <c:pt idx="363">
                  <c:v>58.4</c:v>
                </c:pt>
                <c:pt idx="365">
                  <c:v>58.91</c:v>
                </c:pt>
                <c:pt idx="366">
                  <c:v>58.84</c:v>
                </c:pt>
                <c:pt idx="367">
                  <c:v>56.47</c:v>
                </c:pt>
                <c:pt idx="368">
                  <c:v>53.49</c:v>
                </c:pt>
                <c:pt idx="369">
                  <c:v>53.25</c:v>
                </c:pt>
                <c:pt idx="370">
                  <c:v>53.5</c:v>
                </c:pt>
                <c:pt idx="371">
                  <c:v>51.57</c:v>
                </c:pt>
                <c:pt idx="372">
                  <c:v>52.59</c:v>
                </c:pt>
                <c:pt idx="373">
                  <c:v>53.95</c:v>
                </c:pt>
                <c:pt idx="374">
                  <c:v>53.33</c:v>
                </c:pt>
                <c:pt idx="375">
                  <c:v>53.3</c:v>
                </c:pt>
                <c:pt idx="376">
                  <c:v>51.13</c:v>
                </c:pt>
                <c:pt idx="377">
                  <c:v>52.38</c:v>
                </c:pt>
                <c:pt idx="378">
                  <c:v>52.47</c:v>
                </c:pt>
                <c:pt idx="379">
                  <c:v>51.94</c:v>
                </c:pt>
                <c:pt idx="380">
                  <c:v>53.86</c:v>
                </c:pt>
                <c:pt idx="381">
                  <c:v>53.74</c:v>
                </c:pt>
                <c:pt idx="382">
                  <c:v>56.88</c:v>
                </c:pt>
                <c:pt idx="383">
                  <c:v>57.35</c:v>
                </c:pt>
                <c:pt idx="384">
                  <c:v>57.73</c:v>
                </c:pt>
                <c:pt idx="385">
                  <c:v>57.63</c:v>
                </c:pt>
                <c:pt idx="386">
                  <c:v>59.17</c:v>
                </c:pt>
                <c:pt idx="387">
                  <c:v>59.18</c:v>
                </c:pt>
                <c:pt idx="388">
                  <c:v>58.2</c:v>
                </c:pt>
                <c:pt idx="389">
                  <c:v>58.91</c:v>
                </c:pt>
                <c:pt idx="390">
                  <c:v>56</c:v>
                </c:pt>
                <c:pt idx="391">
                  <c:v>57.06</c:v>
                </c:pt>
                <c:pt idx="394">
                  <c:v>57.35</c:v>
                </c:pt>
                <c:pt idx="395">
                  <c:v>57.57</c:v>
                </c:pt>
                <c:pt idx="396">
                  <c:v>60.28</c:v>
                </c:pt>
                <c:pt idx="397">
                  <c:v>59.93</c:v>
                </c:pt>
                <c:pt idx="398">
                  <c:v>59.99</c:v>
                </c:pt>
                <c:pt idx="399">
                  <c:v>59.3</c:v>
                </c:pt>
                <c:pt idx="400">
                  <c:v>57.44</c:v>
                </c:pt>
                <c:pt idx="401">
                  <c:v>56.5</c:v>
                </c:pt>
                <c:pt idx="402">
                  <c:v>55.08</c:v>
                </c:pt>
                <c:pt idx="403">
                  <c:v>55.42</c:v>
                </c:pt>
                <c:pt idx="404">
                  <c:v>55.87</c:v>
                </c:pt>
                <c:pt idx="405">
                  <c:v>56.58</c:v>
                </c:pt>
                <c:pt idx="406">
                  <c:v>55.9</c:v>
                </c:pt>
                <c:pt idx="407">
                  <c:v>55.88</c:v>
                </c:pt>
                <c:pt idx="408">
                  <c:v>56.04</c:v>
                </c:pt>
                <c:pt idx="409">
                  <c:v>56.85</c:v>
                </c:pt>
                <c:pt idx="410">
                  <c:v>58.04</c:v>
                </c:pt>
                <c:pt idx="411">
                  <c:v>58.53</c:v>
                </c:pt>
                <c:pt idx="412">
                  <c:v>53.64</c:v>
                </c:pt>
                <c:pt idx="413">
                  <c:v>55.67</c:v>
                </c:pt>
                <c:pt idx="414">
                  <c:v>54.63</c:v>
                </c:pt>
                <c:pt idx="415">
                  <c:v>53.6</c:v>
                </c:pt>
                <c:pt idx="416">
                  <c:v>51.14</c:v>
                </c:pt>
                <c:pt idx="417">
                  <c:v>52.6</c:v>
                </c:pt>
                <c:pt idx="418">
                  <c:v>54.41</c:v>
                </c:pt>
                <c:pt idx="419">
                  <c:v>54.98</c:v>
                </c:pt>
                <c:pt idx="420">
                  <c:v>57.05</c:v>
                </c:pt>
                <c:pt idx="421">
                  <c:v>55.16</c:v>
                </c:pt>
                <c:pt idx="422">
                  <c:v>54.51</c:v>
                </c:pt>
                <c:pt idx="423">
                  <c:v>54.83</c:v>
                </c:pt>
                <c:pt idx="424">
                  <c:v>56.24</c:v>
                </c:pt>
                <c:pt idx="425">
                  <c:v>56.18</c:v>
                </c:pt>
                <c:pt idx="426">
                  <c:v>55.65</c:v>
                </c:pt>
                <c:pt idx="427">
                  <c:v>55.33</c:v>
                </c:pt>
                <c:pt idx="428">
                  <c:v>54.08</c:v>
                </c:pt>
                <c:pt idx="429">
                  <c:v>53.54</c:v>
                </c:pt>
                <c:pt idx="430">
                  <c:v>54.99</c:v>
                </c:pt>
                <c:pt idx="431">
                  <c:v>55.76</c:v>
                </c:pt>
                <c:pt idx="432">
                  <c:v>56.67</c:v>
                </c:pt>
                <c:pt idx="433">
                  <c:v>55.07</c:v>
                </c:pt>
                <c:pt idx="435">
                  <c:v>53.91</c:v>
                </c:pt>
                <c:pt idx="436">
                  <c:v>56.22</c:v>
                </c:pt>
                <c:pt idx="437">
                  <c:v>56.33</c:v>
                </c:pt>
                <c:pt idx="438">
                  <c:v>56.45</c:v>
                </c:pt>
                <c:pt idx="439">
                  <c:v>57.88</c:v>
                </c:pt>
                <c:pt idx="440">
                  <c:v>57.37</c:v>
                </c:pt>
                <c:pt idx="441">
                  <c:v>55.66</c:v>
                </c:pt>
                <c:pt idx="442">
                  <c:v>55.13</c:v>
                </c:pt>
                <c:pt idx="443">
                  <c:v>54.76</c:v>
                </c:pt>
                <c:pt idx="444">
                  <c:v>63.1</c:v>
                </c:pt>
                <c:pt idx="445">
                  <c:v>59.26</c:v>
                </c:pt>
                <c:pt idx="446">
                  <c:v>58.19</c:v>
                </c:pt>
                <c:pt idx="447">
                  <c:v>58.19</c:v>
                </c:pt>
                <c:pt idx="448">
                  <c:v>57.92</c:v>
                </c:pt>
                <c:pt idx="449">
                  <c:v>58.69</c:v>
                </c:pt>
                <c:pt idx="450">
                  <c:v>57.22</c:v>
                </c:pt>
                <c:pt idx="451">
                  <c:v>56.38</c:v>
                </c:pt>
                <c:pt idx="452">
                  <c:v>56.24</c:v>
                </c:pt>
                <c:pt idx="453">
                  <c:v>55.95</c:v>
                </c:pt>
                <c:pt idx="454">
                  <c:v>54.09</c:v>
                </c:pt>
                <c:pt idx="455">
                  <c:v>53.6</c:v>
                </c:pt>
                <c:pt idx="456">
                  <c:v>52.67</c:v>
                </c:pt>
                <c:pt idx="457">
                  <c:v>52.41</c:v>
                </c:pt>
                <c:pt idx="458">
                  <c:v>52.84</c:v>
                </c:pt>
                <c:pt idx="459">
                  <c:v>52.76</c:v>
                </c:pt>
                <c:pt idx="460">
                  <c:v>52.64</c:v>
                </c:pt>
                <c:pt idx="461">
                  <c:v>52.63</c:v>
                </c:pt>
                <c:pt idx="462">
                  <c:v>53.57</c:v>
                </c:pt>
                <c:pt idx="463">
                  <c:v>54.76</c:v>
                </c:pt>
                <c:pt idx="464">
                  <c:v>53.57</c:v>
                </c:pt>
                <c:pt idx="465">
                  <c:v>52.81</c:v>
                </c:pt>
                <c:pt idx="466">
                  <c:v>53.42</c:v>
                </c:pt>
                <c:pt idx="467">
                  <c:v>53.89</c:v>
                </c:pt>
                <c:pt idx="468">
                  <c:v>53.75</c:v>
                </c:pt>
                <c:pt idx="469">
                  <c:v>53.28</c:v>
                </c:pt>
                <c:pt idx="470">
                  <c:v>54.21</c:v>
                </c:pt>
                <c:pt idx="471">
                  <c:v>55.9</c:v>
                </c:pt>
                <c:pt idx="472">
                  <c:v>56.11</c:v>
                </c:pt>
                <c:pt idx="473">
                  <c:v>56.52</c:v>
                </c:pt>
                <c:pt idx="474">
                  <c:v>55.6</c:v>
                </c:pt>
                <c:pt idx="475">
                  <c:v>55.34</c:v>
                </c:pt>
                <c:pt idx="476">
                  <c:v>54.85</c:v>
                </c:pt>
                <c:pt idx="477">
                  <c:v>54.02</c:v>
                </c:pt>
                <c:pt idx="478">
                  <c:v>56.04</c:v>
                </c:pt>
                <c:pt idx="479">
                  <c:v>56.33</c:v>
                </c:pt>
                <c:pt idx="480">
                  <c:v>57.04</c:v>
                </c:pt>
                <c:pt idx="481">
                  <c:v>56.15</c:v>
                </c:pt>
                <c:pt idx="482">
                  <c:v>56.91</c:v>
                </c:pt>
                <c:pt idx="483">
                  <c:v>57.02</c:v>
                </c:pt>
                <c:pt idx="485">
                  <c:v>56.67</c:v>
                </c:pt>
                <c:pt idx="486">
                  <c:v>56.88</c:v>
                </c:pt>
                <c:pt idx="487">
                  <c:v>56.57</c:v>
                </c:pt>
                <c:pt idx="488">
                  <c:v>57.54</c:v>
                </c:pt>
                <c:pt idx="489">
                  <c:v>56.82</c:v>
                </c:pt>
                <c:pt idx="490">
                  <c:v>54.93</c:v>
                </c:pt>
                <c:pt idx="491">
                  <c:v>56.71</c:v>
                </c:pt>
                <c:pt idx="492">
                  <c:v>58.36</c:v>
                </c:pt>
                <c:pt idx="493">
                  <c:v>57.68</c:v>
                </c:pt>
                <c:pt idx="494">
                  <c:v>57.79</c:v>
                </c:pt>
                <c:pt idx="495">
                  <c:v>58.25</c:v>
                </c:pt>
                <c:pt idx="496">
                  <c:v>58.12</c:v>
                </c:pt>
                <c:pt idx="498">
                  <c:v>58.12</c:v>
                </c:pt>
                <c:pt idx="499">
                  <c:v>55.97</c:v>
                </c:pt>
                <c:pt idx="500">
                  <c:v>56.15</c:v>
                </c:pt>
                <c:pt idx="501">
                  <c:v>58.46</c:v>
                </c:pt>
                <c:pt idx="502">
                  <c:v>58.42</c:v>
                </c:pt>
                <c:pt idx="503">
                  <c:v>59.2</c:v>
                </c:pt>
                <c:pt idx="504">
                  <c:v>58.99</c:v>
                </c:pt>
                <c:pt idx="505">
                  <c:v>59.22</c:v>
                </c:pt>
                <c:pt idx="506">
                  <c:v>58.74</c:v>
                </c:pt>
                <c:pt idx="507">
                  <c:v>59.18</c:v>
                </c:pt>
                <c:pt idx="508">
                  <c:v>60.11</c:v>
                </c:pt>
                <c:pt idx="509">
                  <c:v>60.21</c:v>
                </c:pt>
                <c:pt idx="510">
                  <c:v>60.88</c:v>
                </c:pt>
                <c:pt idx="511">
                  <c:v>60.93</c:v>
                </c:pt>
                <c:pt idx="512">
                  <c:v>61.3</c:v>
                </c:pt>
                <c:pt idx="513">
                  <c:v>60.43</c:v>
                </c:pt>
                <c:pt idx="514">
                  <c:v>60.51</c:v>
                </c:pt>
                <c:pt idx="515">
                  <c:v>61.17</c:v>
                </c:pt>
                <c:pt idx="517">
                  <c:v>61.72</c:v>
                </c:pt>
                <c:pt idx="518">
                  <c:v>61.76</c:v>
                </c:pt>
                <c:pt idx="519">
                  <c:v>61.66</c:v>
                </c:pt>
                <c:pt idx="520">
                  <c:v>61.14</c:v>
                </c:pt>
                <c:pt idx="522">
                  <c:v>61.17</c:v>
                </c:pt>
                <c:pt idx="523">
                  <c:v>63</c:v>
                </c:pt>
                <c:pt idx="524">
                  <c:v>63.27</c:v>
                </c:pt>
                <c:pt idx="525">
                  <c:v>62.7</c:v>
                </c:pt>
                <c:pt idx="526">
                  <c:v>59.65</c:v>
                </c:pt>
                <c:pt idx="527">
                  <c:v>59.56</c:v>
                </c:pt>
                <c:pt idx="528">
                  <c:v>59.02</c:v>
                </c:pt>
                <c:pt idx="529">
                  <c:v>58.17</c:v>
                </c:pt>
                <c:pt idx="530">
                  <c:v>58.34</c:v>
                </c:pt>
                <c:pt idx="531">
                  <c:v>57.86</c:v>
                </c:pt>
                <c:pt idx="532">
                  <c:v>58.52</c:v>
                </c:pt>
                <c:pt idx="533">
                  <c:v>58.55</c:v>
                </c:pt>
                <c:pt idx="535">
                  <c:v>58.25</c:v>
                </c:pt>
                <c:pt idx="536">
                  <c:v>56.76</c:v>
                </c:pt>
                <c:pt idx="537">
                  <c:v>55.51</c:v>
                </c:pt>
                <c:pt idx="538">
                  <c:v>54.09</c:v>
                </c:pt>
                <c:pt idx="539">
                  <c:v>53.09</c:v>
                </c:pt>
                <c:pt idx="540">
                  <c:v>53.33</c:v>
                </c:pt>
                <c:pt idx="541">
                  <c:v>53.29</c:v>
                </c:pt>
                <c:pt idx="542">
                  <c:v>52.19</c:v>
                </c:pt>
                <c:pt idx="543">
                  <c:v>51.58</c:v>
                </c:pt>
                <c:pt idx="544">
                  <c:v>50.06</c:v>
                </c:pt>
                <c:pt idx="545">
                  <c:v>49.59</c:v>
                </c:pt>
                <c:pt idx="546">
                  <c:v>50.87</c:v>
                </c:pt>
                <c:pt idx="547">
                  <c:v>50.94</c:v>
                </c:pt>
                <c:pt idx="548">
                  <c:v>50.34</c:v>
                </c:pt>
                <c:pt idx="549">
                  <c:v>49.59</c:v>
                </c:pt>
                <c:pt idx="550">
                  <c:v>50</c:v>
                </c:pt>
                <c:pt idx="551">
                  <c:v>51.13</c:v>
                </c:pt>
                <c:pt idx="552">
                  <c:v>51.41</c:v>
                </c:pt>
                <c:pt idx="553">
                  <c:v>52.03</c:v>
                </c:pt>
                <c:pt idx="555">
                  <c:v>52.1</c:v>
                </c:pt>
                <c:pt idx="556">
                  <c:v>53.31</c:v>
                </c:pt>
                <c:pt idx="557">
                  <c:v>53.77</c:v>
                </c:pt>
                <c:pt idx="558">
                  <c:v>53.36</c:v>
                </c:pt>
                <c:pt idx="559">
                  <c:v>51.36</c:v>
                </c:pt>
                <c:pt idx="560">
                  <c:v>49.78</c:v>
                </c:pt>
                <c:pt idx="561">
                  <c:v>48.67</c:v>
                </c:pt>
                <c:pt idx="562">
                  <c:v>47.17</c:v>
                </c:pt>
                <c:pt idx="563">
                  <c:v>44.83</c:v>
                </c:pt>
                <c:pt idx="564">
                  <c:v>46.78</c:v>
                </c:pt>
                <c:pt idx="565">
                  <c:v>47.27</c:v>
                </c:pt>
                <c:pt idx="566">
                  <c:v>46.78</c:v>
                </c:pt>
                <c:pt idx="567">
                  <c:v>45.9</c:v>
                </c:pt>
                <c:pt idx="568">
                  <c:v>41.14</c:v>
                </c:pt>
                <c:pt idx="569">
                  <c:v>31.05</c:v>
                </c:pt>
                <c:pt idx="570">
                  <c:v>34.47</c:v>
                </c:pt>
                <c:pt idx="571">
                  <c:v>33.130000000000003</c:v>
                </c:pt>
                <c:pt idx="572">
                  <c:v>31.56</c:v>
                </c:pt>
                <c:pt idx="573">
                  <c:v>31.72</c:v>
                </c:pt>
                <c:pt idx="574">
                  <c:v>28.96</c:v>
                </c:pt>
                <c:pt idx="575">
                  <c:v>26.96</c:v>
                </c:pt>
                <c:pt idx="576">
                  <c:v>20.48</c:v>
                </c:pt>
                <c:pt idx="577">
                  <c:v>25.09</c:v>
                </c:pt>
                <c:pt idx="578">
                  <c:v>19.48</c:v>
                </c:pt>
                <c:pt idx="579">
                  <c:v>23.33</c:v>
                </c:pt>
                <c:pt idx="580">
                  <c:v>21.03</c:v>
                </c:pt>
                <c:pt idx="581">
                  <c:v>20.75</c:v>
                </c:pt>
                <c:pt idx="582">
                  <c:v>16.600000000000001</c:v>
                </c:pt>
                <c:pt idx="583">
                  <c:v>15.48</c:v>
                </c:pt>
                <c:pt idx="584">
                  <c:v>14.1</c:v>
                </c:pt>
                <c:pt idx="585">
                  <c:v>20.51</c:v>
                </c:pt>
                <c:pt idx="586">
                  <c:v>20.28</c:v>
                </c:pt>
                <c:pt idx="587">
                  <c:v>25.18</c:v>
                </c:pt>
                <c:pt idx="588">
                  <c:v>28.36</c:v>
                </c:pt>
                <c:pt idx="589">
                  <c:v>26.21</c:v>
                </c:pt>
                <c:pt idx="590">
                  <c:v>23.54</c:v>
                </c:pt>
                <c:pt idx="591">
                  <c:v>24.97</c:v>
                </c:pt>
                <c:pt idx="592">
                  <c:v>22.9</c:v>
                </c:pt>
                <c:pt idx="594">
                  <c:v>22.36</c:v>
                </c:pt>
                <c:pt idx="595">
                  <c:v>20.149999999999999</c:v>
                </c:pt>
                <c:pt idx="596">
                  <c:v>19.96</c:v>
                </c:pt>
                <c:pt idx="597">
                  <c:v>19.82</c:v>
                </c:pt>
                <c:pt idx="598">
                  <c:v>18.309999999999999</c:v>
                </c:pt>
                <c:pt idx="599">
                  <c:v>-36.979999999999997</c:v>
                </c:pt>
                <c:pt idx="600">
                  <c:v>8.91</c:v>
                </c:pt>
                <c:pt idx="601">
                  <c:v>13.64</c:v>
                </c:pt>
                <c:pt idx="602">
                  <c:v>15.06</c:v>
                </c:pt>
                <c:pt idx="603">
                  <c:v>15.99</c:v>
                </c:pt>
                <c:pt idx="604">
                  <c:v>12.17</c:v>
                </c:pt>
                <c:pt idx="605">
                  <c:v>12.4</c:v>
                </c:pt>
                <c:pt idx="606">
                  <c:v>15.04</c:v>
                </c:pt>
                <c:pt idx="607">
                  <c:v>19.23</c:v>
                </c:pt>
                <c:pt idx="608">
                  <c:v>19.72</c:v>
                </c:pt>
                <c:pt idx="609">
                  <c:v>20.47</c:v>
                </c:pt>
                <c:pt idx="610">
                  <c:v>24.56</c:v>
                </c:pt>
                <c:pt idx="611">
                  <c:v>23.88</c:v>
                </c:pt>
                <c:pt idx="612">
                  <c:v>23.68</c:v>
                </c:pt>
                <c:pt idx="613">
                  <c:v>24.73</c:v>
                </c:pt>
                <c:pt idx="614">
                  <c:v>24.02</c:v>
                </c:pt>
                <c:pt idx="615">
                  <c:v>25.76</c:v>
                </c:pt>
                <c:pt idx="616">
                  <c:v>25.37</c:v>
                </c:pt>
                <c:pt idx="617">
                  <c:v>27.4</c:v>
                </c:pt>
                <c:pt idx="618">
                  <c:v>29.44</c:v>
                </c:pt>
                <c:pt idx="619">
                  <c:v>31.83</c:v>
                </c:pt>
                <c:pt idx="620">
                  <c:v>32.299999999999997</c:v>
                </c:pt>
                <c:pt idx="621">
                  <c:v>33.56</c:v>
                </c:pt>
                <c:pt idx="622">
                  <c:v>34.299999999999997</c:v>
                </c:pt>
                <c:pt idx="623">
                  <c:v>33.49</c:v>
                </c:pt>
                <c:pt idx="625">
                  <c:v>34.700000000000003</c:v>
                </c:pt>
                <c:pt idx="626">
                  <c:v>32.799999999999997</c:v>
                </c:pt>
                <c:pt idx="627">
                  <c:v>33.67</c:v>
                </c:pt>
                <c:pt idx="628">
                  <c:v>35.57</c:v>
                </c:pt>
                <c:pt idx="629">
                  <c:v>35.49</c:v>
                </c:pt>
                <c:pt idx="630">
                  <c:v>36.880000000000003</c:v>
                </c:pt>
                <c:pt idx="631">
                  <c:v>37.33</c:v>
                </c:pt>
                <c:pt idx="632">
                  <c:v>37.42</c:v>
                </c:pt>
                <c:pt idx="633">
                  <c:v>39.49</c:v>
                </c:pt>
                <c:pt idx="634">
                  <c:v>38.17</c:v>
                </c:pt>
                <c:pt idx="635">
                  <c:v>38.979999999999997</c:v>
                </c:pt>
                <c:pt idx="636">
                  <c:v>39.54</c:v>
                </c:pt>
                <c:pt idx="637">
                  <c:v>36.43</c:v>
                </c:pt>
                <c:pt idx="638">
                  <c:v>36.24</c:v>
                </c:pt>
                <c:pt idx="639">
                  <c:v>37.07</c:v>
                </c:pt>
                <c:pt idx="640">
                  <c:v>38.26</c:v>
                </c:pt>
                <c:pt idx="641">
                  <c:v>37.909999999999997</c:v>
                </c:pt>
                <c:pt idx="642">
                  <c:v>38.79</c:v>
                </c:pt>
                <c:pt idx="643">
                  <c:v>39.72</c:v>
                </c:pt>
                <c:pt idx="644">
                  <c:v>40.6</c:v>
                </c:pt>
                <c:pt idx="645">
                  <c:v>40.4</c:v>
                </c:pt>
                <c:pt idx="646">
                  <c:v>37.909999999999997</c:v>
                </c:pt>
                <c:pt idx="647">
                  <c:v>38.659999999999997</c:v>
                </c:pt>
                <c:pt idx="648">
                  <c:v>38.53</c:v>
                </c:pt>
                <c:pt idx="649">
                  <c:v>39.67</c:v>
                </c:pt>
                <c:pt idx="650">
                  <c:v>39.270000000000003</c:v>
                </c:pt>
                <c:pt idx="651">
                  <c:v>39.880000000000003</c:v>
                </c:pt>
                <c:pt idx="652">
                  <c:v>40.57</c:v>
                </c:pt>
                <c:pt idx="654">
                  <c:v>40.51</c:v>
                </c:pt>
                <c:pt idx="655">
                  <c:v>40.590000000000003</c:v>
                </c:pt>
                <c:pt idx="656">
                  <c:v>40.909999999999997</c:v>
                </c:pt>
                <c:pt idx="657">
                  <c:v>39.64</c:v>
                </c:pt>
                <c:pt idx="658">
                  <c:v>40.56</c:v>
                </c:pt>
                <c:pt idx="659">
                  <c:v>40.06</c:v>
                </c:pt>
                <c:pt idx="660">
                  <c:v>40.299999999999997</c:v>
                </c:pt>
                <c:pt idx="661">
                  <c:v>41.2</c:v>
                </c:pt>
                <c:pt idx="662">
                  <c:v>40.74</c:v>
                </c:pt>
                <c:pt idx="663">
                  <c:v>40.549999999999997</c:v>
                </c:pt>
                <c:pt idx="664">
                  <c:v>40.83</c:v>
                </c:pt>
                <c:pt idx="665">
                  <c:v>41.76</c:v>
                </c:pt>
                <c:pt idx="666">
                  <c:v>41.88</c:v>
                </c:pt>
                <c:pt idx="667">
                  <c:v>40.99</c:v>
                </c:pt>
                <c:pt idx="668">
                  <c:v>41.23</c:v>
                </c:pt>
                <c:pt idx="669">
                  <c:v>41.46</c:v>
                </c:pt>
                <c:pt idx="670">
                  <c:v>40.89</c:v>
                </c:pt>
                <c:pt idx="671">
                  <c:v>41.13</c:v>
                </c:pt>
                <c:pt idx="672">
                  <c:v>39.85</c:v>
                </c:pt>
                <c:pt idx="673">
                  <c:v>40.1</c:v>
                </c:pt>
                <c:pt idx="674">
                  <c:v>40.83</c:v>
                </c:pt>
                <c:pt idx="675">
                  <c:v>41.67</c:v>
                </c:pt>
                <c:pt idx="676">
                  <c:v>42.25</c:v>
                </c:pt>
                <c:pt idx="677">
                  <c:v>41.93</c:v>
                </c:pt>
                <c:pt idx="678">
                  <c:v>41.16</c:v>
                </c:pt>
                <c:pt idx="679">
                  <c:v>41.94</c:v>
                </c:pt>
                <c:pt idx="680">
                  <c:v>41.53</c:v>
                </c:pt>
                <c:pt idx="681">
                  <c:v>42.6</c:v>
                </c:pt>
                <c:pt idx="682">
                  <c:v>42.26</c:v>
                </c:pt>
                <c:pt idx="683">
                  <c:v>42.05</c:v>
                </c:pt>
                <c:pt idx="684">
                  <c:v>42.89</c:v>
                </c:pt>
                <c:pt idx="685">
                  <c:v>42.89</c:v>
                </c:pt>
                <c:pt idx="686">
                  <c:v>42.91</c:v>
                </c:pt>
                <c:pt idx="687">
                  <c:v>42.62</c:v>
                </c:pt>
                <c:pt idx="688">
                  <c:v>42.32</c:v>
                </c:pt>
                <c:pt idx="689">
                  <c:v>42.44</c:v>
                </c:pt>
                <c:pt idx="690">
                  <c:v>43.17</c:v>
                </c:pt>
                <c:pt idx="691">
                  <c:v>43.21</c:v>
                </c:pt>
                <c:pt idx="692">
                  <c:v>42.88</c:v>
                </c:pt>
                <c:pt idx="693">
                  <c:v>42.96</c:v>
                </c:pt>
                <c:pt idx="694">
                  <c:v>42.61</c:v>
                </c:pt>
                <c:pt idx="695">
                  <c:v>42.76</c:v>
                </c:pt>
                <c:pt idx="696">
                  <c:v>42.76</c:v>
                </c:pt>
                <c:pt idx="697">
                  <c:v>41.39</c:v>
                </c:pt>
                <c:pt idx="698">
                  <c:v>39.69</c:v>
                </c:pt>
                <c:pt idx="700">
                  <c:v>36.869999999999997</c:v>
                </c:pt>
                <c:pt idx="701">
                  <c:v>38.049999999999997</c:v>
                </c:pt>
                <c:pt idx="702">
                  <c:v>37.25</c:v>
                </c:pt>
                <c:pt idx="703">
                  <c:v>37.33</c:v>
                </c:pt>
                <c:pt idx="704">
                  <c:v>37.229999999999997</c:v>
                </c:pt>
                <c:pt idx="705">
                  <c:v>38.29</c:v>
                </c:pt>
                <c:pt idx="706">
                  <c:v>40.17</c:v>
                </c:pt>
                <c:pt idx="707">
                  <c:v>40.99</c:v>
                </c:pt>
                <c:pt idx="708">
                  <c:v>41.09</c:v>
                </c:pt>
                <c:pt idx="709">
                  <c:v>39.26</c:v>
                </c:pt>
                <c:pt idx="710">
                  <c:v>39.549999999999997</c:v>
                </c:pt>
                <c:pt idx="711">
                  <c:v>39.92</c:v>
                </c:pt>
                <c:pt idx="712">
                  <c:v>40.11</c:v>
                </c:pt>
                <c:pt idx="713">
                  <c:v>40.06</c:v>
                </c:pt>
                <c:pt idx="714">
                  <c:v>40.47</c:v>
                </c:pt>
                <c:pt idx="715">
                  <c:v>39.03</c:v>
                </c:pt>
                <c:pt idx="716">
                  <c:v>40.049999999999997</c:v>
                </c:pt>
                <c:pt idx="717">
                  <c:v>38.51</c:v>
                </c:pt>
                <c:pt idx="718">
                  <c:v>36.9</c:v>
                </c:pt>
                <c:pt idx="719">
                  <c:v>39.119999999999997</c:v>
                </c:pt>
                <c:pt idx="720">
                  <c:v>40.520000000000003</c:v>
                </c:pt>
                <c:pt idx="721">
                  <c:v>39.82</c:v>
                </c:pt>
                <c:pt idx="722">
                  <c:v>41.04</c:v>
                </c:pt>
                <c:pt idx="723">
                  <c:v>40.44</c:v>
                </c:pt>
                <c:pt idx="724">
                  <c:v>39.22</c:v>
                </c:pt>
                <c:pt idx="725">
                  <c:v>40.03</c:v>
                </c:pt>
                <c:pt idx="726">
                  <c:v>40.86</c:v>
                </c:pt>
                <c:pt idx="727">
                  <c:v>40.840000000000003</c:v>
                </c:pt>
                <c:pt idx="728">
                  <c:v>40.700000000000003</c:v>
                </c:pt>
                <c:pt idx="729">
                  <c:v>40.69</c:v>
                </c:pt>
                <c:pt idx="730">
                  <c:v>41.37</c:v>
                </c:pt>
                <c:pt idx="731">
                  <c:v>39.880000000000003</c:v>
                </c:pt>
                <c:pt idx="732">
                  <c:v>40.46</c:v>
                </c:pt>
                <c:pt idx="733">
                  <c:v>39.729999999999997</c:v>
                </c:pt>
                <c:pt idx="734">
                  <c:v>38.39</c:v>
                </c:pt>
                <c:pt idx="735">
                  <c:v>39.340000000000003</c:v>
                </c:pt>
                <c:pt idx="736">
                  <c:v>37.270000000000003</c:v>
                </c:pt>
                <c:pt idx="737">
                  <c:v>35.94</c:v>
                </c:pt>
                <c:pt idx="738">
                  <c:v>35.64</c:v>
                </c:pt>
                <c:pt idx="739">
                  <c:v>36.6</c:v>
                </c:pt>
                <c:pt idx="740">
                  <c:v>37.44</c:v>
                </c:pt>
                <c:pt idx="741">
                  <c:v>38.97</c:v>
                </c:pt>
                <c:pt idx="742">
                  <c:v>38.56</c:v>
                </c:pt>
                <c:pt idx="743">
                  <c:v>36.97</c:v>
                </c:pt>
                <c:pt idx="744">
                  <c:v>40.049999999999997</c:v>
                </c:pt>
                <c:pt idx="745">
                  <c:v>41.18</c:v>
                </c:pt>
                <c:pt idx="746">
                  <c:v>41.23</c:v>
                </c:pt>
                <c:pt idx="747">
                  <c:v>40.9</c:v>
                </c:pt>
                <c:pt idx="748">
                  <c:v>39.93</c:v>
                </c:pt>
                <c:pt idx="749">
                  <c:v>41.14</c:v>
                </c:pt>
                <c:pt idx="750">
                  <c:v>41.24</c:v>
                </c:pt>
                <c:pt idx="751">
                  <c:v>41.64</c:v>
                </c:pt>
                <c:pt idx="752">
                  <c:v>41.57</c:v>
                </c:pt>
                <c:pt idx="753">
                  <c:v>41.99</c:v>
                </c:pt>
                <c:pt idx="754">
                  <c:v>42.91</c:v>
                </c:pt>
                <c:pt idx="755">
                  <c:v>44.71</c:v>
                </c:pt>
                <c:pt idx="756">
                  <c:v>45.58</c:v>
                </c:pt>
                <c:pt idx="759">
                  <c:v>45.2</c:v>
                </c:pt>
                <c:pt idx="760">
                  <c:v>44.54</c:v>
                </c:pt>
                <c:pt idx="761">
                  <c:v>45.23</c:v>
                </c:pt>
                <c:pt idx="762">
                  <c:v>45.65</c:v>
                </c:pt>
                <c:pt idx="763">
                  <c:v>46.23</c:v>
                </c:pt>
                <c:pt idx="764">
                  <c:v>45.72</c:v>
                </c:pt>
                <c:pt idx="765">
                  <c:v>45.64</c:v>
                </c:pt>
                <c:pt idx="766">
                  <c:v>45.48</c:v>
                </c:pt>
                <c:pt idx="767">
                  <c:v>46.76</c:v>
                </c:pt>
                <c:pt idx="768">
                  <c:v>46.59</c:v>
                </c:pt>
                <c:pt idx="769">
                  <c:v>47.02</c:v>
                </c:pt>
                <c:pt idx="770">
                  <c:v>47.58</c:v>
                </c:pt>
                <c:pt idx="771">
                  <c:v>47.86</c:v>
                </c:pt>
                <c:pt idx="772">
                  <c:v>48.34</c:v>
                </c:pt>
                <c:pt idx="773">
                  <c:v>49.04</c:v>
                </c:pt>
                <c:pt idx="774">
                  <c:v>47.79</c:v>
                </c:pt>
                <c:pt idx="775">
                  <c:v>47.02</c:v>
                </c:pt>
                <c:pt idx="776">
                  <c:v>47.94</c:v>
                </c:pt>
                <c:pt idx="777">
                  <c:v>48.18</c:v>
                </c:pt>
                <c:pt idx="779">
                  <c:v>47.5</c:v>
                </c:pt>
                <c:pt idx="780">
                  <c:v>47.85</c:v>
                </c:pt>
                <c:pt idx="781">
                  <c:v>48.24</c:v>
                </c:pt>
                <c:pt idx="782">
                  <c:v>48.35</c:v>
                </c:pt>
                <c:pt idx="784">
                  <c:v>47.47</c:v>
                </c:pt>
                <c:pt idx="785">
                  <c:v>49.78</c:v>
                </c:pt>
                <c:pt idx="786">
                  <c:v>50.45</c:v>
                </c:pt>
                <c:pt idx="787">
                  <c:v>50.63</c:v>
                </c:pt>
                <c:pt idx="788">
                  <c:v>52.14</c:v>
                </c:pt>
                <c:pt idx="789">
                  <c:v>52.15</c:v>
                </c:pt>
                <c:pt idx="790">
                  <c:v>53.08</c:v>
                </c:pt>
                <c:pt idx="791">
                  <c:v>52.81</c:v>
                </c:pt>
                <c:pt idx="792">
                  <c:v>53.47</c:v>
                </c:pt>
                <c:pt idx="793">
                  <c:v>52.25</c:v>
                </c:pt>
                <c:pt idx="795">
                  <c:v>52.87</c:v>
                </c:pt>
                <c:pt idx="796">
                  <c:v>53.16</c:v>
                </c:pt>
                <c:pt idx="797">
                  <c:v>53</c:v>
                </c:pt>
                <c:pt idx="798">
                  <c:v>52.28</c:v>
                </c:pt>
                <c:pt idx="799">
                  <c:v>52.78</c:v>
                </c:pt>
                <c:pt idx="800">
                  <c:v>52.61</c:v>
                </c:pt>
                <c:pt idx="801">
                  <c:v>52.81</c:v>
                </c:pt>
                <c:pt idx="802">
                  <c:v>52.26</c:v>
                </c:pt>
                <c:pt idx="803">
                  <c:v>52.16</c:v>
                </c:pt>
                <c:pt idx="804">
                  <c:v>53.55</c:v>
                </c:pt>
                <c:pt idx="805">
                  <c:v>54.77</c:v>
                </c:pt>
                <c:pt idx="806">
                  <c:v>55.67</c:v>
                </c:pt>
                <c:pt idx="807">
                  <c:v>56.19</c:v>
                </c:pt>
                <c:pt idx="808">
                  <c:v>56.8</c:v>
                </c:pt>
                <c:pt idx="809">
                  <c:v>57.95</c:v>
                </c:pt>
                <c:pt idx="810">
                  <c:v>58.34</c:v>
                </c:pt>
                <c:pt idx="811">
                  <c:v>58.69</c:v>
                </c:pt>
                <c:pt idx="812">
                  <c:v>58.22</c:v>
                </c:pt>
                <c:pt idx="813">
                  <c:v>59.5</c:v>
                </c:pt>
                <c:pt idx="815">
                  <c:v>60.07</c:v>
                </c:pt>
                <c:pt idx="816">
                  <c:v>61.09</c:v>
                </c:pt>
                <c:pt idx="817">
                  <c:v>60.4</c:v>
                </c:pt>
                <c:pt idx="818">
                  <c:v>59.12</c:v>
                </c:pt>
                <c:pt idx="819">
                  <c:v>61.67</c:v>
                </c:pt>
                <c:pt idx="820">
                  <c:v>61.66</c:v>
                </c:pt>
                <c:pt idx="821">
                  <c:v>63.21</c:v>
                </c:pt>
                <c:pt idx="822">
                  <c:v>63.43</c:v>
                </c:pt>
                <c:pt idx="823">
                  <c:v>61.55</c:v>
                </c:pt>
                <c:pt idx="824">
                  <c:v>60.54</c:v>
                </c:pt>
                <c:pt idx="825">
                  <c:v>59.7</c:v>
                </c:pt>
                <c:pt idx="826">
                  <c:v>61.33</c:v>
                </c:pt>
                <c:pt idx="827">
                  <c:v>63.81</c:v>
                </c:pt>
                <c:pt idx="828">
                  <c:v>66.08</c:v>
                </c:pt>
                <c:pt idx="829">
                  <c:v>65.03</c:v>
                </c:pt>
                <c:pt idx="830">
                  <c:v>64.02</c:v>
                </c:pt>
                <c:pt idx="831">
                  <c:v>64.45</c:v>
                </c:pt>
                <c:pt idx="832">
                  <c:v>66.02</c:v>
                </c:pt>
                <c:pt idx="833">
                  <c:v>65.59</c:v>
                </c:pt>
                <c:pt idx="834">
                  <c:v>65.36</c:v>
                </c:pt>
                <c:pt idx="835">
                  <c:v>64.819999999999993</c:v>
                </c:pt>
                <c:pt idx="836">
                  <c:v>64.55</c:v>
                </c:pt>
                <c:pt idx="837">
                  <c:v>59.95</c:v>
                </c:pt>
                <c:pt idx="838">
                  <c:v>61.43</c:v>
                </c:pt>
                <c:pt idx="839">
                  <c:v>61.48</c:v>
                </c:pt>
                <c:pt idx="840">
                  <c:v>57.75</c:v>
                </c:pt>
                <c:pt idx="841">
                  <c:v>61.12</c:v>
                </c:pt>
                <c:pt idx="842">
                  <c:v>58.47</c:v>
                </c:pt>
                <c:pt idx="843">
                  <c:v>60.93</c:v>
                </c:pt>
                <c:pt idx="844">
                  <c:v>61.49</c:v>
                </c:pt>
                <c:pt idx="845">
                  <c:v>60.55</c:v>
                </c:pt>
                <c:pt idx="846">
                  <c:v>59.19</c:v>
                </c:pt>
                <c:pt idx="847">
                  <c:v>61.41</c:v>
                </c:pt>
                <c:pt idx="849">
                  <c:v>58.73</c:v>
                </c:pt>
                <c:pt idx="850">
                  <c:v>59.34</c:v>
                </c:pt>
                <c:pt idx="851">
                  <c:v>59.77</c:v>
                </c:pt>
                <c:pt idx="852">
                  <c:v>59.61</c:v>
                </c:pt>
                <c:pt idx="853">
                  <c:v>59.29</c:v>
                </c:pt>
                <c:pt idx="854">
                  <c:v>59.7</c:v>
                </c:pt>
                <c:pt idx="855">
                  <c:v>60.2</c:v>
                </c:pt>
                <c:pt idx="856">
                  <c:v>63.15</c:v>
                </c:pt>
                <c:pt idx="857">
                  <c:v>63.42</c:v>
                </c:pt>
                <c:pt idx="858">
                  <c:v>63.16</c:v>
                </c:pt>
                <c:pt idx="859">
                  <c:v>63.33</c:v>
                </c:pt>
                <c:pt idx="860">
                  <c:v>62.61</c:v>
                </c:pt>
                <c:pt idx="861">
                  <c:v>61.34</c:v>
                </c:pt>
                <c:pt idx="862">
                  <c:v>61.45</c:v>
                </c:pt>
                <c:pt idx="863">
                  <c:v>62.18</c:v>
                </c:pt>
                <c:pt idx="864">
                  <c:v>62.02</c:v>
                </c:pt>
                <c:pt idx="865">
                  <c:v>63.03</c:v>
                </c:pt>
                <c:pt idx="866">
                  <c:v>63.81</c:v>
                </c:pt>
                <c:pt idx="867">
                  <c:v>65</c:v>
                </c:pt>
                <c:pt idx="868">
                  <c:v>63.5</c:v>
                </c:pt>
                <c:pt idx="869">
                  <c:v>64.459999999999994</c:v>
                </c:pt>
                <c:pt idx="870">
                  <c:v>65.72</c:v>
                </c:pt>
                <c:pt idx="871">
                  <c:v>65.63</c:v>
                </c:pt>
                <c:pt idx="872">
                  <c:v>64.73</c:v>
                </c:pt>
                <c:pt idx="873">
                  <c:v>64.959999999999994</c:v>
                </c:pt>
                <c:pt idx="874">
                  <c:v>64.92</c:v>
                </c:pt>
                <c:pt idx="875">
                  <c:v>65.31</c:v>
                </c:pt>
                <c:pt idx="876">
                  <c:v>65.959999999999994</c:v>
                </c:pt>
                <c:pt idx="877">
                  <c:v>63.82</c:v>
                </c:pt>
                <c:pt idx="878">
                  <c:v>65.319999999999993</c:v>
                </c:pt>
                <c:pt idx="879">
                  <c:v>66.239999999999995</c:v>
                </c:pt>
                <c:pt idx="880">
                  <c:v>65.489999999999995</c:v>
                </c:pt>
                <c:pt idx="881">
                  <c:v>63.28</c:v>
                </c:pt>
                <c:pt idx="882">
                  <c:v>61.95</c:v>
                </c:pt>
                <c:pt idx="883">
                  <c:v>63.61</c:v>
                </c:pt>
                <c:pt idx="884">
                  <c:v>66.13</c:v>
                </c:pt>
                <c:pt idx="885">
                  <c:v>66.27</c:v>
                </c:pt>
                <c:pt idx="886">
                  <c:v>66.41</c:v>
                </c:pt>
                <c:pt idx="887">
                  <c:v>66.87</c:v>
                </c:pt>
                <c:pt idx="888">
                  <c:v>66.31</c:v>
                </c:pt>
                <c:pt idx="890">
                  <c:v>67.8</c:v>
                </c:pt>
                <c:pt idx="891">
                  <c:v>68.790000000000006</c:v>
                </c:pt>
                <c:pt idx="892">
                  <c:v>68.81</c:v>
                </c:pt>
                <c:pt idx="893">
                  <c:v>69.569999999999993</c:v>
                </c:pt>
                <c:pt idx="894">
                  <c:v>69.209999999999994</c:v>
                </c:pt>
                <c:pt idx="895">
                  <c:v>70.11</c:v>
                </c:pt>
                <c:pt idx="896">
                  <c:v>69.900000000000006</c:v>
                </c:pt>
                <c:pt idx="897">
                  <c:v>70.34</c:v>
                </c:pt>
                <c:pt idx="898">
                  <c:v>71</c:v>
                </c:pt>
                <c:pt idx="899">
                  <c:v>70.94</c:v>
                </c:pt>
                <c:pt idx="900">
                  <c:v>72.06</c:v>
                </c:pt>
                <c:pt idx="901">
                  <c:v>72.03</c:v>
                </c:pt>
                <c:pt idx="902">
                  <c:v>71.06</c:v>
                </c:pt>
                <c:pt idx="903">
                  <c:v>71.64</c:v>
                </c:pt>
                <c:pt idx="904">
                  <c:v>73.64</c:v>
                </c:pt>
                <c:pt idx="905">
                  <c:v>73.150000000000006</c:v>
                </c:pt>
                <c:pt idx="906">
                  <c:v>73.11</c:v>
                </c:pt>
                <c:pt idx="907">
                  <c:v>73.31</c:v>
                </c:pt>
                <c:pt idx="908">
                  <c:v>74.209999999999994</c:v>
                </c:pt>
                <c:pt idx="909">
                  <c:v>72.98</c:v>
                </c:pt>
                <c:pt idx="910">
                  <c:v>73.14</c:v>
                </c:pt>
                <c:pt idx="911">
                  <c:v>73.52</c:v>
                </c:pt>
                <c:pt idx="912">
                  <c:v>75.33</c:v>
                </c:pt>
                <c:pt idx="913">
                  <c:v>75.37</c:v>
                </c:pt>
                <c:pt idx="915">
                  <c:v>73.62</c:v>
                </c:pt>
                <c:pt idx="916">
                  <c:v>72.22</c:v>
                </c:pt>
                <c:pt idx="917">
                  <c:v>72.98</c:v>
                </c:pt>
                <c:pt idx="918">
                  <c:v>74.56</c:v>
                </c:pt>
                <c:pt idx="919">
                  <c:v>74.209999999999994</c:v>
                </c:pt>
                <c:pt idx="920">
                  <c:v>75.239999999999995</c:v>
                </c:pt>
                <c:pt idx="921">
                  <c:v>73.06</c:v>
                </c:pt>
                <c:pt idx="922">
                  <c:v>71.67</c:v>
                </c:pt>
                <c:pt idx="923">
                  <c:v>71.760000000000005</c:v>
                </c:pt>
                <c:pt idx="924">
                  <c:v>66.45</c:v>
                </c:pt>
                <c:pt idx="925">
                  <c:v>67.319999999999993</c:v>
                </c:pt>
                <c:pt idx="926">
                  <c:v>70.260000000000005</c:v>
                </c:pt>
                <c:pt idx="927">
                  <c:v>72.150000000000006</c:v>
                </c:pt>
                <c:pt idx="928">
                  <c:v>72.239999999999995</c:v>
                </c:pt>
                <c:pt idx="929">
                  <c:v>72.150000000000006</c:v>
                </c:pt>
                <c:pt idx="930">
                  <c:v>71.680000000000007</c:v>
                </c:pt>
                <c:pt idx="931">
                  <c:v>72.37</c:v>
                </c:pt>
                <c:pt idx="932">
                  <c:v>73.62</c:v>
                </c:pt>
                <c:pt idx="933">
                  <c:v>73.930000000000007</c:v>
                </c:pt>
                <c:pt idx="934">
                  <c:v>71.31</c:v>
                </c:pt>
                <c:pt idx="935">
                  <c:v>70.64</c:v>
                </c:pt>
                <c:pt idx="936">
                  <c:v>68.19</c:v>
                </c:pt>
                <c:pt idx="937">
                  <c:v>69.099999999999994</c:v>
                </c:pt>
                <c:pt idx="938">
                  <c:v>68.260000000000005</c:v>
                </c:pt>
                <c:pt idx="939">
                  <c:v>66.56</c:v>
                </c:pt>
                <c:pt idx="940">
                  <c:v>68.33</c:v>
                </c:pt>
                <c:pt idx="941">
                  <c:v>69.3</c:v>
                </c:pt>
                <c:pt idx="942">
                  <c:v>69.12</c:v>
                </c:pt>
                <c:pt idx="943">
                  <c:v>68.36</c:v>
                </c:pt>
                <c:pt idx="944">
                  <c:v>67.44</c:v>
                </c:pt>
                <c:pt idx="945">
                  <c:v>66.5</c:v>
                </c:pt>
                <c:pt idx="946">
                  <c:v>65.36</c:v>
                </c:pt>
                <c:pt idx="947">
                  <c:v>63.69</c:v>
                </c:pt>
                <c:pt idx="948">
                  <c:v>62.25</c:v>
                </c:pt>
                <c:pt idx="949">
                  <c:v>65.650000000000006</c:v>
                </c:pt>
                <c:pt idx="950">
                  <c:v>67.5</c:v>
                </c:pt>
                <c:pt idx="951">
                  <c:v>68.540000000000006</c:v>
                </c:pt>
                <c:pt idx="952">
                  <c:v>67.42</c:v>
                </c:pt>
                <c:pt idx="953">
                  <c:v>68.84</c:v>
                </c:pt>
                <c:pt idx="954">
                  <c:v>69.28</c:v>
                </c:pt>
                <c:pt idx="955">
                  <c:v>68.430000000000007</c:v>
                </c:pt>
                <c:pt idx="956">
                  <c:v>68.63</c:v>
                </c:pt>
                <c:pt idx="957">
                  <c:v>70.069999999999993</c:v>
                </c:pt>
                <c:pt idx="958">
                  <c:v>69.34</c:v>
                </c:pt>
                <c:pt idx="960">
                  <c:v>68.489999999999995</c:v>
                </c:pt>
                <c:pt idx="961">
                  <c:v>69.36</c:v>
                </c:pt>
                <c:pt idx="962">
                  <c:v>68.260000000000005</c:v>
                </c:pt>
                <c:pt idx="963">
                  <c:v>69.819999999999993</c:v>
                </c:pt>
                <c:pt idx="964">
                  <c:v>70.540000000000006</c:v>
                </c:pt>
                <c:pt idx="965">
                  <c:v>70.53</c:v>
                </c:pt>
                <c:pt idx="966">
                  <c:v>72.59</c:v>
                </c:pt>
                <c:pt idx="967">
                  <c:v>72.69</c:v>
                </c:pt>
                <c:pt idx="968">
                  <c:v>72.09</c:v>
                </c:pt>
                <c:pt idx="969">
                  <c:v>70.41</c:v>
                </c:pt>
                <c:pt idx="970">
                  <c:v>70.510000000000005</c:v>
                </c:pt>
                <c:pt idx="971">
                  <c:v>72.37</c:v>
                </c:pt>
                <c:pt idx="972">
                  <c:v>73.430000000000007</c:v>
                </c:pt>
                <c:pt idx="973">
                  <c:v>74.180000000000007</c:v>
                </c:pt>
                <c:pt idx="974">
                  <c:v>75.540000000000006</c:v>
                </c:pt>
                <c:pt idx="975">
                  <c:v>75.44</c:v>
                </c:pt>
                <c:pt idx="976">
                  <c:v>75.06</c:v>
                </c:pt>
                <c:pt idx="977">
                  <c:v>75.22</c:v>
                </c:pt>
                <c:pt idx="978">
                  <c:v>76.010000000000005</c:v>
                </c:pt>
                <c:pt idx="979">
                  <c:v>77.680000000000007</c:v>
                </c:pt>
                <c:pt idx="980">
                  <c:v>79.17</c:v>
                </c:pt>
                <c:pt idx="981">
                  <c:v>77.66</c:v>
                </c:pt>
                <c:pt idx="982">
                  <c:v>78.459999999999994</c:v>
                </c:pt>
                <c:pt idx="983">
                  <c:v>79.55</c:v>
                </c:pt>
                <c:pt idx="984">
                  <c:v>80.64</c:v>
                </c:pt>
                <c:pt idx="985">
                  <c:v>80.75</c:v>
                </c:pt>
                <c:pt idx="986">
                  <c:v>80.67</c:v>
                </c:pt>
                <c:pt idx="987">
                  <c:v>81.430000000000007</c:v>
                </c:pt>
                <c:pt idx="988">
                  <c:v>82.39</c:v>
                </c:pt>
                <c:pt idx="989">
                  <c:v>82.62</c:v>
                </c:pt>
                <c:pt idx="990">
                  <c:v>83.19</c:v>
                </c:pt>
                <c:pt idx="991">
                  <c:v>84.4</c:v>
                </c:pt>
                <c:pt idx="992">
                  <c:v>82.64</c:v>
                </c:pt>
                <c:pt idx="993">
                  <c:v>84.53</c:v>
                </c:pt>
                <c:pt idx="994">
                  <c:v>84.64</c:v>
                </c:pt>
                <c:pt idx="995">
                  <c:v>85.64</c:v>
                </c:pt>
                <c:pt idx="996">
                  <c:v>82.66</c:v>
                </c:pt>
                <c:pt idx="997">
                  <c:v>82.78</c:v>
                </c:pt>
                <c:pt idx="998">
                  <c:v>83.5</c:v>
                </c:pt>
                <c:pt idx="999">
                  <c:v>84.08</c:v>
                </c:pt>
                <c:pt idx="1000">
                  <c:v>83.91</c:v>
                </c:pt>
                <c:pt idx="1001">
                  <c:v>80.819999999999993</c:v>
                </c:pt>
                <c:pt idx="1002">
                  <c:v>78.88</c:v>
                </c:pt>
                <c:pt idx="1003">
                  <c:v>81.25</c:v>
                </c:pt>
                <c:pt idx="1004">
                  <c:v>81.96</c:v>
                </c:pt>
                <c:pt idx="1005">
                  <c:v>84.12</c:v>
                </c:pt>
                <c:pt idx="1006">
                  <c:v>81.23</c:v>
                </c:pt>
                <c:pt idx="1007">
                  <c:v>81.47</c:v>
                </c:pt>
                <c:pt idx="1008">
                  <c:v>80.87</c:v>
                </c:pt>
                <c:pt idx="1009">
                  <c:v>80.849999999999994</c:v>
                </c:pt>
                <c:pt idx="1010">
                  <c:v>80.760000000000005</c:v>
                </c:pt>
                <c:pt idx="1011">
                  <c:v>78.319999999999993</c:v>
                </c:pt>
                <c:pt idx="1012">
                  <c:v>78.92</c:v>
                </c:pt>
                <c:pt idx="1013">
                  <c:v>76.11</c:v>
                </c:pt>
                <c:pt idx="1014">
                  <c:v>76.739999999999995</c:v>
                </c:pt>
                <c:pt idx="1015">
                  <c:v>78.319999999999993</c:v>
                </c:pt>
                <c:pt idx="1016">
                  <c:v>78.319999999999993</c:v>
                </c:pt>
                <c:pt idx="1019">
                  <c:v>69.88</c:v>
                </c:pt>
                <c:pt idx="1020">
                  <c:v>66.14</c:v>
                </c:pt>
                <c:pt idx="1021">
                  <c:v>65.44</c:v>
                </c:pt>
                <c:pt idx="1022">
                  <c:v>66.599999999999994</c:v>
                </c:pt>
                <c:pt idx="1023">
                  <c:v>66.39</c:v>
                </c:pt>
                <c:pt idx="1024">
                  <c:v>69.62</c:v>
                </c:pt>
                <c:pt idx="1025">
                  <c:v>71.94</c:v>
                </c:pt>
                <c:pt idx="1026">
                  <c:v>72.430000000000007</c:v>
                </c:pt>
                <c:pt idx="1027">
                  <c:v>70.87</c:v>
                </c:pt>
                <c:pt idx="1028">
                  <c:v>71.709999999999994</c:v>
                </c:pt>
                <c:pt idx="1029">
                  <c:v>71.19</c:v>
                </c:pt>
                <c:pt idx="1030">
                  <c:v>70.569999999999993</c:v>
                </c:pt>
                <c:pt idx="1031">
                  <c:v>70.89</c:v>
                </c:pt>
                <c:pt idx="1032">
                  <c:v>72.34</c:v>
                </c:pt>
                <c:pt idx="1033">
                  <c:v>70.930000000000007</c:v>
                </c:pt>
                <c:pt idx="1034">
                  <c:v>68.69</c:v>
                </c:pt>
                <c:pt idx="1035">
                  <c:v>71.099999999999994</c:v>
                </c:pt>
                <c:pt idx="1036">
                  <c:v>72.819999999999993</c:v>
                </c:pt>
                <c:pt idx="1037">
                  <c:v>73.89</c:v>
                </c:pt>
                <c:pt idx="1039">
                  <c:v>75.489999999999995</c:v>
                </c:pt>
                <c:pt idx="1040">
                  <c:v>76.010000000000005</c:v>
                </c:pt>
                <c:pt idx="1041">
                  <c:v>76.58</c:v>
                </c:pt>
                <c:pt idx="1042">
                  <c:v>76.83</c:v>
                </c:pt>
                <c:pt idx="1043">
                  <c:v>75.33</c:v>
                </c:pt>
                <c:pt idx="1044">
                  <c:v>75.989999999999995</c:v>
                </c:pt>
                <c:pt idx="1045">
                  <c:v>77</c:v>
                </c:pt>
                <c:pt idx="1046">
                  <c:v>77.83</c:v>
                </c:pt>
                <c:pt idx="1047">
                  <c:v>79.47</c:v>
                </c:pt>
                <c:pt idx="1048">
                  <c:v>79</c:v>
                </c:pt>
                <c:pt idx="1049">
                  <c:v>78.11</c:v>
                </c:pt>
                <c:pt idx="1050">
                  <c:v>81.17</c:v>
                </c:pt>
                <c:pt idx="1051">
                  <c:v>82.51</c:v>
                </c:pt>
                <c:pt idx="1052">
                  <c:v>81.97</c:v>
                </c:pt>
                <c:pt idx="1053">
                  <c:v>83.82</c:v>
                </c:pt>
                <c:pt idx="1055">
                  <c:v>85.42</c:v>
                </c:pt>
                <c:pt idx="1056">
                  <c:v>86.84</c:v>
                </c:pt>
                <c:pt idx="1057">
                  <c:v>86.29</c:v>
                </c:pt>
                <c:pt idx="1058">
                  <c:v>85.16</c:v>
                </c:pt>
                <c:pt idx="1059">
                  <c:v>84.48</c:v>
                </c:pt>
                <c:pt idx="1060">
                  <c:v>86.61</c:v>
                </c:pt>
                <c:pt idx="1061">
                  <c:v>88.33</c:v>
                </c:pt>
                <c:pt idx="1062">
                  <c:v>87.61</c:v>
                </c:pt>
                <c:pt idx="1063">
                  <c:v>87.67</c:v>
                </c:pt>
                <c:pt idx="1064">
                  <c:v>89.16</c:v>
                </c:pt>
                <c:pt idx="1065">
                  <c:v>88.22</c:v>
                </c:pt>
                <c:pt idx="1066">
                  <c:v>88.16</c:v>
                </c:pt>
                <c:pt idx="1067">
                  <c:v>90.17</c:v>
                </c:pt>
                <c:pt idx="1068">
                  <c:v>92.27</c:v>
                </c:pt>
                <c:pt idx="1069">
                  <c:v>91.25</c:v>
                </c:pt>
                <c:pt idx="1070">
                  <c:v>89.32</c:v>
                </c:pt>
                <c:pt idx="1071">
                  <c:v>89.57</c:v>
                </c:pt>
                <c:pt idx="1072">
                  <c:v>89.83</c:v>
                </c:pt>
                <c:pt idx="1073">
                  <c:v>93.1</c:v>
                </c:pt>
                <c:pt idx="1074">
                  <c:v>95.52</c:v>
                </c:pt>
                <c:pt idx="1075">
                  <c:v>92.07</c:v>
                </c:pt>
                <c:pt idx="1076">
                  <c:v>93.83</c:v>
                </c:pt>
                <c:pt idx="1077">
                  <c:v>91.78</c:v>
                </c:pt>
                <c:pt idx="1078">
                  <c:v>91.26</c:v>
                </c:pt>
                <c:pt idx="1080">
                  <c:v>92.11</c:v>
                </c:pt>
                <c:pt idx="1081">
                  <c:v>92.14</c:v>
                </c:pt>
                <c:pt idx="1082">
                  <c:v>92.77</c:v>
                </c:pt>
                <c:pt idx="1083">
                  <c:v>91.68</c:v>
                </c:pt>
                <c:pt idx="1084">
                  <c:v>96.13</c:v>
                </c:pt>
                <c:pt idx="1085">
                  <c:v>103.66</c:v>
                </c:pt>
                <c:pt idx="1086">
                  <c:v>110.74</c:v>
                </c:pt>
                <c:pt idx="1087">
                  <c:v>107.69</c:v>
                </c:pt>
                <c:pt idx="1088">
                  <c:v>115.77</c:v>
                </c:pt>
                <c:pt idx="1089">
                  <c:v>119.26</c:v>
                </c:pt>
                <c:pt idx="1090">
                  <c:v>123.64</c:v>
                </c:pt>
                <c:pt idx="1091">
                  <c:v>108.81</c:v>
                </c:pt>
                <c:pt idx="1092">
                  <c:v>105.93</c:v>
                </c:pt>
                <c:pt idx="1093">
                  <c:v>109.31</c:v>
                </c:pt>
                <c:pt idx="1094">
                  <c:v>103.22</c:v>
                </c:pt>
                <c:pt idx="1095">
                  <c:v>96.42</c:v>
                </c:pt>
                <c:pt idx="1096">
                  <c:v>94.85</c:v>
                </c:pt>
                <c:pt idx="1097">
                  <c:v>102.97</c:v>
                </c:pt>
                <c:pt idx="1098">
                  <c:v>104.69</c:v>
                </c:pt>
                <c:pt idx="1099">
                  <c:v>112.14</c:v>
                </c:pt>
                <c:pt idx="1100">
                  <c:v>111.03</c:v>
                </c:pt>
                <c:pt idx="1101">
                  <c:v>114.89</c:v>
                </c:pt>
                <c:pt idx="1102">
                  <c:v>114.2</c:v>
                </c:pt>
                <c:pt idx="1103">
                  <c:v>116.2</c:v>
                </c:pt>
                <c:pt idx="1104">
                  <c:v>107.55</c:v>
                </c:pt>
                <c:pt idx="1105">
                  <c:v>104.25</c:v>
                </c:pt>
                <c:pt idx="1106">
                  <c:v>107.81</c:v>
                </c:pt>
                <c:pt idx="1107">
                  <c:v>100.53</c:v>
                </c:pt>
                <c:pt idx="1108">
                  <c:v>99.32</c:v>
                </c:pt>
                <c:pt idx="1109">
                  <c:v>103.29</c:v>
                </c:pt>
                <c:pt idx="1110">
                  <c:v>101.98</c:v>
                </c:pt>
                <c:pt idx="1111">
                  <c:v>96.39</c:v>
                </c:pt>
                <c:pt idx="1112">
                  <c:v>96.05</c:v>
                </c:pt>
                <c:pt idx="1113">
                  <c:v>98.35</c:v>
                </c:pt>
                <c:pt idx="1114">
                  <c:v>94.22</c:v>
                </c:pt>
                <c:pt idx="1115">
                  <c:v>100.52</c:v>
                </c:pt>
                <c:pt idx="1116">
                  <c:v>104.26</c:v>
                </c:pt>
                <c:pt idx="1117">
                  <c:v>106.84</c:v>
                </c:pt>
                <c:pt idx="1119">
                  <c:v>108.24</c:v>
                </c:pt>
                <c:pt idx="1120">
                  <c:v>102.54</c:v>
                </c:pt>
                <c:pt idx="1121">
                  <c:v>102.56</c:v>
                </c:pt>
                <c:pt idx="1122">
                  <c:v>103.89</c:v>
                </c:pt>
                <c:pt idx="1123">
                  <c:v>102.86</c:v>
                </c:pt>
                <c:pt idx="1124">
                  <c:v>99.6</c:v>
                </c:pt>
                <c:pt idx="1125">
                  <c:v>102.62</c:v>
                </c:pt>
                <c:pt idx="1126">
                  <c:v>101.96</c:v>
                </c:pt>
                <c:pt idx="1127">
                  <c:v>105.47</c:v>
                </c:pt>
                <c:pt idx="1128">
                  <c:v>104.59</c:v>
                </c:pt>
                <c:pt idx="1129">
                  <c:v>105.18</c:v>
                </c:pt>
                <c:pt idx="1130">
                  <c:v>102.53</c:v>
                </c:pt>
                <c:pt idx="1131">
                  <c:v>107.84</c:v>
                </c:pt>
                <c:pt idx="1132">
                  <c:v>108.17</c:v>
                </c:pt>
                <c:pt idx="1133">
                  <c:v>109.72</c:v>
                </c:pt>
                <c:pt idx="1134">
                  <c:v>103.08</c:v>
                </c:pt>
                <c:pt idx="1135">
                  <c:v>99.74</c:v>
                </c:pt>
                <c:pt idx="1136">
                  <c:v>105.5</c:v>
                </c:pt>
                <c:pt idx="1137">
                  <c:v>106.15</c:v>
                </c:pt>
                <c:pt idx="1138">
                  <c:v>110.52</c:v>
                </c:pt>
                <c:pt idx="1139">
                  <c:v>114.07</c:v>
                </c:pt>
                <c:pt idx="1140">
                  <c:v>112.31</c:v>
                </c:pt>
                <c:pt idx="1141">
                  <c:v>109.67</c:v>
                </c:pt>
                <c:pt idx="1142">
                  <c:v>112.21</c:v>
                </c:pt>
                <c:pt idx="1143">
                  <c:v>112.63</c:v>
                </c:pt>
                <c:pt idx="1144">
                  <c:v>110.32</c:v>
                </c:pt>
                <c:pt idx="1145">
                  <c:v>112.55</c:v>
                </c:pt>
                <c:pt idx="1146">
                  <c:v>112.88</c:v>
                </c:pt>
                <c:pt idx="1147">
                  <c:v>116.19</c:v>
                </c:pt>
                <c:pt idx="1148">
                  <c:v>114.96</c:v>
                </c:pt>
                <c:pt idx="1150">
                  <c:v>114.38</c:v>
                </c:pt>
                <c:pt idx="1151">
                  <c:v>115.26</c:v>
                </c:pt>
                <c:pt idx="1152">
                  <c:v>116.88</c:v>
                </c:pt>
                <c:pt idx="1153">
                  <c:v>118.97</c:v>
                </c:pt>
                <c:pt idx="1154">
                  <c:v>118.41</c:v>
                </c:pt>
                <c:pt idx="1155">
                  <c:v>119.55</c:v>
                </c:pt>
                <c:pt idx="1156">
                  <c:v>121.94</c:v>
                </c:pt>
                <c:pt idx="1157">
                  <c:v>121.52</c:v>
                </c:pt>
                <c:pt idx="1158">
                  <c:v>120.73</c:v>
                </c:pt>
                <c:pt idx="1159">
                  <c:v>120.92</c:v>
                </c:pt>
                <c:pt idx="1160">
                  <c:v>118.92</c:v>
                </c:pt>
                <c:pt idx="1161">
                  <c:v>115.32</c:v>
                </c:pt>
                <c:pt idx="1162">
                  <c:v>117.56</c:v>
                </c:pt>
                <c:pt idx="1163">
                  <c:v>109.56</c:v>
                </c:pt>
                <c:pt idx="1165">
                  <c:v>110.49</c:v>
                </c:pt>
                <c:pt idx="1166">
                  <c:v>106.22</c:v>
                </c:pt>
                <c:pt idx="1167">
                  <c:v>105.75</c:v>
                </c:pt>
                <c:pt idx="1168">
                  <c:v>109.07</c:v>
                </c:pt>
                <c:pt idx="1169">
                  <c:v>111.44</c:v>
                </c:pt>
                <c:pt idx="1170">
                  <c:v>113.66</c:v>
                </c:pt>
                <c:pt idx="1171">
                  <c:v>111.65</c:v>
                </c:pt>
                <c:pt idx="1172">
                  <c:v>107.76</c:v>
                </c:pt>
                <c:pt idx="1173">
                  <c:v>110.3</c:v>
                </c:pt>
                <c:pt idx="1175">
                  <c:v>101.55</c:v>
                </c:pt>
                <c:pt idx="1176">
                  <c:v>100.31</c:v>
                </c:pt>
                <c:pt idx="1177">
                  <c:v>104.62</c:v>
                </c:pt>
                <c:pt idx="1178">
                  <c:v>106.78</c:v>
                </c:pt>
                <c:pt idx="1179">
                  <c:v>106.09</c:v>
                </c:pt>
                <c:pt idx="1180">
                  <c:v>97.69</c:v>
                </c:pt>
                <c:pt idx="1181">
                  <c:v>98.44</c:v>
                </c:pt>
                <c:pt idx="1182">
                  <c:v>97.79</c:v>
                </c:pt>
                <c:pt idx="1183">
                  <c:v>99.59</c:v>
                </c:pt>
                <c:pt idx="1184">
                  <c:v>104.48</c:v>
                </c:pt>
                <c:pt idx="1185">
                  <c:v>106.12</c:v>
                </c:pt>
                <c:pt idx="1186">
                  <c:v>104.45</c:v>
                </c:pt>
                <c:pt idx="1187">
                  <c:v>98.44</c:v>
                </c:pt>
                <c:pt idx="1188">
                  <c:v>97.71</c:v>
                </c:pt>
                <c:pt idx="1189">
                  <c:v>99.83</c:v>
                </c:pt>
                <c:pt idx="1190">
                  <c:v>97.74</c:v>
                </c:pt>
                <c:pt idx="1191">
                  <c:v>100.03</c:v>
                </c:pt>
                <c:pt idx="1192">
                  <c:v>99.11</c:v>
                </c:pt>
                <c:pt idx="1193">
                  <c:v>101.31</c:v>
                </c:pt>
                <c:pt idx="1194">
                  <c:v>96.59</c:v>
                </c:pt>
                <c:pt idx="1195">
                  <c:v>97.14</c:v>
                </c:pt>
                <c:pt idx="1196">
                  <c:v>93.25</c:v>
                </c:pt>
                <c:pt idx="1197">
                  <c:v>91.29</c:v>
                </c:pt>
                <c:pt idx="1198">
                  <c:v>91.77</c:v>
                </c:pt>
                <c:pt idx="1199">
                  <c:v>93.52</c:v>
                </c:pt>
                <c:pt idx="1200">
                  <c:v>93.18</c:v>
                </c:pt>
                <c:pt idx="1201">
                  <c:v>94.68</c:v>
                </c:pt>
                <c:pt idx="1202">
                  <c:v>97.02</c:v>
                </c:pt>
                <c:pt idx="1203">
                  <c:v>94.86</c:v>
                </c:pt>
                <c:pt idx="1204">
                  <c:v>92.24</c:v>
                </c:pt>
                <c:pt idx="1205">
                  <c:v>89.23</c:v>
                </c:pt>
                <c:pt idx="1206">
                  <c:v>90.85</c:v>
                </c:pt>
                <c:pt idx="1207">
                  <c:v>93.2</c:v>
                </c:pt>
                <c:pt idx="1208">
                  <c:v>93.55</c:v>
                </c:pt>
                <c:pt idx="1209">
                  <c:v>93.42</c:v>
                </c:pt>
                <c:pt idx="1210">
                  <c:v>96.46</c:v>
                </c:pt>
                <c:pt idx="1211">
                  <c:v>95.52</c:v>
                </c:pt>
                <c:pt idx="1212">
                  <c:v>93.33</c:v>
                </c:pt>
                <c:pt idx="1213">
                  <c:v>93.63</c:v>
                </c:pt>
                <c:pt idx="1214">
                  <c:v>97.4</c:v>
                </c:pt>
                <c:pt idx="1215">
                  <c:v>92.08</c:v>
                </c:pt>
                <c:pt idx="1216">
                  <c:v>90.09</c:v>
                </c:pt>
                <c:pt idx="1217">
                  <c:v>87.09</c:v>
                </c:pt>
                <c:pt idx="1218">
                  <c:v>87.29</c:v>
                </c:pt>
                <c:pt idx="1220">
                  <c:v>87.35</c:v>
                </c:pt>
                <c:pt idx="1221">
                  <c:v>82.5</c:v>
                </c:pt>
                <c:pt idx="1222">
                  <c:v>84.04</c:v>
                </c:pt>
                <c:pt idx="1223">
                  <c:v>87.27</c:v>
                </c:pt>
                <c:pt idx="1224">
                  <c:v>88.18</c:v>
                </c:pt>
                <c:pt idx="1225">
                  <c:v>87.84</c:v>
                </c:pt>
                <c:pt idx="1226">
                  <c:v>88.88</c:v>
                </c:pt>
                <c:pt idx="1227">
                  <c:v>85.72</c:v>
                </c:pt>
                <c:pt idx="1228">
                  <c:v>85.57</c:v>
                </c:pt>
                <c:pt idx="1229">
                  <c:v>86.15</c:v>
                </c:pt>
                <c:pt idx="1230">
                  <c:v>84.69</c:v>
                </c:pt>
                <c:pt idx="1231">
                  <c:v>83.38</c:v>
                </c:pt>
                <c:pt idx="1232">
                  <c:v>84.02</c:v>
                </c:pt>
                <c:pt idx="1233">
                  <c:v>79.069999999999993</c:v>
                </c:pt>
                <c:pt idx="1234">
                  <c:v>77.17</c:v>
                </c:pt>
                <c:pt idx="1235">
                  <c:v>78.91</c:v>
                </c:pt>
                <c:pt idx="1236">
                  <c:v>82.61</c:v>
                </c:pt>
                <c:pt idx="1237">
                  <c:v>81.78</c:v>
                </c:pt>
                <c:pt idx="1238">
                  <c:v>79.91</c:v>
                </c:pt>
                <c:pt idx="1239">
                  <c:v>84.05</c:v>
                </c:pt>
                <c:pt idx="1240">
                  <c:v>86.87</c:v>
                </c:pt>
                <c:pt idx="1241">
                  <c:v>88.22</c:v>
                </c:pt>
                <c:pt idx="1242">
                  <c:v>88.9</c:v>
                </c:pt>
                <c:pt idx="1243">
                  <c:v>93.07</c:v>
                </c:pt>
                <c:pt idx="1244">
                  <c:v>91.6</c:v>
                </c:pt>
                <c:pt idx="1245">
                  <c:v>89.75</c:v>
                </c:pt>
                <c:pt idx="1246">
                  <c:v>87.83</c:v>
                </c:pt>
                <c:pt idx="1247">
                  <c:v>89.59</c:v>
                </c:pt>
                <c:pt idx="1248">
                  <c:v>86.1</c:v>
                </c:pt>
                <c:pt idx="1249">
                  <c:v>86</c:v>
                </c:pt>
                <c:pt idx="1250">
                  <c:v>83.29</c:v>
                </c:pt>
                <c:pt idx="1251">
                  <c:v>86</c:v>
                </c:pt>
                <c:pt idx="1252">
                  <c:v>86.02</c:v>
                </c:pt>
                <c:pt idx="1253">
                  <c:v>85.47</c:v>
                </c:pt>
                <c:pt idx="1254">
                  <c:v>86.12</c:v>
                </c:pt>
                <c:pt idx="1255">
                  <c:v>86.93</c:v>
                </c:pt>
                <c:pt idx="1256">
                  <c:v>89.39</c:v>
                </c:pt>
                <c:pt idx="1257">
                  <c:v>89.06</c:v>
                </c:pt>
                <c:pt idx="1258">
                  <c:v>87.85</c:v>
                </c:pt>
                <c:pt idx="1259">
                  <c:v>86.54</c:v>
                </c:pt>
                <c:pt idx="1260">
                  <c:v>88.36</c:v>
                </c:pt>
                <c:pt idx="1261">
                  <c:v>90.06</c:v>
                </c:pt>
                <c:pt idx="1262">
                  <c:v>88.14</c:v>
                </c:pt>
                <c:pt idx="1263">
                  <c:v>92.58</c:v>
                </c:pt>
                <c:pt idx="1264">
                  <c:v>91.8</c:v>
                </c:pt>
                <c:pt idx="1265">
                  <c:v>88.8</c:v>
                </c:pt>
                <c:pt idx="1266">
                  <c:v>85.79</c:v>
                </c:pt>
                <c:pt idx="1267">
                  <c:v>86.52</c:v>
                </c:pt>
                <c:pt idx="1268">
                  <c:v>89.14</c:v>
                </c:pt>
                <c:pt idx="1269">
                  <c:v>85.85</c:v>
                </c:pt>
                <c:pt idx="1270">
                  <c:v>86.87</c:v>
                </c:pt>
                <c:pt idx="1271">
                  <c:v>85.62</c:v>
                </c:pt>
                <c:pt idx="1272">
                  <c:v>81.69</c:v>
                </c:pt>
                <c:pt idx="1273">
                  <c:v>80.069999999999993</c:v>
                </c:pt>
                <c:pt idx="1274">
                  <c:v>79.739999999999995</c:v>
                </c:pt>
                <c:pt idx="1275">
                  <c:v>80.83</c:v>
                </c:pt>
                <c:pt idx="1276">
                  <c:v>77.930000000000007</c:v>
                </c:pt>
                <c:pt idx="1278">
                  <c:v>76.45</c:v>
                </c:pt>
                <c:pt idx="1279">
                  <c:v>77.099999999999994</c:v>
                </c:pt>
                <c:pt idx="1280">
                  <c:v>77.959999999999994</c:v>
                </c:pt>
                <c:pt idx="1281">
                  <c:v>80.48</c:v>
                </c:pt>
                <c:pt idx="1282">
                  <c:v>81.06</c:v>
                </c:pt>
                <c:pt idx="1283">
                  <c:v>79.86</c:v>
                </c:pt>
                <c:pt idx="1284">
                  <c:v>76.83</c:v>
                </c:pt>
                <c:pt idx="1285">
                  <c:v>74.209999999999994</c:v>
                </c:pt>
                <c:pt idx="1286">
                  <c:v>71.930000000000007</c:v>
                </c:pt>
                <c:pt idx="1287">
                  <c:v>71.3</c:v>
                </c:pt>
                <c:pt idx="1288">
                  <c:v>71.05</c:v>
                </c:pt>
                <c:pt idx="1289">
                  <c:v>72.959999999999994</c:v>
                </c:pt>
                <c:pt idx="1290">
                  <c:v>75.44</c:v>
                </c:pt>
                <c:pt idx="1291">
                  <c:v>77.14</c:v>
                </c:pt>
                <c:pt idx="1292">
                  <c:v>75.89</c:v>
                </c:pt>
                <c:pt idx="1293">
                  <c:v>74.19</c:v>
                </c:pt>
                <c:pt idx="1294">
                  <c:v>75.05</c:v>
                </c:pt>
                <c:pt idx="1295">
                  <c:v>75.92</c:v>
                </c:pt>
                <c:pt idx="1296">
                  <c:v>78.17</c:v>
                </c:pt>
                <c:pt idx="1297">
                  <c:v>77.680000000000007</c:v>
                </c:pt>
                <c:pt idx="1298">
                  <c:v>79.569999999999993</c:v>
                </c:pt>
                <c:pt idx="1300">
                  <c:v>79.45</c:v>
                </c:pt>
                <c:pt idx="1301">
                  <c:v>78.89</c:v>
                </c:pt>
                <c:pt idx="1302">
                  <c:v>78.430000000000007</c:v>
                </c:pt>
                <c:pt idx="1303">
                  <c:v>80.16</c:v>
                </c:pt>
                <c:pt idx="1305">
                  <c:v>76.87</c:v>
                </c:pt>
                <c:pt idx="1306">
                  <c:v>72.819999999999993</c:v>
                </c:pt>
                <c:pt idx="1307">
                  <c:v>73.61</c:v>
                </c:pt>
                <c:pt idx="1308">
                  <c:v>73.77</c:v>
                </c:pt>
                <c:pt idx="1309">
                  <c:v>74.69</c:v>
                </c:pt>
                <c:pt idx="1310">
                  <c:v>75.11</c:v>
                </c:pt>
                <c:pt idx="1311">
                  <c:v>77.459999999999994</c:v>
                </c:pt>
                <c:pt idx="1312">
                  <c:v>78.319999999999993</c:v>
                </c:pt>
                <c:pt idx="1313">
                  <c:v>79.900000000000006</c:v>
                </c:pt>
                <c:pt idx="1315">
                  <c:v>80.25</c:v>
                </c:pt>
                <c:pt idx="1316">
                  <c:v>79.53</c:v>
                </c:pt>
                <c:pt idx="1317">
                  <c:v>80.31</c:v>
                </c:pt>
                <c:pt idx="1318">
                  <c:v>81.27</c:v>
                </c:pt>
                <c:pt idx="1319">
                  <c:v>81.62</c:v>
                </c:pt>
                <c:pt idx="1320">
                  <c:v>79.86</c:v>
                </c:pt>
                <c:pt idx="1321">
                  <c:v>79.78</c:v>
                </c:pt>
                <c:pt idx="1322">
                  <c:v>80.64</c:v>
                </c:pt>
                <c:pt idx="1323">
                  <c:v>79.73</c:v>
                </c:pt>
                <c:pt idx="1324">
                  <c:v>77.97</c:v>
                </c:pt>
                <c:pt idx="1325">
                  <c:v>78.95</c:v>
                </c:pt>
                <c:pt idx="1326">
                  <c:v>76.34</c:v>
                </c:pt>
                <c:pt idx="1327">
                  <c:v>75.87</c:v>
                </c:pt>
                <c:pt idx="1328">
                  <c:v>73.400000000000006</c:v>
                </c:pt>
                <c:pt idx="1329">
                  <c:v>74.11</c:v>
                </c:pt>
                <c:pt idx="1330">
                  <c:v>77.17</c:v>
                </c:pt>
                <c:pt idx="1331">
                  <c:v>78.47</c:v>
                </c:pt>
                <c:pt idx="1332">
                  <c:v>78.040000000000006</c:v>
                </c:pt>
                <c:pt idx="1333">
                  <c:v>79.739999999999995</c:v>
                </c:pt>
                <c:pt idx="1334">
                  <c:v>80.14</c:v>
                </c:pt>
                <c:pt idx="1335">
                  <c:v>79.08</c:v>
                </c:pt>
                <c:pt idx="1336">
                  <c:v>78.569999999999993</c:v>
                </c:pt>
                <c:pt idx="1337">
                  <c:v>78.45</c:v>
                </c:pt>
                <c:pt idx="1338">
                  <c:v>76.31</c:v>
                </c:pt>
                <c:pt idx="1340">
                  <c:v>76.28</c:v>
                </c:pt>
                <c:pt idx="1341">
                  <c:v>73.95</c:v>
                </c:pt>
                <c:pt idx="1342">
                  <c:v>75.260000000000005</c:v>
                </c:pt>
                <c:pt idx="1343">
                  <c:v>76.19</c:v>
                </c:pt>
                <c:pt idx="1344">
                  <c:v>75.569999999999993</c:v>
                </c:pt>
                <c:pt idx="1345">
                  <c:v>76.88</c:v>
                </c:pt>
                <c:pt idx="1346">
                  <c:v>77.569999999999993</c:v>
                </c:pt>
                <c:pt idx="1347">
                  <c:v>78.05</c:v>
                </c:pt>
                <c:pt idx="1348">
                  <c:v>79.62</c:v>
                </c:pt>
                <c:pt idx="1349">
                  <c:v>80.39</c:v>
                </c:pt>
                <c:pt idx="1350">
                  <c:v>77.45</c:v>
                </c:pt>
                <c:pt idx="1351">
                  <c:v>76.56</c:v>
                </c:pt>
                <c:pt idx="1352">
                  <c:v>75.599999999999994</c:v>
                </c:pt>
                <c:pt idx="1353">
                  <c:v>76.55</c:v>
                </c:pt>
                <c:pt idx="1354">
                  <c:v>74.680000000000007</c:v>
                </c:pt>
                <c:pt idx="1355">
                  <c:v>71.180000000000007</c:v>
                </c:pt>
                <c:pt idx="1356">
                  <c:v>67.38</c:v>
                </c:pt>
                <c:pt idx="1357">
                  <c:v>68.150000000000006</c:v>
                </c:pt>
                <c:pt idx="1358">
                  <c:v>66.61</c:v>
                </c:pt>
                <c:pt idx="1359">
                  <c:v>67.56</c:v>
                </c:pt>
                <c:pt idx="1360">
                  <c:v>69.400000000000006</c:v>
                </c:pt>
                <c:pt idx="1361">
                  <c:v>70.709999999999994</c:v>
                </c:pt>
                <c:pt idx="1362">
                  <c:v>69.77</c:v>
                </c:pt>
                <c:pt idx="1363">
                  <c:v>69.22</c:v>
                </c:pt>
                <c:pt idx="1364">
                  <c:v>72.87</c:v>
                </c:pt>
                <c:pt idx="1365">
                  <c:v>73.12</c:v>
                </c:pt>
                <c:pt idx="1366">
                  <c:v>72.95</c:v>
                </c:pt>
                <c:pt idx="1367">
                  <c:v>74.319999999999993</c:v>
                </c:pt>
                <c:pt idx="1368">
                  <c:v>75.680000000000007</c:v>
                </c:pt>
                <c:pt idx="1369">
                  <c:v>80.400000000000006</c:v>
                </c:pt>
                <c:pt idx="1370">
                  <c:v>80.7</c:v>
                </c:pt>
                <c:pt idx="1371">
                  <c:v>80.69</c:v>
                </c:pt>
                <c:pt idx="1372">
                  <c:v>80.7</c:v>
                </c:pt>
                <c:pt idx="1374">
                  <c:v>79.790000000000006</c:v>
                </c:pt>
                <c:pt idx="1375">
                  <c:v>81.540000000000006</c:v>
                </c:pt>
                <c:pt idx="1376">
                  <c:v>83.26</c:v>
                </c:pt>
                <c:pt idx="1377">
                  <c:v>82.16</c:v>
                </c:pt>
                <c:pt idx="1378">
                  <c:v>82.58</c:v>
                </c:pt>
                <c:pt idx="1379">
                  <c:v>80.930000000000007</c:v>
                </c:pt>
                <c:pt idx="1380">
                  <c:v>80.849999999999994</c:v>
                </c:pt>
                <c:pt idx="1381">
                  <c:v>79.180000000000007</c:v>
                </c:pt>
                <c:pt idx="1382">
                  <c:v>77.27</c:v>
                </c:pt>
                <c:pt idx="1383">
                  <c:v>77.86</c:v>
                </c:pt>
                <c:pt idx="1384">
                  <c:v>78.64</c:v>
                </c:pt>
                <c:pt idx="1385">
                  <c:v>77.05</c:v>
                </c:pt>
                <c:pt idx="1386">
                  <c:v>74.33</c:v>
                </c:pt>
                <c:pt idx="1387">
                  <c:v>74.77</c:v>
                </c:pt>
                <c:pt idx="1388">
                  <c:v>76.78</c:v>
                </c:pt>
                <c:pt idx="1389">
                  <c:v>75.650000000000006</c:v>
                </c:pt>
                <c:pt idx="1390">
                  <c:v>71.709999999999994</c:v>
                </c:pt>
                <c:pt idx="1391">
                  <c:v>68.62</c:v>
                </c:pt>
                <c:pt idx="1392">
                  <c:v>68.52</c:v>
                </c:pt>
                <c:pt idx="1393">
                  <c:v>71.319999999999993</c:v>
                </c:pt>
                <c:pt idx="1394">
                  <c:v>73.13</c:v>
                </c:pt>
                <c:pt idx="1395">
                  <c:v>73.680000000000007</c:v>
                </c:pt>
                <c:pt idx="1396">
                  <c:v>72.53</c:v>
                </c:pt>
                <c:pt idx="1397">
                  <c:v>70.81</c:v>
                </c:pt>
                <c:pt idx="1398">
                  <c:v>70.02</c:v>
                </c:pt>
                <c:pt idx="1399">
                  <c:v>71.069999999999993</c:v>
                </c:pt>
                <c:pt idx="1400">
                  <c:v>70.849999999999994</c:v>
                </c:pt>
                <c:pt idx="1401">
                  <c:v>72.78</c:v>
                </c:pt>
                <c:pt idx="1402">
                  <c:v>71.819999999999993</c:v>
                </c:pt>
                <c:pt idx="1403">
                  <c:v>71.569999999999993</c:v>
                </c:pt>
                <c:pt idx="1404">
                  <c:v>71.81</c:v>
                </c:pt>
                <c:pt idx="1405">
                  <c:v>72.87</c:v>
                </c:pt>
                <c:pt idx="1406">
                  <c:v>74.37</c:v>
                </c:pt>
                <c:pt idx="1407">
                  <c:v>71.680000000000007</c:v>
                </c:pt>
                <c:pt idx="1408">
                  <c:v>72.349999999999994</c:v>
                </c:pt>
                <c:pt idx="1410">
                  <c:v>69.45</c:v>
                </c:pt>
                <c:pt idx="1411">
                  <c:v>68.11</c:v>
                </c:pt>
                <c:pt idx="1412">
                  <c:v>70.09</c:v>
                </c:pt>
                <c:pt idx="1413">
                  <c:v>71.760000000000005</c:v>
                </c:pt>
                <c:pt idx="1414">
                  <c:v>72.14</c:v>
                </c:pt>
                <c:pt idx="1415">
                  <c:v>71.709999999999994</c:v>
                </c:pt>
                <c:pt idx="1416">
                  <c:v>72.52</c:v>
                </c:pt>
                <c:pt idx="1417">
                  <c:v>71.28</c:v>
                </c:pt>
                <c:pt idx="1418">
                  <c:v>70.16</c:v>
                </c:pt>
                <c:pt idx="1419">
                  <c:v>67.08</c:v>
                </c:pt>
                <c:pt idx="1420">
                  <c:v>69.39</c:v>
                </c:pt>
                <c:pt idx="1421">
                  <c:v>68.22</c:v>
                </c:pt>
                <c:pt idx="1422">
                  <c:v>70.61</c:v>
                </c:pt>
                <c:pt idx="1423">
                  <c:v>71.81</c:v>
                </c:pt>
                <c:pt idx="1425">
                  <c:v>70.94</c:v>
                </c:pt>
                <c:pt idx="1426">
                  <c:v>72.55</c:v>
                </c:pt>
                <c:pt idx="1427">
                  <c:v>69.22</c:v>
                </c:pt>
                <c:pt idx="1428">
                  <c:v>68.91</c:v>
                </c:pt>
                <c:pt idx="1429">
                  <c:v>69.09</c:v>
                </c:pt>
                <c:pt idx="1430">
                  <c:v>67.680000000000007</c:v>
                </c:pt>
                <c:pt idx="1431">
                  <c:v>69.540000000000006</c:v>
                </c:pt>
                <c:pt idx="1432">
                  <c:v>69.849999999999994</c:v>
                </c:pt>
                <c:pt idx="1433">
                  <c:v>70.66</c:v>
                </c:pt>
                <c:pt idx="1434">
                  <c:v>69.709999999999994</c:v>
                </c:pt>
                <c:pt idx="1436">
                  <c:v>71.78</c:v>
                </c:pt>
                <c:pt idx="1437">
                  <c:v>71.760000000000005</c:v>
                </c:pt>
                <c:pt idx="1438">
                  <c:v>73.91</c:v>
                </c:pt>
                <c:pt idx="1439">
                  <c:v>73.05</c:v>
                </c:pt>
                <c:pt idx="1440">
                  <c:v>74.87</c:v>
                </c:pt>
                <c:pt idx="1441">
                  <c:v>75.77</c:v>
                </c:pt>
                <c:pt idx="1442">
                  <c:v>76.86</c:v>
                </c:pt>
                <c:pt idx="1443">
                  <c:v>75.44</c:v>
                </c:pt>
                <c:pt idx="1444">
                  <c:v>74.17</c:v>
                </c:pt>
                <c:pt idx="1445">
                  <c:v>75.760000000000005</c:v>
                </c:pt>
                <c:pt idx="1446">
                  <c:v>75.400000000000006</c:v>
                </c:pt>
                <c:pt idx="1447">
                  <c:v>75.650000000000006</c:v>
                </c:pt>
                <c:pt idx="1448">
                  <c:v>77.06</c:v>
                </c:pt>
                <c:pt idx="1449">
                  <c:v>78.81</c:v>
                </c:pt>
                <c:pt idx="1450">
                  <c:v>79.760000000000005</c:v>
                </c:pt>
                <c:pt idx="1451">
                  <c:v>79.11</c:v>
                </c:pt>
                <c:pt idx="1452">
                  <c:v>80.17</c:v>
                </c:pt>
                <c:pt idx="1453">
                  <c:v>80.55</c:v>
                </c:pt>
                <c:pt idx="1454">
                  <c:v>81.8</c:v>
                </c:pt>
                <c:pt idx="1455">
                  <c:v>81.37</c:v>
                </c:pt>
                <c:pt idx="1456">
                  <c:v>79.5</c:v>
                </c:pt>
                <c:pt idx="1457">
                  <c:v>81.56</c:v>
                </c:pt>
                <c:pt idx="1458">
                  <c:v>82.76</c:v>
                </c:pt>
                <c:pt idx="1459">
                  <c:v>81.94</c:v>
                </c:pt>
                <c:pt idx="1460">
                  <c:v>82.94</c:v>
                </c:pt>
                <c:pt idx="1461">
                  <c:v>84.35</c:v>
                </c:pt>
                <c:pt idx="1462">
                  <c:v>82.81</c:v>
                </c:pt>
                <c:pt idx="1463">
                  <c:v>83.17</c:v>
                </c:pt>
                <c:pt idx="1464">
                  <c:v>82.5</c:v>
                </c:pt>
                <c:pt idx="1465">
                  <c:v>81.06</c:v>
                </c:pt>
                <c:pt idx="1466">
                  <c:v>79.400000000000006</c:v>
                </c:pt>
                <c:pt idx="1467">
                  <c:v>80.430000000000007</c:v>
                </c:pt>
                <c:pt idx="1468">
                  <c:v>81.25</c:v>
                </c:pt>
                <c:pt idx="1469">
                  <c:v>80.709999999999994</c:v>
                </c:pt>
                <c:pt idx="1470">
                  <c:v>80.25</c:v>
                </c:pt>
                <c:pt idx="1471">
                  <c:v>78.91</c:v>
                </c:pt>
                <c:pt idx="1472">
                  <c:v>79.52</c:v>
                </c:pt>
                <c:pt idx="1473">
                  <c:v>80.47</c:v>
                </c:pt>
                <c:pt idx="1474">
                  <c:v>80.650000000000006</c:v>
                </c:pt>
                <c:pt idx="1475">
                  <c:v>81.14</c:v>
                </c:pt>
                <c:pt idx="1476">
                  <c:v>81.64</c:v>
                </c:pt>
                <c:pt idx="1477">
                  <c:v>83.55</c:v>
                </c:pt>
                <c:pt idx="1478">
                  <c:v>85.52</c:v>
                </c:pt>
                <c:pt idx="1480">
                  <c:v>86.74</c:v>
                </c:pt>
                <c:pt idx="1481">
                  <c:v>87.55</c:v>
                </c:pt>
                <c:pt idx="1482">
                  <c:v>86.87</c:v>
                </c:pt>
                <c:pt idx="1483">
                  <c:v>87.51</c:v>
                </c:pt>
                <c:pt idx="1484">
                  <c:v>87.3</c:v>
                </c:pt>
                <c:pt idx="1485">
                  <c:v>88.87</c:v>
                </c:pt>
                <c:pt idx="1486">
                  <c:v>88.59</c:v>
                </c:pt>
                <c:pt idx="1487">
                  <c:v>90.13</c:v>
                </c:pt>
                <c:pt idx="1488">
                  <c:v>90.83</c:v>
                </c:pt>
                <c:pt idx="1489">
                  <c:v>91.47</c:v>
                </c:pt>
                <c:pt idx="1490">
                  <c:v>91.16</c:v>
                </c:pt>
                <c:pt idx="1491">
                  <c:v>89.2</c:v>
                </c:pt>
                <c:pt idx="1492">
                  <c:v>89.56</c:v>
                </c:pt>
                <c:pt idx="1493">
                  <c:v>90</c:v>
                </c:pt>
                <c:pt idx="1494">
                  <c:v>89.68</c:v>
                </c:pt>
                <c:pt idx="1495">
                  <c:v>91.43</c:v>
                </c:pt>
                <c:pt idx="1496">
                  <c:v>93.67</c:v>
                </c:pt>
                <c:pt idx="1497">
                  <c:v>91.65</c:v>
                </c:pt>
                <c:pt idx="1498">
                  <c:v>90.77</c:v>
                </c:pt>
                <c:pt idx="1499">
                  <c:v>88.81</c:v>
                </c:pt>
                <c:pt idx="1500">
                  <c:v>89.26</c:v>
                </c:pt>
                <c:pt idx="1501">
                  <c:v>84.32</c:v>
                </c:pt>
                <c:pt idx="1502">
                  <c:v>82.3</c:v>
                </c:pt>
                <c:pt idx="1503">
                  <c:v>82.83</c:v>
                </c:pt>
                <c:pt idx="1505">
                  <c:v>85.89</c:v>
                </c:pt>
                <c:pt idx="1506">
                  <c:v>83.7</c:v>
                </c:pt>
                <c:pt idx="1507">
                  <c:v>82.87</c:v>
                </c:pt>
                <c:pt idx="1508">
                  <c:v>87.67</c:v>
                </c:pt>
                <c:pt idx="1509">
                  <c:v>86.65</c:v>
                </c:pt>
                <c:pt idx="1510">
                  <c:v>86.66</c:v>
                </c:pt>
                <c:pt idx="1511">
                  <c:v>88.35</c:v>
                </c:pt>
                <c:pt idx="1512">
                  <c:v>89.35</c:v>
                </c:pt>
                <c:pt idx="1513">
                  <c:v>89.12</c:v>
                </c:pt>
                <c:pt idx="1514">
                  <c:v>85.49</c:v>
                </c:pt>
                <c:pt idx="1515">
                  <c:v>84.58</c:v>
                </c:pt>
                <c:pt idx="1516">
                  <c:v>86.07</c:v>
                </c:pt>
                <c:pt idx="1517">
                  <c:v>83.8</c:v>
                </c:pt>
                <c:pt idx="1518">
                  <c:v>86.04</c:v>
                </c:pt>
                <c:pt idx="1519">
                  <c:v>83.03</c:v>
                </c:pt>
                <c:pt idx="1520">
                  <c:v>81.64</c:v>
                </c:pt>
                <c:pt idx="1521">
                  <c:v>81.05</c:v>
                </c:pt>
                <c:pt idx="1522">
                  <c:v>83.04</c:v>
                </c:pt>
                <c:pt idx="1523">
                  <c:v>81.19</c:v>
                </c:pt>
                <c:pt idx="1524">
                  <c:v>81.540000000000006</c:v>
                </c:pt>
                <c:pt idx="1525">
                  <c:v>77.959999999999994</c:v>
                </c:pt>
                <c:pt idx="1526">
                  <c:v>75.849999999999994</c:v>
                </c:pt>
                <c:pt idx="1527">
                  <c:v>76.34</c:v>
                </c:pt>
                <c:pt idx="1529">
                  <c:v>78.86</c:v>
                </c:pt>
                <c:pt idx="1530">
                  <c:v>78.900000000000006</c:v>
                </c:pt>
                <c:pt idx="1531">
                  <c:v>77.150000000000006</c:v>
                </c:pt>
                <c:pt idx="1532">
                  <c:v>73.5</c:v>
                </c:pt>
                <c:pt idx="1533">
                  <c:v>76.47</c:v>
                </c:pt>
                <c:pt idx="1534">
                  <c:v>78.099999999999994</c:v>
                </c:pt>
                <c:pt idx="1535">
                  <c:v>78.349999999999994</c:v>
                </c:pt>
                <c:pt idx="1536">
                  <c:v>76.8</c:v>
                </c:pt>
                <c:pt idx="1538">
                  <c:v>74.83</c:v>
                </c:pt>
                <c:pt idx="1539">
                  <c:v>74.459999999999994</c:v>
                </c:pt>
                <c:pt idx="1540">
                  <c:v>76.09</c:v>
                </c:pt>
                <c:pt idx="1541">
                  <c:v>77.56</c:v>
                </c:pt>
                <c:pt idx="1542">
                  <c:v>75.66</c:v>
                </c:pt>
                <c:pt idx="1543">
                  <c:v>73.7</c:v>
                </c:pt>
                <c:pt idx="1544">
                  <c:v>72.73</c:v>
                </c:pt>
                <c:pt idx="1545">
                  <c:v>71.95</c:v>
                </c:pt>
                <c:pt idx="1546">
                  <c:v>68.98</c:v>
                </c:pt>
                <c:pt idx="1547">
                  <c:v>69</c:v>
                </c:pt>
                <c:pt idx="1548">
                  <c:v>70.87</c:v>
                </c:pt>
                <c:pt idx="1549">
                  <c:v>70.95</c:v>
                </c:pt>
                <c:pt idx="1550" formatCode="General">
                  <c:v>68.27</c:v>
                </c:pt>
                <c:pt idx="1551" formatCode="General">
                  <c:v>69.09</c:v>
                </c:pt>
                <c:pt idx="1552" formatCode="General">
                  <c:v>71.209999999999994</c:v>
                </c:pt>
                <c:pt idx="1553" formatCode="General">
                  <c:v>71.05</c:v>
                </c:pt>
                <c:pt idx="1554" formatCode="General">
                  <c:v>72.16</c:v>
                </c:pt>
                <c:pt idx="1555" formatCode="General">
                  <c:v>73.23</c:v>
                </c:pt>
                <c:pt idx="1556" formatCode="General">
                  <c:v>73.87</c:v>
                </c:pt>
                <c:pt idx="1557" formatCode="General">
                  <c:v>73.59</c:v>
                </c:pt>
                <c:pt idx="1558" formatCode="General">
                  <c:v>73.290000000000006</c:v>
                </c:pt>
                <c:pt idx="1560" formatCode="General">
                  <c:v>75.84</c:v>
                </c:pt>
                <c:pt idx="1561" formatCode="General">
                  <c:v>74.31</c:v>
                </c:pt>
                <c:pt idx="1562" formatCode="General">
                  <c:v>72.02</c:v>
                </c:pt>
                <c:pt idx="1563" formatCode="General">
                  <c:v>71.89</c:v>
                </c:pt>
                <c:pt idx="1565" formatCode="General">
                  <c:v>70.62</c:v>
                </c:pt>
                <c:pt idx="1566" formatCode="General">
                  <c:v>72.97</c:v>
                </c:pt>
                <c:pt idx="1567" formatCode="General">
                  <c:v>72.38</c:v>
                </c:pt>
                <c:pt idx="1568" formatCode="General">
                  <c:v>74</c:v>
                </c:pt>
                <c:pt idx="1569" formatCode="General">
                  <c:v>71.06</c:v>
                </c:pt>
                <c:pt idx="1570" formatCode="General">
                  <c:v>72.430000000000007</c:v>
                </c:pt>
                <c:pt idx="1571" formatCode="General">
                  <c:v>71.569999999999993</c:v>
                </c:pt>
                <c:pt idx="1572" formatCode="General">
                  <c:v>72.150000000000006</c:v>
                </c:pt>
                <c:pt idx="1573" formatCode="General">
                  <c:v>72.94</c:v>
                </c:pt>
                <c:pt idx="1575" formatCode="General">
                  <c:v>72.63</c:v>
                </c:pt>
                <c:pt idx="1576">
                  <c:v>72.790000000000006</c:v>
                </c:pt>
                <c:pt idx="1577">
                  <c:v>74.319999999999993</c:v>
                </c:pt>
                <c:pt idx="1578">
                  <c:v>73.69</c:v>
                </c:pt>
                <c:pt idx="1579">
                  <c:v>75.260000000000005</c:v>
                </c:pt>
                <c:pt idx="1580">
                  <c:v>74.72</c:v>
                </c:pt>
                <c:pt idx="1581">
                  <c:v>75.48</c:v>
                </c:pt>
                <c:pt idx="1582">
                  <c:v>77.91</c:v>
                </c:pt>
                <c:pt idx="1583">
                  <c:v>78.45</c:v>
                </c:pt>
                <c:pt idx="1584">
                  <c:v>77.25</c:v>
                </c:pt>
                <c:pt idx="1585">
                  <c:v>78.3</c:v>
                </c:pt>
                <c:pt idx="1586">
                  <c:v>76.28</c:v>
                </c:pt>
                <c:pt idx="1587">
                  <c:v>74.36</c:v>
                </c:pt>
                <c:pt idx="1588">
                  <c:v>72.72</c:v>
                </c:pt>
                <c:pt idx="1589">
                  <c:v>73.209999999999994</c:v>
                </c:pt>
                <c:pt idx="1590">
                  <c:v>73.83</c:v>
                </c:pt>
                <c:pt idx="1591">
                  <c:v>74.260000000000005</c:v>
                </c:pt>
                <c:pt idx="1592">
                  <c:v>76.67</c:v>
                </c:pt>
                <c:pt idx="1593">
                  <c:v>77.260000000000005</c:v>
                </c:pt>
                <c:pt idx="1594">
                  <c:v>77.34</c:v>
                </c:pt>
                <c:pt idx="1595">
                  <c:v>78.28</c:v>
                </c:pt>
                <c:pt idx="1596">
                  <c:v>77.09</c:v>
                </c:pt>
                <c:pt idx="1597">
                  <c:v>78.47</c:v>
                </c:pt>
                <c:pt idx="1598">
                  <c:v>79.650000000000006</c:v>
                </c:pt>
                <c:pt idx="1600">
                  <c:v>78.72</c:v>
                </c:pt>
                <c:pt idx="1601">
                  <c:v>78.89</c:v>
                </c:pt>
                <c:pt idx="1602">
                  <c:v>79.64</c:v>
                </c:pt>
                <c:pt idx="1603">
                  <c:v>77.599999999999994</c:v>
                </c:pt>
                <c:pt idx="1604">
                  <c:v>78.53</c:v>
                </c:pt>
                <c:pt idx="1605">
                  <c:v>79.8</c:v>
                </c:pt>
                <c:pt idx="1606">
                  <c:v>79.44</c:v>
                </c:pt>
                <c:pt idx="1607">
                  <c:v>79.22</c:v>
                </c:pt>
                <c:pt idx="1608">
                  <c:v>80.900000000000006</c:v>
                </c:pt>
                <c:pt idx="1609">
                  <c:v>79.67</c:v>
                </c:pt>
                <c:pt idx="1610">
                  <c:v>79.11</c:v>
                </c:pt>
                <c:pt idx="1611">
                  <c:v>80.08</c:v>
                </c:pt>
                <c:pt idx="1612">
                  <c:v>79.81</c:v>
                </c:pt>
                <c:pt idx="1613">
                  <c:v>78.959999999999994</c:v>
                </c:pt>
                <c:pt idx="1614">
                  <c:v>78.87</c:v>
                </c:pt>
                <c:pt idx="1615">
                  <c:v>78.510000000000005</c:v>
                </c:pt>
                <c:pt idx="1616">
                  <c:v>80.67</c:v>
                </c:pt>
                <c:pt idx="1617">
                  <c:v>82.16</c:v>
                </c:pt>
                <c:pt idx="1618">
                  <c:v>81.94</c:v>
                </c:pt>
                <c:pt idx="1619">
                  <c:v>83.68</c:v>
                </c:pt>
                <c:pt idx="1620">
                  <c:v>84.39</c:v>
                </c:pt>
                <c:pt idx="1621">
                  <c:v>82.79</c:v>
                </c:pt>
                <c:pt idx="1622">
                  <c:v>81.99</c:v>
                </c:pt>
                <c:pt idx="1623">
                  <c:v>81.099999999999994</c:v>
                </c:pt>
                <c:pt idx="1624">
                  <c:v>82.41</c:v>
                </c:pt>
                <c:pt idx="1625">
                  <c:v>82.41</c:v>
                </c:pt>
                <c:pt idx="1626">
                  <c:v>82.15</c:v>
                </c:pt>
                <c:pt idx="1627">
                  <c:v>83.96</c:v>
                </c:pt>
                <c:pt idx="1629">
                  <c:v>84.54</c:v>
                </c:pt>
                <c:pt idx="1630">
                  <c:v>85.95</c:v>
                </c:pt>
                <c:pt idx="1631">
                  <c:v>86.22</c:v>
                </c:pt>
                <c:pt idx="1632">
                  <c:v>87.37</c:v>
                </c:pt>
                <c:pt idx="1633">
                  <c:v>87.69</c:v>
                </c:pt>
                <c:pt idx="1634">
                  <c:v>87.24</c:v>
                </c:pt>
                <c:pt idx="1635">
                  <c:v>86.04</c:v>
                </c:pt>
                <c:pt idx="1636">
                  <c:v>86.98</c:v>
                </c:pt>
                <c:pt idx="1637">
                  <c:v>85.79</c:v>
                </c:pt>
                <c:pt idx="1638">
                  <c:v>86.46</c:v>
                </c:pt>
                <c:pt idx="1639">
                  <c:v>86.21</c:v>
                </c:pt>
                <c:pt idx="1640">
                  <c:v>86.15</c:v>
                </c:pt>
                <c:pt idx="1641">
                  <c:v>83.58</c:v>
                </c:pt>
                <c:pt idx="1642">
                  <c:v>83.5</c:v>
                </c:pt>
                <c:pt idx="1643">
                  <c:v>83.79</c:v>
                </c:pt>
                <c:pt idx="1644">
                  <c:v>83.82</c:v>
                </c:pt>
                <c:pt idx="1645">
                  <c:v>84.17</c:v>
                </c:pt>
                <c:pt idx="1646">
                  <c:v>84.09</c:v>
                </c:pt>
                <c:pt idx="1647">
                  <c:v>84.92</c:v>
                </c:pt>
                <c:pt idx="1648">
                  <c:v>85.38</c:v>
                </c:pt>
                <c:pt idx="1649">
                  <c:v>84.26</c:v>
                </c:pt>
                <c:pt idx="1650">
                  <c:v>83.49</c:v>
                </c:pt>
                <c:pt idx="1651">
                  <c:v>80.7</c:v>
                </c:pt>
                <c:pt idx="1652">
                  <c:v>80.59</c:v>
                </c:pt>
                <c:pt idx="1653">
                  <c:v>79.650000000000006</c:v>
                </c:pt>
                <c:pt idx="1654">
                  <c:v>80.099999999999994</c:v>
                </c:pt>
                <c:pt idx="1655">
                  <c:v>79.97</c:v>
                </c:pt>
                <c:pt idx="1656">
                  <c:v>80.569999999999993</c:v>
                </c:pt>
                <c:pt idx="1657">
                  <c:v>80.86</c:v>
                </c:pt>
                <c:pt idx="1658">
                  <c:v>79.81</c:v>
                </c:pt>
                <c:pt idx="1659">
                  <c:v>80.709999999999994</c:v>
                </c:pt>
                <c:pt idx="1660">
                  <c:v>79.62</c:v>
                </c:pt>
                <c:pt idx="1661">
                  <c:v>80.23</c:v>
                </c:pt>
                <c:pt idx="1662">
                  <c:v>80.849999999999994</c:v>
                </c:pt>
                <c:pt idx="1663">
                  <c:v>81.66</c:v>
                </c:pt>
                <c:pt idx="1664">
                  <c:v>81.39</c:v>
                </c:pt>
                <c:pt idx="1665">
                  <c:v>80.66</c:v>
                </c:pt>
                <c:pt idx="1666">
                  <c:v>79.150000000000006</c:v>
                </c:pt>
                <c:pt idx="1667">
                  <c:v>77.47</c:v>
                </c:pt>
                <c:pt idx="1668">
                  <c:v>78.48</c:v>
                </c:pt>
                <c:pt idx="1670">
                  <c:v>80.900000000000006</c:v>
                </c:pt>
                <c:pt idx="1671">
                  <c:v>80.239999999999995</c:v>
                </c:pt>
                <c:pt idx="1672">
                  <c:v>78.959999999999994</c:v>
                </c:pt>
                <c:pt idx="1673">
                  <c:v>77.97</c:v>
                </c:pt>
                <c:pt idx="1674">
                  <c:v>75.260000000000005</c:v>
                </c:pt>
                <c:pt idx="1675">
                  <c:v>74.27</c:v>
                </c:pt>
                <c:pt idx="1676">
                  <c:v>75.08</c:v>
                </c:pt>
                <c:pt idx="1677">
                  <c:v>76.52</c:v>
                </c:pt>
                <c:pt idx="1678">
                  <c:v>76.53</c:v>
                </c:pt>
                <c:pt idx="1679">
                  <c:v>78.75</c:v>
                </c:pt>
                <c:pt idx="1680">
                  <c:v>78.88</c:v>
                </c:pt>
                <c:pt idx="1681">
                  <c:v>79.56</c:v>
                </c:pt>
                <c:pt idx="1682">
                  <c:v>79.61</c:v>
                </c:pt>
                <c:pt idx="1683">
                  <c:v>79.41</c:v>
                </c:pt>
                <c:pt idx="1684">
                  <c:v>81.33</c:v>
                </c:pt>
                <c:pt idx="1685">
                  <c:v>82.67</c:v>
                </c:pt>
                <c:pt idx="1687">
                  <c:v>83.34</c:v>
                </c:pt>
                <c:pt idx="1688">
                  <c:v>81.709999999999994</c:v>
                </c:pt>
                <c:pt idx="1689">
                  <c:v>82.63</c:v>
                </c:pt>
                <c:pt idx="1690">
                  <c:v>81.97</c:v>
                </c:pt>
                <c:pt idx="1691">
                  <c:v>82.19</c:v>
                </c:pt>
                <c:pt idx="1692">
                  <c:v>83.04</c:v>
                </c:pt>
                <c:pt idx="1693">
                  <c:v>82.83</c:v>
                </c:pt>
                <c:pt idx="1694">
                  <c:v>84.7</c:v>
                </c:pt>
                <c:pt idx="1695">
                  <c:v>84.09</c:v>
                </c:pt>
                <c:pt idx="1696">
                  <c:v>85.19</c:v>
                </c:pt>
                <c:pt idx="1698">
                  <c:v>84.44</c:v>
                </c:pt>
                <c:pt idx="1699">
                  <c:v>83.63</c:v>
                </c:pt>
                <c:pt idx="1700">
                  <c:v>82.78</c:v>
                </c:pt>
                <c:pt idx="1701">
                  <c:v>83.39</c:v>
                </c:pt>
                <c:pt idx="1702">
                  <c:v>83.92</c:v>
                </c:pt>
                <c:pt idx="1703">
                  <c:v>83.49</c:v>
                </c:pt>
                <c:pt idx="1704">
                  <c:v>83.22</c:v>
                </c:pt>
                <c:pt idx="1705">
                  <c:v>81.92</c:v>
                </c:pt>
                <c:pt idx="1706">
                  <c:v>84.16</c:v>
                </c:pt>
                <c:pt idx="1707">
                  <c:v>84.17</c:v>
                </c:pt>
                <c:pt idx="1708">
                  <c:v>81.430000000000007</c:v>
                </c:pt>
                <c:pt idx="1709">
                  <c:v>81.25</c:v>
                </c:pt>
                <c:pt idx="1710">
                  <c:v>78.239999999999995</c:v>
                </c:pt>
                <c:pt idx="1711">
                  <c:v>78.78</c:v>
                </c:pt>
                <c:pt idx="1712">
                  <c:v>79.430000000000007</c:v>
                </c:pt>
                <c:pt idx="1713">
                  <c:v>78.58</c:v>
                </c:pt>
                <c:pt idx="1714">
                  <c:v>77.27</c:v>
                </c:pt>
                <c:pt idx="1715">
                  <c:v>76.17</c:v>
                </c:pt>
                <c:pt idx="1716">
                  <c:v>79.36</c:v>
                </c:pt>
                <c:pt idx="1717">
                  <c:v>77.739999999999995</c:v>
                </c:pt>
                <c:pt idx="1718">
                  <c:v>74.989999999999995</c:v>
                </c:pt>
                <c:pt idx="1719">
                  <c:v>74.459999999999994</c:v>
                </c:pt>
                <c:pt idx="1720">
                  <c:v>74.599999999999994</c:v>
                </c:pt>
                <c:pt idx="1721">
                  <c:v>76.680000000000007</c:v>
                </c:pt>
                <c:pt idx="1722">
                  <c:v>77.64</c:v>
                </c:pt>
                <c:pt idx="1723">
                  <c:v>78.28</c:v>
                </c:pt>
                <c:pt idx="1724" formatCode="General">
                  <c:v>81.45</c:v>
                </c:pt>
                <c:pt idx="1725" formatCode="General">
                  <c:v>79.81</c:v>
                </c:pt>
                <c:pt idx="1726" formatCode="General">
                  <c:v>78.47</c:v>
                </c:pt>
                <c:pt idx="1727" formatCode="General">
                  <c:v>79.66</c:v>
                </c:pt>
                <c:pt idx="1728" formatCode="General">
                  <c:v>78.05</c:v>
                </c:pt>
                <c:pt idx="1729" formatCode="General">
                  <c:v>75.819999999999993</c:v>
                </c:pt>
                <c:pt idx="1730" formatCode="General">
                  <c:v>75.27</c:v>
                </c:pt>
                <c:pt idx="1731" formatCode="General">
                  <c:v>72.760000000000005</c:v>
                </c:pt>
                <c:pt idx="1732" formatCode="General">
                  <c:v>73.72</c:v>
                </c:pt>
                <c:pt idx="1733" formatCode="General">
                  <c:v>75.819999999999993</c:v>
                </c:pt>
                <c:pt idx="1734" formatCode="General">
                  <c:v>78.400000000000006</c:v>
                </c:pt>
                <c:pt idx="1735" formatCode="General">
                  <c:v>76.5</c:v>
                </c:pt>
                <c:pt idx="1736" formatCode="General">
                  <c:v>75.489999999999995</c:v>
                </c:pt>
                <c:pt idx="1737" formatCode="General">
                  <c:v>76.900000000000006</c:v>
                </c:pt>
                <c:pt idx="1738" formatCode="General">
                  <c:v>74.52</c:v>
                </c:pt>
                <c:pt idx="1740" formatCode="General">
                  <c:v>71.28</c:v>
                </c:pt>
                <c:pt idx="1741" formatCode="General">
                  <c:v>70.11</c:v>
                </c:pt>
                <c:pt idx="1742" formatCode="General">
                  <c:v>70.09</c:v>
                </c:pt>
                <c:pt idx="1743" formatCode="General">
                  <c:v>68.58</c:v>
                </c:pt>
                <c:pt idx="1744" formatCode="General">
                  <c:v>69.650000000000006</c:v>
                </c:pt>
                <c:pt idx="1745" formatCode="General">
                  <c:v>66.73</c:v>
                </c:pt>
                <c:pt idx="1746" formatCode="General">
                  <c:v>68.25</c:v>
                </c:pt>
                <c:pt idx="1747" formatCode="General">
                  <c:v>69.89</c:v>
                </c:pt>
                <c:pt idx="1748" formatCode="General">
                  <c:v>69.59</c:v>
                </c:pt>
                <c:pt idx="1749" formatCode="General">
                  <c:v>71.099999999999994</c:v>
                </c:pt>
                <c:pt idx="1750" formatCode="General">
                  <c:v>72.16</c:v>
                </c:pt>
                <c:pt idx="1751" formatCode="General">
                  <c:v>71.87</c:v>
                </c:pt>
                <c:pt idx="1752" formatCode="General">
                  <c:v>72.86</c:v>
                </c:pt>
                <c:pt idx="1753" formatCode="General">
                  <c:v>72.72</c:v>
                </c:pt>
                <c:pt idx="1754" formatCode="General">
                  <c:v>71.33</c:v>
                </c:pt>
                <c:pt idx="1755" formatCode="General">
                  <c:v>72.34</c:v>
                </c:pt>
                <c:pt idx="1756" formatCode="General">
                  <c:v>70.42</c:v>
                </c:pt>
                <c:pt idx="1757" formatCode="General">
                  <c:v>68.28</c:v>
                </c:pt>
                <c:pt idx="1758" formatCode="General">
                  <c:v>68.72</c:v>
                </c:pt>
                <c:pt idx="1759" formatCode="General">
                  <c:v>68.75</c:v>
                </c:pt>
                <c:pt idx="1760" formatCode="General">
                  <c:v>70.41</c:v>
                </c:pt>
                <c:pt idx="1761" formatCode="General">
                  <c:v>70.739999999999995</c:v>
                </c:pt>
                <c:pt idx="1762" formatCode="General">
                  <c:v>74.33</c:v>
                </c:pt>
                <c:pt idx="1763" formatCode="General">
                  <c:v>74.930000000000007</c:v>
                </c:pt>
                <c:pt idx="1764" formatCode="General">
                  <c:v>77.760000000000005</c:v>
                </c:pt>
                <c:pt idx="1765" formatCode="General">
                  <c:v>74.260000000000005</c:v>
                </c:pt>
                <c:pt idx="1766" formatCode="General">
                  <c:v>73.849999999999994</c:v>
                </c:pt>
                <c:pt idx="1767" formatCode="General">
                  <c:v>76.459999999999994</c:v>
                </c:pt>
                <c:pt idx="1768" formatCode="General">
                  <c:v>76.11</c:v>
                </c:pt>
                <c:pt idx="1770" formatCode="General">
                  <c:v>71.22</c:v>
                </c:pt>
                <c:pt idx="1771" formatCode="General">
                  <c:v>70.97</c:v>
                </c:pt>
                <c:pt idx="1772" formatCode="General">
                  <c:v>71.260000000000005</c:v>
                </c:pt>
                <c:pt idx="1773" formatCode="General">
                  <c:v>69.78</c:v>
                </c:pt>
                <c:pt idx="1774" formatCode="General">
                  <c:v>71.16</c:v>
                </c:pt>
                <c:pt idx="1775" formatCode="General">
                  <c:v>72.84</c:v>
                </c:pt>
                <c:pt idx="1776" formatCode="General">
                  <c:v>71.37</c:v>
                </c:pt>
                <c:pt idx="1777" formatCode="General">
                  <c:v>70.58</c:v>
                </c:pt>
                <c:pt idx="1778" formatCode="General">
                  <c:v>72.02</c:v>
                </c:pt>
                <c:pt idx="1779" formatCode="General">
                  <c:v>67.650000000000006</c:v>
                </c:pt>
                <c:pt idx="1780" formatCode="General">
                  <c:v>67.48</c:v>
                </c:pt>
                <c:pt idx="1781" formatCode="General">
                  <c:v>68.91</c:v>
                </c:pt>
                <c:pt idx="1782" formatCode="General">
                  <c:v>69.58</c:v>
                </c:pt>
                <c:pt idx="1783" formatCode="General">
                  <c:v>69.81</c:v>
                </c:pt>
                <c:pt idx="1784" formatCode="General">
                  <c:v>71.83</c:v>
                </c:pt>
                <c:pt idx="1785" formatCode="General">
                  <c:v>72.260000000000005</c:v>
                </c:pt>
                <c:pt idx="1786" formatCode="General">
                  <c:v>71.98</c:v>
                </c:pt>
                <c:pt idx="1787" formatCode="General">
                  <c:v>72.69</c:v>
                </c:pt>
                <c:pt idx="1788" formatCode="General">
                  <c:v>70.69</c:v>
                </c:pt>
                <c:pt idx="1790" formatCode="General">
                  <c:v>68.430000000000007</c:v>
                </c:pt>
                <c:pt idx="1791" formatCode="General">
                  <c:v>68.760000000000005</c:v>
                </c:pt>
                <c:pt idx="1792" formatCode="General">
                  <c:v>68.989999999999995</c:v>
                </c:pt>
                <c:pt idx="1793" formatCode="General">
                  <c:v>67.33</c:v>
                </c:pt>
                <c:pt idx="1794" formatCode="General">
                  <c:v>69.459999999999994</c:v>
                </c:pt>
                <c:pt idx="1795" formatCode="General">
                  <c:v>69.75</c:v>
                </c:pt>
                <c:pt idx="1796" formatCode="General">
                  <c:v>69.25</c:v>
                </c:pt>
                <c:pt idx="1797" formatCode="General">
                  <c:v>70.39</c:v>
                </c:pt>
                <c:pt idx="1798" formatCode="General">
                  <c:v>71.680000000000007</c:v>
                </c:pt>
                <c:pt idx="1799" formatCode="General">
                  <c:v>69.41</c:v>
                </c:pt>
                <c:pt idx="1800" formatCode="General">
                  <c:v>69.05</c:v>
                </c:pt>
                <c:pt idx="1801" formatCode="General">
                  <c:v>69.03</c:v>
                </c:pt>
                <c:pt idx="1803" formatCode="General">
                  <c:v>68.260000000000005</c:v>
                </c:pt>
                <c:pt idx="1804" formatCode="General">
                  <c:v>68.349999999999994</c:v>
                </c:pt>
                <c:pt idx="1805" formatCode="General">
                  <c:v>70.150000000000006</c:v>
                </c:pt>
                <c:pt idx="1806" formatCode="General">
                  <c:v>68.81</c:v>
                </c:pt>
                <c:pt idx="1807" formatCode="General">
                  <c:v>68.58</c:v>
                </c:pt>
                <c:pt idx="1808" formatCode="General">
                  <c:v>68.58</c:v>
                </c:pt>
                <c:pt idx="1809" formatCode="General">
                  <c:v>68.650000000000006</c:v>
                </c:pt>
                <c:pt idx="1810" formatCode="General">
                  <c:v>68.849999999999994</c:v>
                </c:pt>
                <c:pt idx="1811" formatCode="General">
                  <c:v>70.569999999999993</c:v>
                </c:pt>
                <c:pt idx="1812" formatCode="General">
                  <c:v>70.25</c:v>
                </c:pt>
                <c:pt idx="1813" formatCode="General">
                  <c:v>71.540000000000006</c:v>
                </c:pt>
                <c:pt idx="1814" formatCode="General">
                  <c:v>71.03</c:v>
                </c:pt>
                <c:pt idx="1815" formatCode="General">
                  <c:v>70.31</c:v>
                </c:pt>
                <c:pt idx="1816" formatCode="General">
                  <c:v>70.8</c:v>
                </c:pt>
                <c:pt idx="1817" formatCode="General">
                  <c:v>70.099999999999994</c:v>
                </c:pt>
                <c:pt idx="1818" formatCode="General">
                  <c:v>69.709999999999994</c:v>
                </c:pt>
                <c:pt idx="1819" formatCode="General">
                  <c:v>69.5</c:v>
                </c:pt>
                <c:pt idx="1820" formatCode="General">
                  <c:v>70.87</c:v>
                </c:pt>
                <c:pt idx="1821" formatCode="General">
                  <c:v>70.38</c:v>
                </c:pt>
                <c:pt idx="1822" formatCode="General">
                  <c:v>71.28</c:v>
                </c:pt>
                <c:pt idx="1823" formatCode="General">
                  <c:v>71.73</c:v>
                </c:pt>
                <c:pt idx="1824" formatCode="General">
                  <c:v>72.44</c:v>
                </c:pt>
                <c:pt idx="1826" formatCode="General">
                  <c:v>73.790000000000006</c:v>
                </c:pt>
                <c:pt idx="1827" formatCode="General">
                  <c:v>74.64</c:v>
                </c:pt>
                <c:pt idx="1828" formatCode="General">
                  <c:v>74.31</c:v>
                </c:pt>
                <c:pt idx="1829" formatCode="General">
                  <c:v>74.989999999999995</c:v>
                </c:pt>
                <c:pt idx="1830" formatCode="General">
                  <c:v>73.989999999999995</c:v>
                </c:pt>
                <c:pt idx="1832" formatCode="General">
                  <c:v>77.27</c:v>
                </c:pt>
                <c:pt idx="1833" formatCode="General">
                  <c:v>79.569999999999993</c:v>
                </c:pt>
                <c:pt idx="1834" formatCode="General">
                  <c:v>78.2</c:v>
                </c:pt>
                <c:pt idx="1835" formatCode="General">
                  <c:v>80.73</c:v>
                </c:pt>
                <c:pt idx="1836" formatCode="General">
                  <c:v>79.349999999999994</c:v>
                </c:pt>
                <c:pt idx="1837" formatCode="General">
                  <c:v>78.56</c:v>
                </c:pt>
                <c:pt idx="1839" formatCode="General">
                  <c:v>76.790000000000006</c:v>
                </c:pt>
                <c:pt idx="1840" formatCode="General">
                  <c:v>76.12</c:v>
                </c:pt>
                <c:pt idx="1841" formatCode="General">
                  <c:v>75.03</c:v>
                </c:pt>
                <c:pt idx="1842" formatCode="General">
                  <c:v>74.97</c:v>
                </c:pt>
                <c:pt idx="1843" formatCode="General">
                  <c:v>73.510000000000005</c:v>
                </c:pt>
                <c:pt idx="1844" formatCode="General">
                  <c:v>74.150000000000006</c:v>
                </c:pt>
                <c:pt idx="1845" formatCode="General">
                  <c:v>72.94</c:v>
                </c:pt>
                <c:pt idx="1846" formatCode="General">
                  <c:v>73.099999999999994</c:v>
                </c:pt>
                <c:pt idx="1847" formatCode="General">
                  <c:v>72.84</c:v>
                </c:pt>
                <c:pt idx="1848" formatCode="General">
                  <c:v>73.52</c:v>
                </c:pt>
                <c:pt idx="1849">
                  <c:v>73.040000000000006</c:v>
                </c:pt>
                <c:pt idx="1850">
                  <c:v>71.39</c:v>
                </c:pt>
                <c:pt idx="1851">
                  <c:v>70.97</c:v>
                </c:pt>
                <c:pt idx="1852">
                  <c:v>71.319999999999993</c:v>
                </c:pt>
                <c:pt idx="1853">
                  <c:v>72.73</c:v>
                </c:pt>
                <c:pt idx="1854">
                  <c:v>73.67</c:v>
                </c:pt>
                <c:pt idx="1855">
                  <c:v>71.72</c:v>
                </c:pt>
                <c:pt idx="1856">
                  <c:v>71.66</c:v>
                </c:pt>
                <c:pt idx="1857">
                  <c:v>71.05</c:v>
                </c:pt>
                <c:pt idx="1859">
                  <c:v>72.209999999999994</c:v>
                </c:pt>
                <c:pt idx="1860">
                  <c:v>72.58</c:v>
                </c:pt>
                <c:pt idx="1861">
                  <c:v>72.88</c:v>
                </c:pt>
                <c:pt idx="1862">
                  <c:v>70.72</c:v>
                </c:pt>
                <c:pt idx="1863">
                  <c:v>71.06</c:v>
                </c:pt>
                <c:pt idx="1864" formatCode="General">
                  <c:v>69.150000000000006</c:v>
                </c:pt>
                <c:pt idx="1865" formatCode="General">
                  <c:v>68.87</c:v>
                </c:pt>
                <c:pt idx="1866" formatCode="General">
                  <c:v>70.62</c:v>
                </c:pt>
                <c:pt idx="1867" formatCode="General">
                  <c:v>69.97</c:v>
                </c:pt>
                <c:pt idx="1868" formatCode="General">
                  <c:v>68.63</c:v>
                </c:pt>
                <c:pt idx="1869" formatCode="General">
                  <c:v>68.47</c:v>
                </c:pt>
                <c:pt idx="1870" formatCode="General">
                  <c:v>66.58</c:v>
                </c:pt>
                <c:pt idx="1871" formatCode="General">
                  <c:v>66.62</c:v>
                </c:pt>
                <c:pt idx="1872" formatCode="General">
                  <c:v>67.290000000000006</c:v>
                </c:pt>
                <c:pt idx="1873" formatCode="General">
                  <c:v>66.31</c:v>
                </c:pt>
                <c:pt idx="1874" formatCode="General">
                  <c:v>66.52</c:v>
                </c:pt>
                <c:pt idx="1875" formatCode="General">
                  <c:v>67.650000000000006</c:v>
                </c:pt>
                <c:pt idx="1876" formatCode="General">
                  <c:v>66.819999999999993</c:v>
                </c:pt>
                <c:pt idx="1877" formatCode="General">
                  <c:v>67.430000000000007</c:v>
                </c:pt>
                <c:pt idx="1878" formatCode="General">
                  <c:v>67.84</c:v>
                </c:pt>
                <c:pt idx="1879" formatCode="General">
                  <c:v>67.489999999999995</c:v>
                </c:pt>
                <c:pt idx="1880" formatCode="General">
                  <c:v>67.400000000000006</c:v>
                </c:pt>
                <c:pt idx="1881" formatCode="General">
                  <c:v>68.55</c:v>
                </c:pt>
                <c:pt idx="1882" formatCode="General">
                  <c:v>68.52</c:v>
                </c:pt>
                <c:pt idx="1883" formatCode="General">
                  <c:v>69.459999999999994</c:v>
                </c:pt>
                <c:pt idx="1884" formatCode="General">
                  <c:v>69.48</c:v>
                </c:pt>
                <c:pt idx="1885" formatCode="General">
                  <c:v>70.05</c:v>
                </c:pt>
                <c:pt idx="1886" formatCode="General">
                  <c:v>70.3</c:v>
                </c:pt>
                <c:pt idx="1887" formatCode="General">
                  <c:v>69.739999999999995</c:v>
                </c:pt>
                <c:pt idx="1888" formatCode="General">
                  <c:v>71.87</c:v>
                </c:pt>
                <c:pt idx="1889" formatCode="General">
                  <c:v>71.61</c:v>
                </c:pt>
                <c:pt idx="1890" formatCode="General">
                  <c:v>72.12</c:v>
                </c:pt>
                <c:pt idx="1891" formatCode="General">
                  <c:v>67.430000000000007</c:v>
                </c:pt>
                <c:pt idx="1892" formatCode="General">
                  <c:v>62.42</c:v>
                </c:pt>
                <c:pt idx="1893" formatCode="General">
                  <c:v>61.05</c:v>
                </c:pt>
                <c:pt idx="1894" formatCode="General">
                  <c:v>60.04</c:v>
                </c:pt>
                <c:pt idx="1895" formatCode="General">
                  <c:v>62.63</c:v>
                </c:pt>
                <c:pt idx="1896" formatCode="General">
                  <c:v>60.57</c:v>
                </c:pt>
                <c:pt idx="1897" formatCode="General">
                  <c:v>61.91</c:v>
                </c:pt>
                <c:pt idx="1898" formatCode="General">
                  <c:v>61.99</c:v>
                </c:pt>
                <c:pt idx="1899" formatCode="General">
                  <c:v>61.74</c:v>
                </c:pt>
                <c:pt idx="1900" formatCode="General">
                  <c:v>62.88</c:v>
                </c:pt>
                <c:pt idx="1901" formatCode="General">
                  <c:v>65.069999999999993</c:v>
                </c:pt>
                <c:pt idx="1903" formatCode="General">
                  <c:v>63.48</c:v>
                </c:pt>
                <c:pt idx="1904" formatCode="General">
                  <c:v>64.599999999999994</c:v>
                </c:pt>
                <c:pt idx="1905" formatCode="General">
                  <c:v>62.64</c:v>
                </c:pt>
                <c:pt idx="1906" formatCode="General">
                  <c:v>63.55</c:v>
                </c:pt>
                <c:pt idx="1907" formatCode="General">
                  <c:v>63.85</c:v>
                </c:pt>
                <c:pt idx="1908" formatCode="General">
                  <c:v>63.3</c:v>
                </c:pt>
                <c:pt idx="1909" formatCode="General">
                  <c:v>61.84</c:v>
                </c:pt>
                <c:pt idx="1910" formatCode="General">
                  <c:v>59.55</c:v>
                </c:pt>
                <c:pt idx="1911" formatCode="General">
                  <c:v>60.59</c:v>
                </c:pt>
                <c:pt idx="1912" formatCode="General">
                  <c:v>59.67</c:v>
                </c:pt>
                <c:pt idx="1913" formatCode="General">
                  <c:v>58.5</c:v>
                </c:pt>
                <c:pt idx="1914" formatCode="General">
                  <c:v>60.42</c:v>
                </c:pt>
                <c:pt idx="1915" formatCode="General">
                  <c:v>59.42</c:v>
                </c:pt>
                <c:pt idx="1916" formatCode="General">
                  <c:v>61.25</c:v>
                </c:pt>
                <c:pt idx="1917" formatCode="General">
                  <c:v>62.37</c:v>
                </c:pt>
                <c:pt idx="1918" formatCode="General">
                  <c:v>63.32</c:v>
                </c:pt>
                <c:pt idx="1919" formatCode="General">
                  <c:v>65.040000000000006</c:v>
                </c:pt>
                <c:pt idx="1920" formatCode="General">
                  <c:v>64.48</c:v>
                </c:pt>
                <c:pt idx="1921" formatCode="General">
                  <c:v>63.03</c:v>
                </c:pt>
                <c:pt idx="1922" formatCode="General">
                  <c:v>63.84</c:v>
                </c:pt>
                <c:pt idx="1923" formatCode="General">
                  <c:v>63.98</c:v>
                </c:pt>
                <c:pt idx="1924" formatCode="General">
                  <c:v>63.97</c:v>
                </c:pt>
                <c:pt idx="1925" formatCode="General">
                  <c:v>62.93</c:v>
                </c:pt>
                <c:pt idx="1926" formatCode="General">
                  <c:v>62.55</c:v>
                </c:pt>
                <c:pt idx="1927" formatCode="General">
                  <c:v>62.89</c:v>
                </c:pt>
                <c:pt idx="1929" formatCode="General">
                  <c:v>61.61</c:v>
                </c:pt>
                <c:pt idx="1930" formatCode="General">
                  <c:v>62.54</c:v>
                </c:pt>
                <c:pt idx="1931" formatCode="General">
                  <c:v>61.66</c:v>
                </c:pt>
                <c:pt idx="1932" formatCode="General">
                  <c:v>61.46</c:v>
                </c:pt>
                <c:pt idx="1933" formatCode="General">
                  <c:v>63.27</c:v>
                </c:pt>
                <c:pt idx="1934" formatCode="General">
                  <c:v>64.099999999999994</c:v>
                </c:pt>
                <c:pt idx="1935" formatCode="General">
                  <c:v>63.57</c:v>
                </c:pt>
                <c:pt idx="1936" formatCode="General">
                  <c:v>64.06</c:v>
                </c:pt>
                <c:pt idx="1937" formatCode="General">
                  <c:v>65.3</c:v>
                </c:pt>
                <c:pt idx="1938" formatCode="General">
                  <c:v>65.989999999999995</c:v>
                </c:pt>
                <c:pt idx="1939" formatCode="General">
                  <c:v>65.66</c:v>
                </c:pt>
                <c:pt idx="1940" formatCode="General">
                  <c:v>68.91</c:v>
                </c:pt>
                <c:pt idx="1941" formatCode="General">
                  <c:v>68.73</c:v>
                </c:pt>
                <c:pt idx="1942" formatCode="General">
                  <c:v>73.84</c:v>
                </c:pt>
                <c:pt idx="1943" formatCode="General">
                  <c:v>72.53</c:v>
                </c:pt>
                <c:pt idx="1944" formatCode="General">
                  <c:v>75.62</c:v>
                </c:pt>
                <c:pt idx="1945" formatCode="General">
                  <c:v>75.89</c:v>
                </c:pt>
                <c:pt idx="1947" formatCode="General">
                  <c:v>75.72</c:v>
                </c:pt>
                <c:pt idx="1948" formatCode="General">
                  <c:v>69.36</c:v>
                </c:pt>
                <c:pt idx="1949" formatCode="General">
                  <c:v>65.45</c:v>
                </c:pt>
                <c:pt idx="1950" formatCode="General">
                  <c:v>65.98</c:v>
                </c:pt>
                <c:pt idx="1951" formatCode="General">
                  <c:v>66.44</c:v>
                </c:pt>
                <c:pt idx="1952" formatCode="General">
                  <c:v>66.66</c:v>
                </c:pt>
                <c:pt idx="1953" formatCode="General">
                  <c:v>66.3</c:v>
                </c:pt>
                <c:pt idx="1954" formatCode="General">
                  <c:v>66.64</c:v>
                </c:pt>
                <c:pt idx="1955" formatCode="General">
                  <c:v>68.66</c:v>
                </c:pt>
                <c:pt idx="1956" formatCode="General">
                  <c:v>68.13</c:v>
                </c:pt>
                <c:pt idx="1958" formatCode="General">
                  <c:v>69.16</c:v>
                </c:pt>
                <c:pt idx="1959" formatCode="General">
                  <c:v>69.55</c:v>
                </c:pt>
                <c:pt idx="1960" formatCode="General">
                  <c:v>69.61</c:v>
                </c:pt>
                <c:pt idx="1961" formatCode="General">
                  <c:v>67.78</c:v>
                </c:pt>
                <c:pt idx="1962" formatCode="General">
                  <c:v>69.63</c:v>
                </c:pt>
                <c:pt idx="1963" formatCode="General">
                  <c:v>68.19</c:v>
                </c:pt>
                <c:pt idx="1964" formatCode="General">
                  <c:v>67.760000000000005</c:v>
                </c:pt>
                <c:pt idx="1965" formatCode="General">
                  <c:v>67.13</c:v>
                </c:pt>
                <c:pt idx="1966" formatCode="General">
                  <c:v>68.760000000000005</c:v>
                </c:pt>
                <c:pt idx="1967" formatCode="General">
                  <c:v>68.53</c:v>
                </c:pt>
                <c:pt idx="1968" formatCode="General">
                  <c:v>68.39</c:v>
                </c:pt>
                <c:pt idx="1969" formatCode="General">
                  <c:v>67.56</c:v>
                </c:pt>
                <c:pt idx="1970" formatCode="General">
                  <c:v>66.05</c:v>
                </c:pt>
                <c:pt idx="1971" formatCode="General">
                  <c:v>67.16</c:v>
                </c:pt>
                <c:pt idx="1972" formatCode="General">
                  <c:v>66.38</c:v>
                </c:pt>
                <c:pt idx="1973" formatCode="General">
                  <c:v>67.81</c:v>
                </c:pt>
                <c:pt idx="1974" formatCode="General">
                  <c:v>70.27</c:v>
                </c:pt>
                <c:pt idx="1975" formatCode="General">
                  <c:v>71.09</c:v>
                </c:pt>
                <c:pt idx="1976" formatCode="General">
                  <c:v>70.36</c:v>
                </c:pt>
                <c:pt idx="1977" formatCode="General">
                  <c:v>68.39</c:v>
                </c:pt>
                <c:pt idx="1978" formatCode="General">
                  <c:v>67.33</c:v>
                </c:pt>
                <c:pt idx="1979" formatCode="General">
                  <c:v>66.2</c:v>
                </c:pt>
                <c:pt idx="1980" formatCode="General">
                  <c:v>65.38</c:v>
                </c:pt>
                <c:pt idx="1981" formatCode="General">
                  <c:v>64.900000000000006</c:v>
                </c:pt>
                <c:pt idx="1982" formatCode="General">
                  <c:v>64.94</c:v>
                </c:pt>
                <c:pt idx="1983" formatCode="General">
                  <c:v>65.03</c:v>
                </c:pt>
                <c:pt idx="1984" formatCode="General">
                  <c:v>64.22</c:v>
                </c:pt>
                <c:pt idx="1985" formatCode="General">
                  <c:v>63.68</c:v>
                </c:pt>
                <c:pt idx="1986" formatCode="General">
                  <c:v>64.989999999999995</c:v>
                </c:pt>
                <c:pt idx="1987" formatCode="General">
                  <c:v>63.78</c:v>
                </c:pt>
                <c:pt idx="1988" formatCode="General">
                  <c:v>64.510000000000005</c:v>
                </c:pt>
                <c:pt idx="1989" formatCode="General">
                  <c:v>63.38</c:v>
                </c:pt>
                <c:pt idx="1990" formatCode="General">
                  <c:v>64.19</c:v>
                </c:pt>
                <c:pt idx="1991" formatCode="General">
                  <c:v>64.56</c:v>
                </c:pt>
                <c:pt idx="1992" formatCode="General">
                  <c:v>64.08</c:v>
                </c:pt>
                <c:pt idx="1993" formatCode="General">
                  <c:v>65.180000000000007</c:v>
                </c:pt>
                <c:pt idx="1994" formatCode="General">
                  <c:v>63.6</c:v>
                </c:pt>
                <c:pt idx="1995" formatCode="General">
                  <c:v>64.489999999999995</c:v>
                </c:pt>
                <c:pt idx="1996" formatCode="General">
                  <c:v>64.959999999999994</c:v>
                </c:pt>
                <c:pt idx="1997" formatCode="General">
                  <c:v>64.36</c:v>
                </c:pt>
                <c:pt idx="1999" formatCode="General">
                  <c:v>65.95</c:v>
                </c:pt>
                <c:pt idx="2000" formatCode="General">
                  <c:v>64.36</c:v>
                </c:pt>
                <c:pt idx="2001" formatCode="General">
                  <c:v>63.81</c:v>
                </c:pt>
                <c:pt idx="2002" formatCode="General">
                  <c:v>62.22</c:v>
                </c:pt>
                <c:pt idx="2003" formatCode="General">
                  <c:v>62.6</c:v>
                </c:pt>
                <c:pt idx="2004" formatCode="General">
                  <c:v>62.97</c:v>
                </c:pt>
                <c:pt idx="2005" formatCode="General">
                  <c:v>64.010000000000005</c:v>
                </c:pt>
                <c:pt idx="2006" formatCode="General">
                  <c:v>62.71</c:v>
                </c:pt>
                <c:pt idx="2007" formatCode="General">
                  <c:v>63.02</c:v>
                </c:pt>
                <c:pt idx="2008" formatCode="General">
                  <c:v>63.66</c:v>
                </c:pt>
                <c:pt idx="2009" formatCode="General">
                  <c:v>64.89</c:v>
                </c:pt>
                <c:pt idx="2010" formatCode="General">
                  <c:v>64.41</c:v>
                </c:pt>
                <c:pt idx="2011" formatCode="General">
                  <c:v>63.91</c:v>
                </c:pt>
                <c:pt idx="2012" formatCode="General">
                  <c:v>63.02</c:v>
                </c:pt>
                <c:pt idx="2013" formatCode="General">
                  <c:v>62.99</c:v>
                </c:pt>
                <c:pt idx="2014" formatCode="General">
                  <c:v>63.76</c:v>
                </c:pt>
                <c:pt idx="2015" formatCode="General">
                  <c:v>65.400000000000006</c:v>
                </c:pt>
                <c:pt idx="2016" formatCode="General">
                  <c:v>65.510000000000005</c:v>
                </c:pt>
                <c:pt idx="2017" formatCode="General">
                  <c:v>66.5</c:v>
                </c:pt>
                <c:pt idx="2018" formatCode="General">
                  <c:v>64.27</c:v>
                </c:pt>
                <c:pt idx="2019" formatCode="General">
                  <c:v>63.17</c:v>
                </c:pt>
                <c:pt idx="2020" formatCode="General">
                  <c:v>62.59</c:v>
                </c:pt>
                <c:pt idx="2021" formatCode="General">
                  <c:v>61.28</c:v>
                </c:pt>
                <c:pt idx="2022" formatCode="General">
                  <c:v>61.65</c:v>
                </c:pt>
                <c:pt idx="2023" formatCode="General">
                  <c:v>62.49</c:v>
                </c:pt>
                <c:pt idx="2024" formatCode="General">
                  <c:v>62.52</c:v>
                </c:pt>
                <c:pt idx="2025" formatCode="General">
                  <c:v>63.37</c:v>
                </c:pt>
                <c:pt idx="2026" formatCode="General">
                  <c:v>62.36</c:v>
                </c:pt>
                <c:pt idx="2027" formatCode="General">
                  <c:v>59.75</c:v>
                </c:pt>
                <c:pt idx="2029" formatCode="General">
                  <c:v>59.52</c:v>
                </c:pt>
                <c:pt idx="2030" formatCode="General">
                  <c:v>59.08</c:v>
                </c:pt>
                <c:pt idx="2031" formatCode="General">
                  <c:v>58.29</c:v>
                </c:pt>
                <c:pt idx="2032" formatCode="General">
                  <c:v>58.3</c:v>
                </c:pt>
                <c:pt idx="2033" formatCode="General">
                  <c:v>58.34</c:v>
                </c:pt>
                <c:pt idx="2034" formatCode="General">
                  <c:v>58.66</c:v>
                </c:pt>
                <c:pt idx="2035" formatCode="General">
                  <c:v>59.3</c:v>
                </c:pt>
                <c:pt idx="2036" formatCode="General">
                  <c:v>62.44</c:v>
                </c:pt>
                <c:pt idx="2037" formatCode="General">
                  <c:v>62.27</c:v>
                </c:pt>
                <c:pt idx="2038" formatCode="General">
                  <c:v>62.13</c:v>
                </c:pt>
                <c:pt idx="2039" formatCode="General">
                  <c:v>60.97</c:v>
                </c:pt>
                <c:pt idx="2040" formatCode="General">
                  <c:v>61.26</c:v>
                </c:pt>
                <c:pt idx="2041" formatCode="General">
                  <c:v>61.36</c:v>
                </c:pt>
                <c:pt idx="2042" formatCode="General">
                  <c:v>61.75</c:v>
                </c:pt>
                <c:pt idx="2043" formatCode="General">
                  <c:v>61.79</c:v>
                </c:pt>
                <c:pt idx="2044" formatCode="General">
                  <c:v>61.38</c:v>
                </c:pt>
                <c:pt idx="2045" formatCode="General">
                  <c:v>60.4</c:v>
                </c:pt>
                <c:pt idx="2046" formatCode="General">
                  <c:v>60.24</c:v>
                </c:pt>
                <c:pt idx="2047" formatCode="General">
                  <c:v>60.54</c:v>
                </c:pt>
                <c:pt idx="2048" formatCode="General">
                  <c:v>60.94</c:v>
                </c:pt>
                <c:pt idx="2050" formatCode="General">
                  <c:v>59.3</c:v>
                </c:pt>
                <c:pt idx="2051" formatCode="General">
                  <c:v>59.54</c:v>
                </c:pt>
                <c:pt idx="2052" formatCode="General">
                  <c:v>60.87</c:v>
                </c:pt>
                <c:pt idx="2053" formatCode="General">
                  <c:v>60.66</c:v>
                </c:pt>
                <c:pt idx="2054" formatCode="General">
                  <c:v>61.51</c:v>
                </c:pt>
                <c:pt idx="2055" formatCode="General">
                  <c:v>60.27</c:v>
                </c:pt>
                <c:pt idx="2056" formatCode="General">
                  <c:v>60.07</c:v>
                </c:pt>
                <c:pt idx="2057" formatCode="General">
                  <c:v>58.86</c:v>
                </c:pt>
                <c:pt idx="2058" formatCode="General">
                  <c:v>59.11</c:v>
                </c:pt>
                <c:pt idx="2059" formatCode="General">
                  <c:v>58.25</c:v>
                </c:pt>
                <c:pt idx="2060" formatCode="General">
                  <c:v>58.81</c:v>
                </c:pt>
                <c:pt idx="2062" formatCode="General">
                  <c:v>58.58</c:v>
                </c:pt>
                <c:pt idx="2063" formatCode="General">
                  <c:v>59.47</c:v>
                </c:pt>
                <c:pt idx="2064" formatCode="General">
                  <c:v>58.81</c:v>
                </c:pt>
                <c:pt idx="2065" formatCode="General">
                  <c:v>59.09</c:v>
                </c:pt>
                <c:pt idx="2066" formatCode="General">
                  <c:v>59.82</c:v>
                </c:pt>
                <c:pt idx="2067" formatCode="General">
                  <c:v>60.23</c:v>
                </c:pt>
                <c:pt idx="2068" formatCode="General">
                  <c:v>59.04</c:v>
                </c:pt>
                <c:pt idx="2069" formatCode="General">
                  <c:v>58.4</c:v>
                </c:pt>
                <c:pt idx="2070" formatCode="General">
                  <c:v>58.67</c:v>
                </c:pt>
                <c:pt idx="2071" formatCode="General">
                  <c:v>57.76</c:v>
                </c:pt>
                <c:pt idx="2072" formatCode="General">
                  <c:v>57.61</c:v>
                </c:pt>
                <c:pt idx="2073" formatCode="General">
                  <c:v>56.97</c:v>
                </c:pt>
                <c:pt idx="2074" formatCode="General">
                  <c:v>55.44</c:v>
                </c:pt>
                <c:pt idx="2075" formatCode="General">
                  <c:v>56.07</c:v>
                </c:pt>
                <c:pt idx="2076" formatCode="General">
                  <c:v>56.22</c:v>
                </c:pt>
                <c:pt idx="2077" formatCode="General">
                  <c:v>56.8</c:v>
                </c:pt>
                <c:pt idx="2078" formatCode="General">
                  <c:v>58.18</c:v>
                </c:pt>
                <c:pt idx="2079" formatCode="General">
                  <c:v>58.55</c:v>
                </c:pt>
                <c:pt idx="2080" formatCode="General">
                  <c:v>58.72</c:v>
                </c:pt>
                <c:pt idx="2082" formatCode="General">
                  <c:v>56.6</c:v>
                </c:pt>
                <c:pt idx="2083" formatCode="General">
                  <c:v>57.89</c:v>
                </c:pt>
                <c:pt idx="2084" formatCode="General">
                  <c:v>57.79</c:v>
                </c:pt>
                <c:pt idx="2085" formatCode="General">
                  <c:v>57.26</c:v>
                </c:pt>
                <c:pt idx="2087" formatCode="General">
                  <c:v>57.21</c:v>
                </c:pt>
                <c:pt idx="2088" formatCode="General">
                  <c:v>58.1</c:v>
                </c:pt>
                <c:pt idx="2089" formatCode="General">
                  <c:v>56.97</c:v>
                </c:pt>
                <c:pt idx="2090" formatCode="General">
                  <c:v>56.01</c:v>
                </c:pt>
                <c:pt idx="2091" formatCode="General">
                  <c:v>57.74</c:v>
                </c:pt>
                <c:pt idx="2092" formatCode="General">
                  <c:v>58.96</c:v>
                </c:pt>
                <c:pt idx="2093" formatCode="General">
                  <c:v>59.39</c:v>
                </c:pt>
                <c:pt idx="2094" formatCode="General">
                  <c:v>60.85</c:v>
                </c:pt>
                <c:pt idx="2095" formatCode="General">
                  <c:v>61.84</c:v>
                </c:pt>
                <c:pt idx="2096" formatCode="General">
                  <c:v>59.13</c:v>
                </c:pt>
                <c:pt idx="2097" formatCode="General">
                  <c:v>59.4</c:v>
                </c:pt>
                <c:pt idx="2099" formatCode="General">
                  <c:v>60.3</c:v>
                </c:pt>
                <c:pt idx="2100" formatCode="General">
                  <c:v>60.38</c:v>
                </c:pt>
                <c:pt idx="2101" formatCode="General">
                  <c:v>59.24</c:v>
                </c:pt>
                <c:pt idx="2102" formatCode="General">
                  <c:v>60.7</c:v>
                </c:pt>
                <c:pt idx="2103" formatCode="General">
                  <c:v>60.46</c:v>
                </c:pt>
                <c:pt idx="2104" formatCode="General">
                  <c:v>62.04</c:v>
                </c:pt>
                <c:pt idx="2105" formatCode="General">
                  <c:v>62.75</c:v>
                </c:pt>
                <c:pt idx="2106" formatCode="General">
                  <c:v>64.77</c:v>
                </c:pt>
                <c:pt idx="2107" formatCode="General">
                  <c:v>64.5</c:v>
                </c:pt>
                <c:pt idx="2108" formatCode="General">
                  <c:v>61.6</c:v>
                </c:pt>
                <c:pt idx="2109" formatCode="General">
                  <c:v>62.62</c:v>
                </c:pt>
                <c:pt idx="2110" formatCode="General">
                  <c:v>64.56</c:v>
                </c:pt>
                <c:pt idx="2111" formatCode="General">
                  <c:v>62.9</c:v>
                </c:pt>
                <c:pt idx="2112" formatCode="General">
                  <c:v>63.77</c:v>
                </c:pt>
                <c:pt idx="2113" formatCode="General">
                  <c:v>64.53</c:v>
                </c:pt>
                <c:pt idx="2114" formatCode="General">
                  <c:v>64.2</c:v>
                </c:pt>
                <c:pt idx="2115" formatCode="General">
                  <c:v>64.8</c:v>
                </c:pt>
                <c:pt idx="2116" formatCode="General">
                  <c:v>63.08</c:v>
                </c:pt>
                <c:pt idx="2117" formatCode="General">
                  <c:v>63.05</c:v>
                </c:pt>
                <c:pt idx="2119" formatCode="General">
                  <c:v>62.53</c:v>
                </c:pt>
                <c:pt idx="2120" formatCode="General">
                  <c:v>65.33</c:v>
                </c:pt>
                <c:pt idx="2121" formatCode="General">
                  <c:v>66.66</c:v>
                </c:pt>
                <c:pt idx="2122" formatCode="General">
                  <c:v>66.69</c:v>
                </c:pt>
                <c:pt idx="2123" formatCode="General">
                  <c:v>66.36</c:v>
                </c:pt>
                <c:pt idx="2124" formatCode="General">
                  <c:v>65.62</c:v>
                </c:pt>
                <c:pt idx="2125" formatCode="General">
                  <c:v>65.3</c:v>
                </c:pt>
                <c:pt idx="2126" formatCode="General">
                  <c:v>65.099999999999994</c:v>
                </c:pt>
                <c:pt idx="2127" formatCode="General">
                  <c:v>66.959999999999994</c:v>
                </c:pt>
                <c:pt idx="2128" formatCode="General">
                  <c:v>71.13</c:v>
                </c:pt>
                <c:pt idx="2129" formatCode="General">
                  <c:v>74.48</c:v>
                </c:pt>
                <c:pt idx="2130" formatCode="General">
                  <c:v>74.58</c:v>
                </c:pt>
                <c:pt idx="2131" formatCode="General">
                  <c:v>80.88</c:v>
                </c:pt>
                <c:pt idx="2132" formatCode="General">
                  <c:v>90.77</c:v>
                </c:pt>
                <c:pt idx="2133" formatCode="General">
                  <c:v>94.65</c:v>
                </c:pt>
                <c:pt idx="2134" formatCode="General">
                  <c:v>83.71</c:v>
                </c:pt>
                <c:pt idx="2135" formatCode="General">
                  <c:v>86.8</c:v>
                </c:pt>
                <c:pt idx="2136" formatCode="General">
                  <c:v>95.61</c:v>
                </c:pt>
                <c:pt idx="2137" formatCode="General">
                  <c:v>98.48</c:v>
                </c:pt>
                <c:pt idx="2138" formatCode="General">
                  <c:v>93.39</c:v>
                </c:pt>
                <c:pt idx="2139" formatCode="General">
                  <c:v>96.01</c:v>
                </c:pt>
                <c:pt idx="2140" formatCode="General">
                  <c:v>96.12</c:v>
                </c:pt>
                <c:pt idx="2141" formatCode="General">
                  <c:v>96.11</c:v>
                </c:pt>
                <c:pt idx="2142" formatCode="General">
                  <c:v>98.71</c:v>
                </c:pt>
                <c:pt idx="2143" formatCode="General">
                  <c:v>89.33</c:v>
                </c:pt>
                <c:pt idx="2144" formatCode="General">
                  <c:v>93.18</c:v>
                </c:pt>
                <c:pt idx="2145" formatCode="General">
                  <c:v>91.51</c:v>
                </c:pt>
                <c:pt idx="2146" formatCode="General">
                  <c:v>96.18</c:v>
                </c:pt>
                <c:pt idx="2147" formatCode="General">
                  <c:v>101.26</c:v>
                </c:pt>
                <c:pt idx="2148" formatCode="General">
                  <c:v>104.69</c:v>
                </c:pt>
                <c:pt idx="2149" formatCode="General">
                  <c:v>102.86</c:v>
                </c:pt>
                <c:pt idx="2150" formatCode="General">
                  <c:v>101.9</c:v>
                </c:pt>
                <c:pt idx="2151" formatCode="General">
                  <c:v>113.23</c:v>
                </c:pt>
                <c:pt idx="2153" formatCode="General">
                  <c:v>114.01</c:v>
                </c:pt>
                <c:pt idx="2154" formatCode="General">
                  <c:v>114.58</c:v>
                </c:pt>
                <c:pt idx="2155" formatCode="General">
                  <c:v>96.17</c:v>
                </c:pt>
                <c:pt idx="2156" formatCode="General">
                  <c:v>99.62</c:v>
                </c:pt>
                <c:pt idx="2157" formatCode="General">
                  <c:v>98.34</c:v>
                </c:pt>
                <c:pt idx="2158" formatCode="General">
                  <c:v>100.72</c:v>
                </c:pt>
                <c:pt idx="2159" formatCode="General">
                  <c:v>93.07</c:v>
                </c:pt>
                <c:pt idx="2160" formatCode="General">
                  <c:v>93.04</c:v>
                </c:pt>
                <c:pt idx="2161" formatCode="General">
                  <c:v>96.46</c:v>
                </c:pt>
                <c:pt idx="2162" formatCode="General">
                  <c:v>85.91</c:v>
                </c:pt>
                <c:pt idx="2163" formatCode="General">
                  <c:v>91.06</c:v>
                </c:pt>
              </c:numCache>
              <c:extLst/>
            </c:numRef>
          </c:val>
          <c:smooth val="0"/>
          <c:extLst>
            <c:ext xmlns:c16="http://schemas.microsoft.com/office/drawing/2014/chart" uri="{C3380CC4-5D6E-409C-BE32-E72D297353CC}">
              <c16:uniqueId val="{00000000-FAEB-431A-9AE9-900127973CCE}"/>
            </c:ext>
          </c:extLst>
        </c:ser>
        <c:dLbls>
          <c:showLegendKey val="0"/>
          <c:showVal val="0"/>
          <c:showCatName val="0"/>
          <c:showSerName val="0"/>
          <c:showPercent val="0"/>
          <c:showBubbleSize val="0"/>
        </c:dLbls>
        <c:smooth val="0"/>
        <c:axId val="-788296336"/>
        <c:axId val="-788290896"/>
      </c:lineChart>
      <c:dateAx>
        <c:axId val="-788296336"/>
        <c:scaling>
          <c:orientation val="minMax"/>
        </c:scaling>
        <c:delete val="0"/>
        <c:axPos val="b"/>
        <c:numFmt formatCode="m/d/yy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8290896"/>
        <c:crosses val="autoZero"/>
        <c:auto val="1"/>
        <c:lblOffset val="100"/>
        <c:baseTimeUnit val="days"/>
      </c:dateAx>
      <c:valAx>
        <c:axId val="-78829089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82963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5193520539684339E-2"/>
          <c:y val="8.5008477899732732E-2"/>
          <c:w val="0.90552455751079319"/>
          <c:h val="0.82922351598587429"/>
        </c:manualLayout>
      </c:layout>
      <c:lineChart>
        <c:grouping val="standard"/>
        <c:varyColors val="0"/>
        <c:ser>
          <c:idx val="0"/>
          <c:order val="0"/>
          <c:tx>
            <c:strRef>
              <c:f>Sheet4!$N$1</c:f>
              <c:strCache>
                <c:ptCount val="1"/>
                <c:pt idx="0">
                  <c:v>Village of Rodessa</c:v>
                </c:pt>
              </c:strCache>
            </c:strRef>
          </c:tx>
          <c:spPr>
            <a:ln w="28575" cap="rnd">
              <a:solidFill>
                <a:schemeClr val="accent1"/>
              </a:solidFill>
              <a:round/>
            </a:ln>
            <a:effectLst/>
          </c:spPr>
          <c:marker>
            <c:symbol val="none"/>
          </c:marker>
          <c:trendline>
            <c:spPr>
              <a:ln w="19050" cap="rnd">
                <a:solidFill>
                  <a:schemeClr val="accent1"/>
                </a:solidFill>
                <a:prstDash val="sysDot"/>
              </a:ln>
              <a:effectLst/>
            </c:spPr>
            <c:trendlineType val="linear"/>
            <c:dispRSqr val="0"/>
            <c:dispEq val="0"/>
          </c:trendline>
          <c:cat>
            <c:numRef>
              <c:f>Sheet4!$A$2:$A$88</c:f>
              <c:numCache>
                <c:formatCode>m/d/yyyy</c:formatCode>
                <c:ptCount val="87"/>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pt idx="63">
                  <c:v>45383</c:v>
                </c:pt>
                <c:pt idx="64">
                  <c:v>45413</c:v>
                </c:pt>
                <c:pt idx="65">
                  <c:v>45444</c:v>
                </c:pt>
                <c:pt idx="66">
                  <c:v>45474</c:v>
                </c:pt>
                <c:pt idx="67">
                  <c:v>45505</c:v>
                </c:pt>
                <c:pt idx="68">
                  <c:v>45536</c:v>
                </c:pt>
                <c:pt idx="69">
                  <c:v>45566</c:v>
                </c:pt>
                <c:pt idx="70">
                  <c:v>45597</c:v>
                </c:pt>
                <c:pt idx="71">
                  <c:v>45627</c:v>
                </c:pt>
                <c:pt idx="72">
                  <c:v>45658</c:v>
                </c:pt>
                <c:pt idx="73">
                  <c:v>45689</c:v>
                </c:pt>
                <c:pt idx="74">
                  <c:v>45717</c:v>
                </c:pt>
                <c:pt idx="75">
                  <c:v>45748</c:v>
                </c:pt>
                <c:pt idx="76">
                  <c:v>45778</c:v>
                </c:pt>
                <c:pt idx="77">
                  <c:v>45809</c:v>
                </c:pt>
                <c:pt idx="78">
                  <c:v>45839</c:v>
                </c:pt>
                <c:pt idx="79">
                  <c:v>45870</c:v>
                </c:pt>
                <c:pt idx="80">
                  <c:v>45901</c:v>
                </c:pt>
                <c:pt idx="81">
                  <c:v>45931</c:v>
                </c:pt>
                <c:pt idx="82">
                  <c:v>45962</c:v>
                </c:pt>
                <c:pt idx="83">
                  <c:v>45992</c:v>
                </c:pt>
                <c:pt idx="84">
                  <c:v>46023</c:v>
                </c:pt>
                <c:pt idx="85">
                  <c:v>46054</c:v>
                </c:pt>
                <c:pt idx="86">
                  <c:v>46082</c:v>
                </c:pt>
              </c:numCache>
            </c:numRef>
          </c:cat>
          <c:val>
            <c:numRef>
              <c:f>Sheet4!$N$2:$N$88</c:f>
              <c:numCache>
                <c:formatCode>"$"#,##0.00</c:formatCode>
                <c:ptCount val="87"/>
                <c:pt idx="0">
                  <c:v>1233.47</c:v>
                </c:pt>
                <c:pt idx="1">
                  <c:v>1568.51</c:v>
                </c:pt>
                <c:pt idx="2">
                  <c:v>1769.89</c:v>
                </c:pt>
                <c:pt idx="3">
                  <c:v>2009.17</c:v>
                </c:pt>
                <c:pt idx="4">
                  <c:v>1556.92</c:v>
                </c:pt>
                <c:pt idx="5">
                  <c:v>1251.78</c:v>
                </c:pt>
                <c:pt idx="6">
                  <c:v>1139.8800000000001</c:v>
                </c:pt>
                <c:pt idx="7">
                  <c:v>483.85</c:v>
                </c:pt>
                <c:pt idx="8">
                  <c:v>855.49</c:v>
                </c:pt>
                <c:pt idx="9">
                  <c:v>2855.71</c:v>
                </c:pt>
                <c:pt idx="10">
                  <c:v>1535.88</c:v>
                </c:pt>
                <c:pt idx="11">
                  <c:v>1149.9000000000001</c:v>
                </c:pt>
                <c:pt idx="12">
                  <c:v>1305.49</c:v>
                </c:pt>
                <c:pt idx="13">
                  <c:v>1189.8800000000001</c:v>
                </c:pt>
                <c:pt idx="14">
                  <c:v>1150.26</c:v>
                </c:pt>
                <c:pt idx="15">
                  <c:v>837.63</c:v>
                </c:pt>
                <c:pt idx="16">
                  <c:v>538.65</c:v>
                </c:pt>
                <c:pt idx="17">
                  <c:v>580.87</c:v>
                </c:pt>
                <c:pt idx="18">
                  <c:v>1036.48</c:v>
                </c:pt>
                <c:pt idx="19">
                  <c:v>769.64</c:v>
                </c:pt>
                <c:pt idx="20">
                  <c:v>1960.63</c:v>
                </c:pt>
                <c:pt idx="21">
                  <c:v>1662.04</c:v>
                </c:pt>
                <c:pt idx="22">
                  <c:v>2346.27</c:v>
                </c:pt>
                <c:pt idx="23">
                  <c:v>2581.2399999999998</c:v>
                </c:pt>
                <c:pt idx="24">
                  <c:v>1797.36</c:v>
                </c:pt>
                <c:pt idx="25">
                  <c:v>1678.54</c:v>
                </c:pt>
                <c:pt idx="26">
                  <c:v>903.71</c:v>
                </c:pt>
                <c:pt idx="27">
                  <c:v>911.08</c:v>
                </c:pt>
                <c:pt idx="28">
                  <c:v>1921.55</c:v>
                </c:pt>
                <c:pt idx="29">
                  <c:v>2012.75</c:v>
                </c:pt>
                <c:pt idx="30">
                  <c:v>1480.32</c:v>
                </c:pt>
                <c:pt idx="31">
                  <c:v>770.58</c:v>
                </c:pt>
                <c:pt idx="32">
                  <c:v>1658.8</c:v>
                </c:pt>
                <c:pt idx="33">
                  <c:v>1148.92</c:v>
                </c:pt>
                <c:pt idx="34">
                  <c:v>1316.01</c:v>
                </c:pt>
                <c:pt idx="35">
                  <c:v>1878.26</c:v>
                </c:pt>
                <c:pt idx="36">
                  <c:v>2165.23</c:v>
                </c:pt>
                <c:pt idx="37">
                  <c:v>1365.13</c:v>
                </c:pt>
                <c:pt idx="38">
                  <c:v>1015.39</c:v>
                </c:pt>
                <c:pt idx="39">
                  <c:v>1927.04</c:v>
                </c:pt>
                <c:pt idx="40">
                  <c:v>1035.8399999999999</c:v>
                </c:pt>
                <c:pt idx="41">
                  <c:v>1943.29</c:v>
                </c:pt>
                <c:pt idx="42">
                  <c:v>601.86</c:v>
                </c:pt>
                <c:pt idx="43">
                  <c:v>2120.86</c:v>
                </c:pt>
                <c:pt idx="44">
                  <c:v>1229.32</c:v>
                </c:pt>
                <c:pt idx="45">
                  <c:v>3212.56</c:v>
                </c:pt>
                <c:pt idx="46">
                  <c:v>923.12</c:v>
                </c:pt>
                <c:pt idx="47">
                  <c:v>893.31</c:v>
                </c:pt>
                <c:pt idx="48">
                  <c:v>1285.72</c:v>
                </c:pt>
                <c:pt idx="49">
                  <c:v>1252.1400000000001</c:v>
                </c:pt>
                <c:pt idx="50">
                  <c:v>1180.53</c:v>
                </c:pt>
                <c:pt idx="51">
                  <c:v>1740.97</c:v>
                </c:pt>
                <c:pt idx="52">
                  <c:v>1676.45</c:v>
                </c:pt>
                <c:pt idx="53">
                  <c:v>3359.82</c:v>
                </c:pt>
                <c:pt idx="54">
                  <c:v>2119.6</c:v>
                </c:pt>
                <c:pt idx="55">
                  <c:v>1726.07</c:v>
                </c:pt>
                <c:pt idx="56">
                  <c:v>628.92999999999995</c:v>
                </c:pt>
                <c:pt idx="57">
                  <c:v>1022.83</c:v>
                </c:pt>
                <c:pt idx="58">
                  <c:v>1885.91</c:v>
                </c:pt>
                <c:pt idx="59">
                  <c:v>1860.97</c:v>
                </c:pt>
                <c:pt idx="60" formatCode="&quot;$&quot;#,##0.00_);\(&quot;$&quot;#,##0.00\)">
                  <c:v>2239</c:v>
                </c:pt>
                <c:pt idx="61" formatCode="&quot;$&quot;#,##0.00_);\(&quot;$&quot;#,##0.00\)">
                  <c:v>878.24</c:v>
                </c:pt>
                <c:pt idx="62" formatCode="&quot;$&quot;#,##0.00_);\(&quot;$&quot;#,##0.00\)">
                  <c:v>1380.46</c:v>
                </c:pt>
                <c:pt idx="63" formatCode="&quot;$&quot;#,##0.00_);\(&quot;$&quot;#,##0.00\)">
                  <c:v>1052.71</c:v>
                </c:pt>
                <c:pt idx="64" formatCode="&quot;$&quot;#,##0.00_);\(&quot;$&quot;#,##0.00\)">
                  <c:v>912.96</c:v>
                </c:pt>
                <c:pt idx="65" formatCode="&quot;$&quot;#,##0.00_);\(&quot;$&quot;#,##0.00\)">
                  <c:v>1363.61</c:v>
                </c:pt>
                <c:pt idx="66" formatCode="&quot;$&quot;#,##0.00_);\(&quot;$&quot;#,##0.00\)">
                  <c:v>1011.79</c:v>
                </c:pt>
                <c:pt idx="67" formatCode="&quot;$&quot;#,##0.00_);\(&quot;$&quot;#,##0.00\)">
                  <c:v>1637.3</c:v>
                </c:pt>
                <c:pt idx="68" formatCode="&quot;$&quot;#,##0.00_);\(&quot;$&quot;#,##0.00\)">
                  <c:v>1197.47</c:v>
                </c:pt>
                <c:pt idx="69" formatCode="&quot;$&quot;#,##0.00_);[Red]\(&quot;$&quot;#,##0.00\)">
                  <c:v>3312.38</c:v>
                </c:pt>
                <c:pt idx="70" formatCode="&quot;$&quot;#,##0.00_);[Red]\(&quot;$&quot;#,##0.00\)">
                  <c:v>1817.83</c:v>
                </c:pt>
                <c:pt idx="71" formatCode="&quot;$&quot;#,##0.00_);[Red]\(&quot;$&quot;#,##0.00\)">
                  <c:v>1155.04</c:v>
                </c:pt>
                <c:pt idx="72">
                  <c:v>1163.1099999999999</c:v>
                </c:pt>
                <c:pt idx="73">
                  <c:v>1083.18</c:v>
                </c:pt>
                <c:pt idx="74">
                  <c:v>1063.49</c:v>
                </c:pt>
                <c:pt idx="75">
                  <c:v>2383</c:v>
                </c:pt>
                <c:pt idx="76">
                  <c:v>1737.87</c:v>
                </c:pt>
                <c:pt idx="77">
                  <c:v>1267.19</c:v>
                </c:pt>
                <c:pt idx="78">
                  <c:v>3237.72</c:v>
                </c:pt>
                <c:pt idx="79">
                  <c:v>3031.27</c:v>
                </c:pt>
                <c:pt idx="80">
                  <c:v>1657.28</c:v>
                </c:pt>
                <c:pt idx="81">
                  <c:v>2404.0300000000002</c:v>
                </c:pt>
                <c:pt idx="82">
                  <c:v>2740.41</c:v>
                </c:pt>
                <c:pt idx="83">
                  <c:v>2307.86</c:v>
                </c:pt>
                <c:pt idx="84">
                  <c:v>2524.9499999999998</c:v>
                </c:pt>
                <c:pt idx="85">
                  <c:v>2607.77</c:v>
                </c:pt>
                <c:pt idx="86">
                  <c:v>1938.43</c:v>
                </c:pt>
              </c:numCache>
            </c:numRef>
          </c:val>
          <c:smooth val="0"/>
          <c:extLst>
            <c:ext xmlns:c16="http://schemas.microsoft.com/office/drawing/2014/chart" uri="{C3380CC4-5D6E-409C-BE32-E72D297353CC}">
              <c16:uniqueId val="{00000001-58AA-453E-B7C1-74152599D52E}"/>
            </c:ext>
          </c:extLst>
        </c:ser>
        <c:dLbls>
          <c:showLegendKey val="0"/>
          <c:showVal val="0"/>
          <c:showCatName val="0"/>
          <c:showSerName val="0"/>
          <c:showPercent val="0"/>
          <c:showBubbleSize val="0"/>
        </c:dLbls>
        <c:smooth val="0"/>
        <c:axId val="1084364944"/>
        <c:axId val="1084366032"/>
      </c:lineChart>
      <c:dateAx>
        <c:axId val="1084364944"/>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84366032"/>
        <c:crosses val="autoZero"/>
        <c:auto val="1"/>
        <c:lblOffset val="100"/>
        <c:baseTimeUnit val="months"/>
      </c:dateAx>
      <c:valAx>
        <c:axId val="1084366032"/>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8436494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5193520539684339E-2"/>
          <c:y val="8.5008477899732732E-2"/>
          <c:w val="0.90552455751079319"/>
          <c:h val="0.82922351598587429"/>
        </c:manualLayout>
      </c:layout>
      <c:lineChart>
        <c:grouping val="standard"/>
        <c:varyColors val="0"/>
        <c:ser>
          <c:idx val="0"/>
          <c:order val="0"/>
          <c:tx>
            <c:strRef>
              <c:f>Sheet4!$G$1</c:f>
              <c:strCache>
                <c:ptCount val="1"/>
                <c:pt idx="0">
                  <c:v>Town of Blanchard</c:v>
                </c:pt>
              </c:strCache>
            </c:strRef>
          </c:tx>
          <c:spPr>
            <a:ln w="28575" cap="rnd">
              <a:solidFill>
                <a:schemeClr val="accent1"/>
              </a:solidFill>
              <a:round/>
            </a:ln>
            <a:effectLst/>
          </c:spPr>
          <c:marker>
            <c:symbol val="none"/>
          </c:marker>
          <c:trendline>
            <c:spPr>
              <a:ln w="19050" cap="rnd">
                <a:solidFill>
                  <a:schemeClr val="accent1"/>
                </a:solidFill>
                <a:prstDash val="sysDot"/>
              </a:ln>
              <a:effectLst/>
            </c:spPr>
            <c:trendlineType val="linear"/>
            <c:dispRSqr val="0"/>
            <c:dispEq val="0"/>
          </c:trendline>
          <c:cat>
            <c:numRef>
              <c:f>Sheet4!$A$2:$A$88</c:f>
              <c:numCache>
                <c:formatCode>m/d/yyyy</c:formatCode>
                <c:ptCount val="87"/>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pt idx="63">
                  <c:v>45383</c:v>
                </c:pt>
                <c:pt idx="64">
                  <c:v>45413</c:v>
                </c:pt>
                <c:pt idx="65">
                  <c:v>45444</c:v>
                </c:pt>
                <c:pt idx="66">
                  <c:v>45474</c:v>
                </c:pt>
                <c:pt idx="67">
                  <c:v>45505</c:v>
                </c:pt>
                <c:pt idx="68">
                  <c:v>45536</c:v>
                </c:pt>
                <c:pt idx="69">
                  <c:v>45566</c:v>
                </c:pt>
                <c:pt idx="70">
                  <c:v>45597</c:v>
                </c:pt>
                <c:pt idx="71">
                  <c:v>45627</c:v>
                </c:pt>
                <c:pt idx="72">
                  <c:v>45658</c:v>
                </c:pt>
                <c:pt idx="73">
                  <c:v>45689</c:v>
                </c:pt>
                <c:pt idx="74">
                  <c:v>45717</c:v>
                </c:pt>
                <c:pt idx="75">
                  <c:v>45748</c:v>
                </c:pt>
                <c:pt idx="76">
                  <c:v>45778</c:v>
                </c:pt>
                <c:pt idx="77">
                  <c:v>45809</c:v>
                </c:pt>
                <c:pt idx="78">
                  <c:v>45839</c:v>
                </c:pt>
                <c:pt idx="79">
                  <c:v>45870</c:v>
                </c:pt>
                <c:pt idx="80">
                  <c:v>45901</c:v>
                </c:pt>
                <c:pt idx="81">
                  <c:v>45931</c:v>
                </c:pt>
                <c:pt idx="82">
                  <c:v>45962</c:v>
                </c:pt>
                <c:pt idx="83">
                  <c:v>45992</c:v>
                </c:pt>
                <c:pt idx="84">
                  <c:v>46023</c:v>
                </c:pt>
                <c:pt idx="85">
                  <c:v>46054</c:v>
                </c:pt>
                <c:pt idx="86">
                  <c:v>46082</c:v>
                </c:pt>
              </c:numCache>
            </c:numRef>
          </c:cat>
          <c:val>
            <c:numRef>
              <c:f>Sheet4!$G$2:$G$88</c:f>
              <c:numCache>
                <c:formatCode>"$"#,##0.00</c:formatCode>
                <c:ptCount val="87"/>
                <c:pt idx="0">
                  <c:v>20499.900000000001</c:v>
                </c:pt>
                <c:pt idx="1">
                  <c:v>20216.37</c:v>
                </c:pt>
                <c:pt idx="2">
                  <c:v>17747.099999999999</c:v>
                </c:pt>
                <c:pt idx="3">
                  <c:v>29950.23</c:v>
                </c:pt>
                <c:pt idx="4">
                  <c:v>27184.89</c:v>
                </c:pt>
                <c:pt idx="5">
                  <c:v>26739.87</c:v>
                </c:pt>
                <c:pt idx="6">
                  <c:v>28900.98</c:v>
                </c:pt>
                <c:pt idx="7">
                  <c:v>26167.56</c:v>
                </c:pt>
                <c:pt idx="8">
                  <c:v>25930.1</c:v>
                </c:pt>
                <c:pt idx="9">
                  <c:v>25317.99</c:v>
                </c:pt>
                <c:pt idx="10">
                  <c:v>17388.88</c:v>
                </c:pt>
                <c:pt idx="11">
                  <c:v>33937.599999999999</c:v>
                </c:pt>
                <c:pt idx="12">
                  <c:v>27066.54</c:v>
                </c:pt>
                <c:pt idx="13">
                  <c:v>30005.439999999999</c:v>
                </c:pt>
                <c:pt idx="14">
                  <c:v>24485.14</c:v>
                </c:pt>
                <c:pt idx="15">
                  <c:v>31386.45</c:v>
                </c:pt>
                <c:pt idx="16">
                  <c:v>29211.39</c:v>
                </c:pt>
                <c:pt idx="17">
                  <c:v>31444.07</c:v>
                </c:pt>
                <c:pt idx="18">
                  <c:v>35760.120000000003</c:v>
                </c:pt>
                <c:pt idx="19">
                  <c:v>36835.269999999997</c:v>
                </c:pt>
                <c:pt idx="20">
                  <c:v>32413.08</c:v>
                </c:pt>
                <c:pt idx="21">
                  <c:v>38236.949999999997</c:v>
                </c:pt>
                <c:pt idx="22">
                  <c:v>32771.49</c:v>
                </c:pt>
                <c:pt idx="23">
                  <c:v>30282.99</c:v>
                </c:pt>
                <c:pt idx="24">
                  <c:v>34189.269999999997</c:v>
                </c:pt>
                <c:pt idx="25">
                  <c:v>31080.799999999999</c:v>
                </c:pt>
                <c:pt idx="26">
                  <c:v>32795.85</c:v>
                </c:pt>
                <c:pt idx="27">
                  <c:v>47021.68</c:v>
                </c:pt>
                <c:pt idx="28">
                  <c:v>47280.93</c:v>
                </c:pt>
                <c:pt idx="29">
                  <c:v>40206.120000000003</c:v>
                </c:pt>
                <c:pt idx="30">
                  <c:v>48095.44</c:v>
                </c:pt>
                <c:pt idx="31">
                  <c:v>39189.58</c:v>
                </c:pt>
                <c:pt idx="32">
                  <c:v>37737.120000000003</c:v>
                </c:pt>
                <c:pt idx="33">
                  <c:v>41631.599999999999</c:v>
                </c:pt>
                <c:pt idx="34">
                  <c:v>41826.199999999997</c:v>
                </c:pt>
                <c:pt idx="35">
                  <c:v>41408.620000000003</c:v>
                </c:pt>
                <c:pt idx="36">
                  <c:v>47958.26</c:v>
                </c:pt>
                <c:pt idx="37">
                  <c:v>42202.07</c:v>
                </c:pt>
                <c:pt idx="38">
                  <c:v>39817.33</c:v>
                </c:pt>
                <c:pt idx="39">
                  <c:v>49126.68</c:v>
                </c:pt>
                <c:pt idx="40">
                  <c:v>43817.440000000002</c:v>
                </c:pt>
                <c:pt idx="41">
                  <c:v>43444.55</c:v>
                </c:pt>
                <c:pt idx="42">
                  <c:v>41143.06</c:v>
                </c:pt>
                <c:pt idx="43">
                  <c:v>57438.87</c:v>
                </c:pt>
                <c:pt idx="44">
                  <c:v>55302.37</c:v>
                </c:pt>
                <c:pt idx="45">
                  <c:v>54041.599999999999</c:v>
                </c:pt>
                <c:pt idx="46">
                  <c:v>55692.88</c:v>
                </c:pt>
                <c:pt idx="47">
                  <c:v>47357.19</c:v>
                </c:pt>
                <c:pt idx="48">
                  <c:v>52698.26</c:v>
                </c:pt>
                <c:pt idx="49">
                  <c:v>48520.78</c:v>
                </c:pt>
                <c:pt idx="50">
                  <c:v>61438.400000000001</c:v>
                </c:pt>
                <c:pt idx="51">
                  <c:v>69026.58</c:v>
                </c:pt>
                <c:pt idx="52">
                  <c:v>66395.600000000006</c:v>
                </c:pt>
                <c:pt idx="53">
                  <c:v>49975.31</c:v>
                </c:pt>
                <c:pt idx="54">
                  <c:v>59808.21</c:v>
                </c:pt>
                <c:pt idx="55">
                  <c:v>83524.08</c:v>
                </c:pt>
                <c:pt idx="56">
                  <c:v>60732.800000000003</c:v>
                </c:pt>
                <c:pt idx="57">
                  <c:v>76189.08</c:v>
                </c:pt>
                <c:pt idx="58">
                  <c:v>59781.93</c:v>
                </c:pt>
                <c:pt idx="59">
                  <c:v>55959.28</c:v>
                </c:pt>
                <c:pt idx="60" formatCode="&quot;$&quot;#,##0.00_);\(&quot;$&quot;#,##0.00\)">
                  <c:v>66166.05</c:v>
                </c:pt>
                <c:pt idx="61" formatCode="&quot;$&quot;#,##0.00_);\(&quot;$&quot;#,##0.00\)">
                  <c:v>67950.649999999994</c:v>
                </c:pt>
                <c:pt idx="62" formatCode="&quot;$&quot;#,##0.00_);\(&quot;$&quot;#,##0.00\)">
                  <c:v>61327.44</c:v>
                </c:pt>
                <c:pt idx="63" formatCode="&quot;$&quot;#,##0.00_);\(&quot;$&quot;#,##0.00\)">
                  <c:v>62267.55</c:v>
                </c:pt>
                <c:pt idx="64" formatCode="&quot;$&quot;#,##0.00_);\(&quot;$&quot;#,##0.00\)">
                  <c:v>63354.559999999998</c:v>
                </c:pt>
                <c:pt idx="65" formatCode="&quot;$&quot;#,##0.00_);\(&quot;$&quot;#,##0.00\)">
                  <c:v>63030.73</c:v>
                </c:pt>
                <c:pt idx="66" formatCode="&quot;$&quot;#,##0.00_);\(&quot;$&quot;#,##0.00\)">
                  <c:v>65548.850000000006</c:v>
                </c:pt>
                <c:pt idx="67" formatCode="&quot;$&quot;#,##0.00_);\(&quot;$&quot;#,##0.00\)">
                  <c:v>73094.87</c:v>
                </c:pt>
                <c:pt idx="68" formatCode="&quot;$&quot;#,##0.00_);\(&quot;$&quot;#,##0.00\)">
                  <c:v>71682.009999999995</c:v>
                </c:pt>
                <c:pt idx="69" formatCode="&quot;$&quot;#,##0.00_);[Red]\(&quot;$&quot;#,##0.00\)">
                  <c:v>68406.92</c:v>
                </c:pt>
                <c:pt idx="70" formatCode="&quot;$&quot;#,##0.00_);[Red]\(&quot;$&quot;#,##0.00\)">
                  <c:v>69823.679999999993</c:v>
                </c:pt>
                <c:pt idx="71" formatCode="&quot;$&quot;#,##0.00_);[Red]\(&quot;$&quot;#,##0.00\)">
                  <c:v>68965.649999999994</c:v>
                </c:pt>
                <c:pt idx="72">
                  <c:v>72051</c:v>
                </c:pt>
                <c:pt idx="73">
                  <c:v>64577.31</c:v>
                </c:pt>
                <c:pt idx="74">
                  <c:v>53655.66</c:v>
                </c:pt>
                <c:pt idx="75">
                  <c:v>70043.95</c:v>
                </c:pt>
                <c:pt idx="76">
                  <c:v>81322.34</c:v>
                </c:pt>
                <c:pt idx="77">
                  <c:v>74647.97</c:v>
                </c:pt>
                <c:pt idx="78">
                  <c:v>75476.649999999994</c:v>
                </c:pt>
                <c:pt idx="79">
                  <c:v>73696.850000000006</c:v>
                </c:pt>
                <c:pt idx="80">
                  <c:v>64455.85</c:v>
                </c:pt>
                <c:pt idx="81">
                  <c:v>71885.600000000006</c:v>
                </c:pt>
                <c:pt idx="82">
                  <c:v>70416.649999999994</c:v>
                </c:pt>
                <c:pt idx="83">
                  <c:v>61513.5</c:v>
                </c:pt>
                <c:pt idx="84">
                  <c:v>73155.399999999994</c:v>
                </c:pt>
                <c:pt idx="85">
                  <c:v>62347</c:v>
                </c:pt>
                <c:pt idx="86">
                  <c:v>65439.15</c:v>
                </c:pt>
              </c:numCache>
            </c:numRef>
          </c:val>
          <c:smooth val="0"/>
          <c:extLst>
            <c:ext xmlns:c16="http://schemas.microsoft.com/office/drawing/2014/chart" uri="{C3380CC4-5D6E-409C-BE32-E72D297353CC}">
              <c16:uniqueId val="{00000001-58AA-453E-B7C1-74152599D52E}"/>
            </c:ext>
          </c:extLst>
        </c:ser>
        <c:dLbls>
          <c:showLegendKey val="0"/>
          <c:showVal val="0"/>
          <c:showCatName val="0"/>
          <c:showSerName val="0"/>
          <c:showPercent val="0"/>
          <c:showBubbleSize val="0"/>
        </c:dLbls>
        <c:smooth val="0"/>
        <c:axId val="1084364944"/>
        <c:axId val="1084366032"/>
      </c:lineChart>
      <c:dateAx>
        <c:axId val="1084364944"/>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84366032"/>
        <c:crosses val="autoZero"/>
        <c:auto val="1"/>
        <c:lblOffset val="100"/>
        <c:baseTimeUnit val="months"/>
      </c:dateAx>
      <c:valAx>
        <c:axId val="1084366032"/>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8436494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5193520539684339E-2"/>
          <c:y val="8.5008477899732732E-2"/>
          <c:w val="0.90552455751079319"/>
          <c:h val="0.82922351598587429"/>
        </c:manualLayout>
      </c:layout>
      <c:lineChart>
        <c:grouping val="standard"/>
        <c:varyColors val="0"/>
        <c:ser>
          <c:idx val="0"/>
          <c:order val="0"/>
          <c:tx>
            <c:strRef>
              <c:f>Sheet4!$M$1</c:f>
              <c:strCache>
                <c:ptCount val="1"/>
                <c:pt idx="0">
                  <c:v>Village of Ida</c:v>
                </c:pt>
              </c:strCache>
            </c:strRef>
          </c:tx>
          <c:spPr>
            <a:ln w="28575" cap="rnd">
              <a:solidFill>
                <a:schemeClr val="accent1"/>
              </a:solidFill>
              <a:round/>
            </a:ln>
            <a:effectLst/>
          </c:spPr>
          <c:marker>
            <c:symbol val="none"/>
          </c:marker>
          <c:trendline>
            <c:spPr>
              <a:ln w="19050" cap="rnd">
                <a:solidFill>
                  <a:schemeClr val="accent1"/>
                </a:solidFill>
                <a:prstDash val="sysDot"/>
              </a:ln>
              <a:effectLst/>
            </c:spPr>
            <c:trendlineType val="linear"/>
            <c:dispRSqr val="0"/>
            <c:dispEq val="0"/>
          </c:trendline>
          <c:cat>
            <c:numRef>
              <c:f>Sheet4!$A$2:$A$88</c:f>
              <c:numCache>
                <c:formatCode>m/d/yyyy</c:formatCode>
                <c:ptCount val="87"/>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pt idx="63">
                  <c:v>45383</c:v>
                </c:pt>
                <c:pt idx="64">
                  <c:v>45413</c:v>
                </c:pt>
                <c:pt idx="65">
                  <c:v>45444</c:v>
                </c:pt>
                <c:pt idx="66">
                  <c:v>45474</c:v>
                </c:pt>
                <c:pt idx="67">
                  <c:v>45505</c:v>
                </c:pt>
                <c:pt idx="68">
                  <c:v>45536</c:v>
                </c:pt>
                <c:pt idx="69">
                  <c:v>45566</c:v>
                </c:pt>
                <c:pt idx="70">
                  <c:v>45597</c:v>
                </c:pt>
                <c:pt idx="71">
                  <c:v>45627</c:v>
                </c:pt>
                <c:pt idx="72">
                  <c:v>45658</c:v>
                </c:pt>
                <c:pt idx="73">
                  <c:v>45689</c:v>
                </c:pt>
                <c:pt idx="74">
                  <c:v>45717</c:v>
                </c:pt>
                <c:pt idx="75">
                  <c:v>45748</c:v>
                </c:pt>
                <c:pt idx="76">
                  <c:v>45778</c:v>
                </c:pt>
                <c:pt idx="77">
                  <c:v>45809</c:v>
                </c:pt>
                <c:pt idx="78">
                  <c:v>45839</c:v>
                </c:pt>
                <c:pt idx="79">
                  <c:v>45870</c:v>
                </c:pt>
                <c:pt idx="80">
                  <c:v>45901</c:v>
                </c:pt>
                <c:pt idx="81">
                  <c:v>45931</c:v>
                </c:pt>
                <c:pt idx="82">
                  <c:v>45962</c:v>
                </c:pt>
                <c:pt idx="83">
                  <c:v>45992</c:v>
                </c:pt>
                <c:pt idx="84">
                  <c:v>46023</c:v>
                </c:pt>
                <c:pt idx="85">
                  <c:v>46054</c:v>
                </c:pt>
                <c:pt idx="86">
                  <c:v>46082</c:v>
                </c:pt>
              </c:numCache>
            </c:numRef>
          </c:cat>
          <c:val>
            <c:numRef>
              <c:f>Sheet4!$M$2:$M$88</c:f>
              <c:numCache>
                <c:formatCode>"$"#,##0.00</c:formatCode>
                <c:ptCount val="87"/>
                <c:pt idx="0">
                  <c:v>2843.42</c:v>
                </c:pt>
                <c:pt idx="1">
                  <c:v>1567.9</c:v>
                </c:pt>
                <c:pt idx="2">
                  <c:v>1458.46</c:v>
                </c:pt>
                <c:pt idx="3">
                  <c:v>2157.35</c:v>
                </c:pt>
                <c:pt idx="4">
                  <c:v>2453.89</c:v>
                </c:pt>
                <c:pt idx="5">
                  <c:v>4546.34</c:v>
                </c:pt>
                <c:pt idx="6">
                  <c:v>5808.48</c:v>
                </c:pt>
                <c:pt idx="7">
                  <c:v>7922.73</c:v>
                </c:pt>
                <c:pt idx="8">
                  <c:v>6873.17</c:v>
                </c:pt>
                <c:pt idx="9">
                  <c:v>6836.58</c:v>
                </c:pt>
                <c:pt idx="10">
                  <c:v>6624.61</c:v>
                </c:pt>
                <c:pt idx="11">
                  <c:v>7719.59</c:v>
                </c:pt>
                <c:pt idx="12">
                  <c:v>7381.88</c:v>
                </c:pt>
                <c:pt idx="13">
                  <c:v>6252.38</c:v>
                </c:pt>
                <c:pt idx="14">
                  <c:v>7049.34</c:v>
                </c:pt>
                <c:pt idx="15">
                  <c:v>7193.04</c:v>
                </c:pt>
                <c:pt idx="16">
                  <c:v>7167.21</c:v>
                </c:pt>
                <c:pt idx="17">
                  <c:v>8136.21</c:v>
                </c:pt>
                <c:pt idx="18">
                  <c:v>8695.52</c:v>
                </c:pt>
                <c:pt idx="19">
                  <c:v>9340.31</c:v>
                </c:pt>
                <c:pt idx="20">
                  <c:v>9822.0499999999993</c:v>
                </c:pt>
                <c:pt idx="21">
                  <c:v>8089.16</c:v>
                </c:pt>
                <c:pt idx="22">
                  <c:v>13210.67</c:v>
                </c:pt>
                <c:pt idx="23">
                  <c:v>8751.02</c:v>
                </c:pt>
                <c:pt idx="24">
                  <c:v>9743.36</c:v>
                </c:pt>
                <c:pt idx="25">
                  <c:v>7715.57</c:v>
                </c:pt>
                <c:pt idx="26">
                  <c:v>6883.65</c:v>
                </c:pt>
                <c:pt idx="27">
                  <c:v>9034.9599999999991</c:v>
                </c:pt>
                <c:pt idx="28">
                  <c:v>11248.56</c:v>
                </c:pt>
                <c:pt idx="29">
                  <c:v>8664.43</c:v>
                </c:pt>
                <c:pt idx="30">
                  <c:v>10985.78</c:v>
                </c:pt>
                <c:pt idx="31">
                  <c:v>10978.69</c:v>
                </c:pt>
                <c:pt idx="32">
                  <c:v>9381.7199999999993</c:v>
                </c:pt>
                <c:pt idx="33">
                  <c:v>11212.68</c:v>
                </c:pt>
                <c:pt idx="34">
                  <c:v>11652.72</c:v>
                </c:pt>
                <c:pt idx="35">
                  <c:v>10925.7</c:v>
                </c:pt>
                <c:pt idx="36">
                  <c:v>13088.79</c:v>
                </c:pt>
                <c:pt idx="37">
                  <c:v>10582.63</c:v>
                </c:pt>
                <c:pt idx="38">
                  <c:v>10151.36</c:v>
                </c:pt>
                <c:pt idx="39">
                  <c:v>11316.7</c:v>
                </c:pt>
                <c:pt idx="40">
                  <c:v>11649.71</c:v>
                </c:pt>
                <c:pt idx="41">
                  <c:v>12705.51</c:v>
                </c:pt>
                <c:pt idx="42">
                  <c:v>10500.03</c:v>
                </c:pt>
                <c:pt idx="43">
                  <c:v>22511.39</c:v>
                </c:pt>
                <c:pt idx="44">
                  <c:v>11393.13</c:v>
                </c:pt>
                <c:pt idx="45">
                  <c:v>10410.700000000001</c:v>
                </c:pt>
                <c:pt idx="46">
                  <c:v>12276.48</c:v>
                </c:pt>
                <c:pt idx="47">
                  <c:v>11206.42</c:v>
                </c:pt>
                <c:pt idx="48">
                  <c:v>12438.39</c:v>
                </c:pt>
                <c:pt idx="49">
                  <c:v>16667.64</c:v>
                </c:pt>
                <c:pt idx="50">
                  <c:v>9334.0400000000009</c:v>
                </c:pt>
                <c:pt idx="51">
                  <c:v>14633</c:v>
                </c:pt>
                <c:pt idx="52">
                  <c:v>12069.38</c:v>
                </c:pt>
                <c:pt idx="53">
                  <c:v>10604.09</c:v>
                </c:pt>
                <c:pt idx="54">
                  <c:v>7183.31</c:v>
                </c:pt>
                <c:pt idx="55">
                  <c:v>15823.74</c:v>
                </c:pt>
                <c:pt idx="56">
                  <c:v>10187.68</c:v>
                </c:pt>
                <c:pt idx="57">
                  <c:v>10009.98</c:v>
                </c:pt>
                <c:pt idx="58">
                  <c:v>10835.41</c:v>
                </c:pt>
                <c:pt idx="59">
                  <c:v>9603.1200000000008</c:v>
                </c:pt>
                <c:pt idx="60" formatCode="&quot;$&quot;#,##0.00_);\(&quot;$&quot;#,##0.00\)">
                  <c:v>10234.52</c:v>
                </c:pt>
                <c:pt idx="61" formatCode="&quot;$&quot;#,##0.00_);\(&quot;$&quot;#,##0.00\)">
                  <c:v>7430.78</c:v>
                </c:pt>
                <c:pt idx="62" formatCode="&quot;$&quot;#,##0.00_);\(&quot;$&quot;#,##0.00\)">
                  <c:v>7171.29</c:v>
                </c:pt>
                <c:pt idx="63" formatCode="&quot;$&quot;#,##0.00_);\(&quot;$&quot;#,##0.00\)">
                  <c:v>8741.9</c:v>
                </c:pt>
                <c:pt idx="64" formatCode="&quot;$&quot;#,##0.00_);\(&quot;$&quot;#,##0.00\)">
                  <c:v>4876.59</c:v>
                </c:pt>
                <c:pt idx="65" formatCode="&quot;$&quot;#,##0.00_);\(&quot;$&quot;#,##0.00\)">
                  <c:v>13761.9</c:v>
                </c:pt>
                <c:pt idx="66" formatCode="&quot;$&quot;#,##0.00_);\(&quot;$&quot;#,##0.00\)">
                  <c:v>7749.9</c:v>
                </c:pt>
                <c:pt idx="67" formatCode="&quot;$&quot;#,##0.00_);\(&quot;$&quot;#,##0.00\)">
                  <c:v>9043.7000000000007</c:v>
                </c:pt>
                <c:pt idx="68" formatCode="&quot;$&quot;#,##0.00_);\(&quot;$&quot;#,##0.00\)">
                  <c:v>4665.3500000000004</c:v>
                </c:pt>
                <c:pt idx="69" formatCode="&quot;$&quot;#,##0.00_);[Red]\(&quot;$&quot;#,##0.00\)">
                  <c:v>12914.37</c:v>
                </c:pt>
                <c:pt idx="70" formatCode="&quot;$&quot;#,##0.00_);[Red]\(&quot;$&quot;#,##0.00\)">
                  <c:v>6732.2</c:v>
                </c:pt>
                <c:pt idx="71" formatCode="&quot;$&quot;#,##0.00_);[Red]\(&quot;$&quot;#,##0.00\)">
                  <c:v>4830.62</c:v>
                </c:pt>
                <c:pt idx="72">
                  <c:v>17785.72</c:v>
                </c:pt>
                <c:pt idx="73">
                  <c:v>6552.15</c:v>
                </c:pt>
                <c:pt idx="74">
                  <c:v>11052.21</c:v>
                </c:pt>
                <c:pt idx="75">
                  <c:v>4891.5</c:v>
                </c:pt>
                <c:pt idx="76">
                  <c:v>18041.849999999999</c:v>
                </c:pt>
                <c:pt idx="77">
                  <c:v>8454.59</c:v>
                </c:pt>
                <c:pt idx="78">
                  <c:v>6285.17</c:v>
                </c:pt>
                <c:pt idx="79">
                  <c:v>5463.48</c:v>
                </c:pt>
                <c:pt idx="80">
                  <c:v>7686.88</c:v>
                </c:pt>
                <c:pt idx="81">
                  <c:v>8208.31</c:v>
                </c:pt>
                <c:pt idx="82">
                  <c:v>7673.05</c:v>
                </c:pt>
                <c:pt idx="83">
                  <c:v>6012.94</c:v>
                </c:pt>
                <c:pt idx="84">
                  <c:v>6105.38</c:v>
                </c:pt>
                <c:pt idx="85">
                  <c:v>5956.87</c:v>
                </c:pt>
                <c:pt idx="86">
                  <c:v>7118.28</c:v>
                </c:pt>
              </c:numCache>
            </c:numRef>
          </c:val>
          <c:smooth val="0"/>
          <c:extLst>
            <c:ext xmlns:c16="http://schemas.microsoft.com/office/drawing/2014/chart" uri="{C3380CC4-5D6E-409C-BE32-E72D297353CC}">
              <c16:uniqueId val="{00000001-58AA-453E-B7C1-74152599D52E}"/>
            </c:ext>
          </c:extLst>
        </c:ser>
        <c:dLbls>
          <c:showLegendKey val="0"/>
          <c:showVal val="0"/>
          <c:showCatName val="0"/>
          <c:showSerName val="0"/>
          <c:showPercent val="0"/>
          <c:showBubbleSize val="0"/>
        </c:dLbls>
        <c:smooth val="0"/>
        <c:axId val="1084364944"/>
        <c:axId val="1084366032"/>
      </c:lineChart>
      <c:dateAx>
        <c:axId val="1084364944"/>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84366032"/>
        <c:crosses val="autoZero"/>
        <c:auto val="1"/>
        <c:lblOffset val="100"/>
        <c:baseTimeUnit val="months"/>
      </c:dateAx>
      <c:valAx>
        <c:axId val="1084366032"/>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8436494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5193520539684339E-2"/>
          <c:y val="8.5008477899732732E-2"/>
          <c:w val="0.90552455751079319"/>
          <c:h val="0.82922351598587429"/>
        </c:manualLayout>
      </c:layout>
      <c:lineChart>
        <c:grouping val="standard"/>
        <c:varyColors val="0"/>
        <c:ser>
          <c:idx val="0"/>
          <c:order val="0"/>
          <c:tx>
            <c:strRef>
              <c:f>Sheet4!$L$1</c:f>
              <c:strCache>
                <c:ptCount val="1"/>
                <c:pt idx="0">
                  <c:v>Village of Hosston</c:v>
                </c:pt>
              </c:strCache>
            </c:strRef>
          </c:tx>
          <c:spPr>
            <a:ln w="28575" cap="rnd">
              <a:solidFill>
                <a:schemeClr val="accent1"/>
              </a:solidFill>
              <a:round/>
            </a:ln>
            <a:effectLst/>
          </c:spPr>
          <c:marker>
            <c:symbol val="none"/>
          </c:marker>
          <c:trendline>
            <c:spPr>
              <a:ln w="19050" cap="rnd">
                <a:solidFill>
                  <a:schemeClr val="accent1"/>
                </a:solidFill>
                <a:prstDash val="sysDot"/>
              </a:ln>
              <a:effectLst/>
            </c:spPr>
            <c:trendlineType val="linear"/>
            <c:dispRSqr val="0"/>
            <c:dispEq val="0"/>
          </c:trendline>
          <c:cat>
            <c:numRef>
              <c:f>Sheet4!$A$42:$A$88</c:f>
              <c:numCache>
                <c:formatCode>m/d/yyyy</c:formatCode>
                <c:ptCount val="47"/>
                <c:pt idx="0">
                  <c:v>44682</c:v>
                </c:pt>
                <c:pt idx="1">
                  <c:v>44713</c:v>
                </c:pt>
                <c:pt idx="2">
                  <c:v>44743</c:v>
                </c:pt>
                <c:pt idx="3">
                  <c:v>44774</c:v>
                </c:pt>
                <c:pt idx="4">
                  <c:v>44805</c:v>
                </c:pt>
                <c:pt idx="5">
                  <c:v>44835</c:v>
                </c:pt>
                <c:pt idx="6">
                  <c:v>44866</c:v>
                </c:pt>
                <c:pt idx="7">
                  <c:v>44896</c:v>
                </c:pt>
                <c:pt idx="8">
                  <c:v>44927</c:v>
                </c:pt>
                <c:pt idx="9">
                  <c:v>44958</c:v>
                </c:pt>
                <c:pt idx="10">
                  <c:v>44986</c:v>
                </c:pt>
                <c:pt idx="11">
                  <c:v>45017</c:v>
                </c:pt>
                <c:pt idx="12">
                  <c:v>45047</c:v>
                </c:pt>
                <c:pt idx="13">
                  <c:v>45078</c:v>
                </c:pt>
                <c:pt idx="14">
                  <c:v>45108</c:v>
                </c:pt>
                <c:pt idx="15">
                  <c:v>45139</c:v>
                </c:pt>
                <c:pt idx="16">
                  <c:v>45170</c:v>
                </c:pt>
                <c:pt idx="17">
                  <c:v>45200</c:v>
                </c:pt>
                <c:pt idx="18">
                  <c:v>45231</c:v>
                </c:pt>
                <c:pt idx="19">
                  <c:v>45261</c:v>
                </c:pt>
                <c:pt idx="20">
                  <c:v>45292</c:v>
                </c:pt>
                <c:pt idx="21">
                  <c:v>45323</c:v>
                </c:pt>
                <c:pt idx="22">
                  <c:v>45352</c:v>
                </c:pt>
                <c:pt idx="23">
                  <c:v>45383</c:v>
                </c:pt>
                <c:pt idx="24">
                  <c:v>45413</c:v>
                </c:pt>
                <c:pt idx="25">
                  <c:v>45444</c:v>
                </c:pt>
                <c:pt idx="26">
                  <c:v>45474</c:v>
                </c:pt>
                <c:pt idx="27">
                  <c:v>45505</c:v>
                </c:pt>
                <c:pt idx="28">
                  <c:v>45536</c:v>
                </c:pt>
                <c:pt idx="29">
                  <c:v>45566</c:v>
                </c:pt>
                <c:pt idx="30">
                  <c:v>45597</c:v>
                </c:pt>
                <c:pt idx="31">
                  <c:v>45627</c:v>
                </c:pt>
                <c:pt idx="32">
                  <c:v>45658</c:v>
                </c:pt>
                <c:pt idx="33">
                  <c:v>45689</c:v>
                </c:pt>
                <c:pt idx="34">
                  <c:v>45717</c:v>
                </c:pt>
                <c:pt idx="35">
                  <c:v>45748</c:v>
                </c:pt>
                <c:pt idx="36">
                  <c:v>45778</c:v>
                </c:pt>
                <c:pt idx="37">
                  <c:v>45809</c:v>
                </c:pt>
                <c:pt idx="38">
                  <c:v>45839</c:v>
                </c:pt>
                <c:pt idx="39">
                  <c:v>45870</c:v>
                </c:pt>
                <c:pt idx="40">
                  <c:v>45901</c:v>
                </c:pt>
                <c:pt idx="41">
                  <c:v>45931</c:v>
                </c:pt>
                <c:pt idx="42">
                  <c:v>45962</c:v>
                </c:pt>
                <c:pt idx="43">
                  <c:v>45992</c:v>
                </c:pt>
                <c:pt idx="44">
                  <c:v>46023</c:v>
                </c:pt>
                <c:pt idx="45">
                  <c:v>46054</c:v>
                </c:pt>
                <c:pt idx="46">
                  <c:v>46082</c:v>
                </c:pt>
              </c:numCache>
            </c:numRef>
          </c:cat>
          <c:val>
            <c:numRef>
              <c:f>Sheet4!$L$42:$L$88</c:f>
              <c:numCache>
                <c:formatCode>"$"#,##0.00</c:formatCode>
                <c:ptCount val="47"/>
                <c:pt idx="0">
                  <c:v>714.67</c:v>
                </c:pt>
                <c:pt idx="1">
                  <c:v>945.24</c:v>
                </c:pt>
                <c:pt idx="2">
                  <c:v>584.69000000000005</c:v>
                </c:pt>
                <c:pt idx="3">
                  <c:v>3591</c:v>
                </c:pt>
                <c:pt idx="4">
                  <c:v>2440.21</c:v>
                </c:pt>
                <c:pt idx="5">
                  <c:v>2246.5700000000002</c:v>
                </c:pt>
                <c:pt idx="6">
                  <c:v>1836.11</c:v>
                </c:pt>
                <c:pt idx="7">
                  <c:v>1568.44</c:v>
                </c:pt>
                <c:pt idx="8">
                  <c:v>2232.4499999999998</c:v>
                </c:pt>
                <c:pt idx="9">
                  <c:v>2615.62</c:v>
                </c:pt>
                <c:pt idx="10">
                  <c:v>3394.55</c:v>
                </c:pt>
                <c:pt idx="11">
                  <c:v>2363.15</c:v>
                </c:pt>
                <c:pt idx="12">
                  <c:v>2072.58</c:v>
                </c:pt>
                <c:pt idx="13">
                  <c:v>1576.23</c:v>
                </c:pt>
                <c:pt idx="14">
                  <c:v>1065.68</c:v>
                </c:pt>
                <c:pt idx="15">
                  <c:v>3494.09</c:v>
                </c:pt>
                <c:pt idx="16">
                  <c:v>1134.9100000000001</c:v>
                </c:pt>
                <c:pt idx="17">
                  <c:v>2359.27</c:v>
                </c:pt>
                <c:pt idx="18">
                  <c:v>2938.48</c:v>
                </c:pt>
                <c:pt idx="19">
                  <c:v>2273.16</c:v>
                </c:pt>
                <c:pt idx="20" formatCode="&quot;$&quot;#,##0.00_);\(&quot;$&quot;#,##0.00\)">
                  <c:v>2210.84</c:v>
                </c:pt>
                <c:pt idx="21" formatCode="&quot;$&quot;#,##0.00_);\(&quot;$&quot;#,##0.00\)">
                  <c:v>1514.93</c:v>
                </c:pt>
                <c:pt idx="22" formatCode="&quot;$&quot;#,##0.00_);\(&quot;$&quot;#,##0.00\)">
                  <c:v>1899.59</c:v>
                </c:pt>
                <c:pt idx="23" formatCode="&quot;$&quot;#,##0.00_);\(&quot;$&quot;#,##0.00\)">
                  <c:v>8922.2099999999991</c:v>
                </c:pt>
                <c:pt idx="24" formatCode="&quot;$&quot;#,##0.00_);\(&quot;$&quot;#,##0.00\)">
                  <c:v>5583.89</c:v>
                </c:pt>
                <c:pt idx="25" formatCode="&quot;$&quot;#,##0.00_);\(&quot;$&quot;#,##0.00\)">
                  <c:v>5345.16</c:v>
                </c:pt>
                <c:pt idx="26" formatCode="&quot;$&quot;#,##0.00_);\(&quot;$&quot;#,##0.00\)">
                  <c:v>4172.24</c:v>
                </c:pt>
                <c:pt idx="27" formatCode="&quot;$&quot;#,##0.00_);\(&quot;$&quot;#,##0.00\)">
                  <c:v>4809.3500000000004</c:v>
                </c:pt>
                <c:pt idx="28" formatCode="&quot;$&quot;#,##0.00_);\(&quot;$&quot;#,##0.00\)">
                  <c:v>7270.59</c:v>
                </c:pt>
                <c:pt idx="29" formatCode="&quot;$&quot;#,##0.00_);[Red]\(&quot;$&quot;#,##0.00\)">
                  <c:v>5143</c:v>
                </c:pt>
                <c:pt idx="30" formatCode="&quot;$&quot;#,##0.00_);[Red]\(&quot;$&quot;#,##0.00\)">
                  <c:v>4070.3</c:v>
                </c:pt>
                <c:pt idx="31" formatCode="&quot;$&quot;#,##0.00_);[Red]\(&quot;$&quot;#,##0.00\)">
                  <c:v>3698.63</c:v>
                </c:pt>
                <c:pt idx="32">
                  <c:v>6142.2</c:v>
                </c:pt>
                <c:pt idx="33">
                  <c:v>4023.46</c:v>
                </c:pt>
                <c:pt idx="34">
                  <c:v>5039.5600000000004</c:v>
                </c:pt>
                <c:pt idx="35">
                  <c:v>4393.93</c:v>
                </c:pt>
                <c:pt idx="36">
                  <c:v>7005.6</c:v>
                </c:pt>
                <c:pt idx="37">
                  <c:v>4808.08</c:v>
                </c:pt>
                <c:pt idx="38">
                  <c:v>4875.83</c:v>
                </c:pt>
                <c:pt idx="39">
                  <c:v>5890.67</c:v>
                </c:pt>
                <c:pt idx="40">
                  <c:v>4402.45</c:v>
                </c:pt>
                <c:pt idx="41">
                  <c:v>6621.5</c:v>
                </c:pt>
                <c:pt idx="42">
                  <c:v>5780.6</c:v>
                </c:pt>
                <c:pt idx="43">
                  <c:v>4471.51</c:v>
                </c:pt>
                <c:pt idx="44">
                  <c:v>4945.57</c:v>
                </c:pt>
                <c:pt idx="45">
                  <c:v>9733.26</c:v>
                </c:pt>
                <c:pt idx="46">
                  <c:v>4208.92</c:v>
                </c:pt>
              </c:numCache>
            </c:numRef>
          </c:val>
          <c:smooth val="0"/>
          <c:extLst>
            <c:ext xmlns:c16="http://schemas.microsoft.com/office/drawing/2014/chart" uri="{C3380CC4-5D6E-409C-BE32-E72D297353CC}">
              <c16:uniqueId val="{00000001-58AA-453E-B7C1-74152599D52E}"/>
            </c:ext>
          </c:extLst>
        </c:ser>
        <c:dLbls>
          <c:showLegendKey val="0"/>
          <c:showVal val="0"/>
          <c:showCatName val="0"/>
          <c:showSerName val="0"/>
          <c:showPercent val="0"/>
          <c:showBubbleSize val="0"/>
        </c:dLbls>
        <c:smooth val="0"/>
        <c:axId val="1084364944"/>
        <c:axId val="1084366032"/>
      </c:lineChart>
      <c:dateAx>
        <c:axId val="1084364944"/>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84366032"/>
        <c:crosses val="autoZero"/>
        <c:auto val="1"/>
        <c:lblOffset val="100"/>
        <c:baseTimeUnit val="months"/>
      </c:dateAx>
      <c:valAx>
        <c:axId val="1084366032"/>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8436494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325">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5"/>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75000"/>
            <a:lumOff val="25000"/>
          </a:schemeClr>
        </a:solidFill>
      </a:ln>
    </cs:spPr>
  </cs:downBar>
  <cs:dropLine>
    <cs:lnRef idx="0"/>
    <cs:fillRef idx="0"/>
    <cs:effectRef idx="0"/>
    <cs:fontRef idx="minor">
      <a:schemeClr val="dk1"/>
    </cs:fontRef>
    <cs:spPr>
      <a:ln w="9525">
        <a:solidFill>
          <a:schemeClr val="tx1">
            <a:lumMod val="75000"/>
            <a:lumOff val="25000"/>
          </a:schemeClr>
        </a:solidFill>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75000"/>
            <a:lumOff val="2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31.xml><?xml version="1.0" encoding="utf-8"?>
<cs:chartStyle xmlns:cs="http://schemas.microsoft.com/office/drawing/2012/chartStyle" xmlns:a="http://schemas.openxmlformats.org/drawingml/2006/main" id="301">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3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7650" cy="354013"/>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303838" y="0"/>
            <a:ext cx="4057650" cy="354013"/>
          </a:xfrm>
          <a:prstGeom prst="rect">
            <a:avLst/>
          </a:prstGeom>
        </p:spPr>
        <p:txBody>
          <a:bodyPr vert="horz" lIns="91440" tIns="45720" rIns="91440" bIns="45720" rtlCol="0"/>
          <a:lstStyle>
            <a:lvl1pPr algn="r">
              <a:defRPr sz="1200"/>
            </a:lvl1pPr>
          </a:lstStyle>
          <a:p>
            <a:fld id="{7E13DCEF-6DA6-47C7-8759-9E7BF85408EE}" type="datetimeFigureOut">
              <a:rPr lang="en-US" smtClean="0"/>
              <a:t>5/8/2026</a:t>
            </a:fld>
            <a:endParaRPr lang="en-US" dirty="0"/>
          </a:p>
        </p:txBody>
      </p:sp>
      <p:sp>
        <p:nvSpPr>
          <p:cNvPr id="4" name="Slide Image Placeholder 3"/>
          <p:cNvSpPr>
            <a:spLocks noGrp="1" noRot="1" noChangeAspect="1"/>
          </p:cNvSpPr>
          <p:nvPr>
            <p:ph type="sldImg" idx="2"/>
          </p:nvPr>
        </p:nvSpPr>
        <p:spPr>
          <a:xfrm>
            <a:off x="2557463" y="884238"/>
            <a:ext cx="4248150" cy="2389187"/>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36625" y="3405188"/>
            <a:ext cx="7489825" cy="27876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723063"/>
            <a:ext cx="4057650" cy="354012"/>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303838" y="6723063"/>
            <a:ext cx="4057650" cy="354012"/>
          </a:xfrm>
          <a:prstGeom prst="rect">
            <a:avLst/>
          </a:prstGeom>
        </p:spPr>
        <p:txBody>
          <a:bodyPr vert="horz" lIns="91440" tIns="45720" rIns="91440" bIns="45720" rtlCol="0" anchor="b"/>
          <a:lstStyle>
            <a:lvl1pPr algn="r">
              <a:defRPr sz="1200"/>
            </a:lvl1pPr>
          </a:lstStyle>
          <a:p>
            <a:fld id="{23FB231E-1210-4F3F-94C8-DA5ED8A9AFDF}" type="slidenum">
              <a:rPr lang="en-US" smtClean="0"/>
              <a:t>‹#›</a:t>
            </a:fld>
            <a:endParaRPr lang="en-US" dirty="0"/>
          </a:p>
        </p:txBody>
      </p:sp>
    </p:spTree>
    <p:extLst>
      <p:ext uri="{BB962C8B-B14F-4D97-AF65-F5344CB8AC3E}">
        <p14:creationId xmlns:p14="http://schemas.microsoft.com/office/powerpoint/2010/main" val="2735184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FB231E-1210-4F3F-94C8-DA5ED8A9AFDF}" type="slidenum">
              <a:rPr lang="en-US" smtClean="0"/>
              <a:t>9</a:t>
            </a:fld>
            <a:endParaRPr lang="en-US" dirty="0"/>
          </a:p>
        </p:txBody>
      </p:sp>
    </p:spTree>
    <p:extLst>
      <p:ext uri="{BB962C8B-B14F-4D97-AF65-F5344CB8AC3E}">
        <p14:creationId xmlns:p14="http://schemas.microsoft.com/office/powerpoint/2010/main" val="3992483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D79F3-2DA5-97CC-4B46-B73A7BF624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0A3FCF-BC72-5CE4-6184-30A9D2267D3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3748786-776C-26AC-F57C-35DD90C978D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587AD04-61D8-4074-B3A4-A252D4926D3A}"/>
              </a:ext>
            </a:extLst>
          </p:cNvPr>
          <p:cNvSpPr>
            <a:spLocks noGrp="1"/>
          </p:cNvSpPr>
          <p:nvPr>
            <p:ph type="sldNum" sz="quarter" idx="5"/>
          </p:nvPr>
        </p:nvSpPr>
        <p:spPr/>
        <p:txBody>
          <a:bodyPr/>
          <a:lstStyle/>
          <a:p>
            <a:fld id="{23FB231E-1210-4F3F-94C8-DA5ED8A9AFDF}" type="slidenum">
              <a:rPr lang="en-US" smtClean="0"/>
              <a:t>18</a:t>
            </a:fld>
            <a:endParaRPr lang="en-US" dirty="0"/>
          </a:p>
        </p:txBody>
      </p:sp>
    </p:spTree>
    <p:extLst>
      <p:ext uri="{BB962C8B-B14F-4D97-AF65-F5344CB8AC3E}">
        <p14:creationId xmlns:p14="http://schemas.microsoft.com/office/powerpoint/2010/main" val="2693473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C8F36-4CFD-6644-4BFA-F2B7E13B71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8586B2-C28C-432D-8B43-5B67CA5A71E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946EF82-AE23-9782-B45D-40B7396E5A7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4515BE5-9B8D-67FB-DD8A-782FDD61FC93}"/>
              </a:ext>
            </a:extLst>
          </p:cNvPr>
          <p:cNvSpPr>
            <a:spLocks noGrp="1"/>
          </p:cNvSpPr>
          <p:nvPr>
            <p:ph type="sldNum" sz="quarter" idx="5"/>
          </p:nvPr>
        </p:nvSpPr>
        <p:spPr/>
        <p:txBody>
          <a:bodyPr/>
          <a:lstStyle/>
          <a:p>
            <a:fld id="{23FB231E-1210-4F3F-94C8-DA5ED8A9AFDF}" type="slidenum">
              <a:rPr lang="en-US" smtClean="0"/>
              <a:t>19</a:t>
            </a:fld>
            <a:endParaRPr lang="en-US" dirty="0"/>
          </a:p>
        </p:txBody>
      </p:sp>
    </p:spTree>
    <p:extLst>
      <p:ext uri="{BB962C8B-B14F-4D97-AF65-F5344CB8AC3E}">
        <p14:creationId xmlns:p14="http://schemas.microsoft.com/office/powerpoint/2010/main" val="16383119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46D87-A8B9-86E7-2B25-1AD84F2053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F16A61-1851-18B6-32B8-122C3875567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EA0AE85-BE84-DA7C-631D-20E1202D129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FE03B18-E330-FE71-F324-768F6CB6820B}"/>
              </a:ext>
            </a:extLst>
          </p:cNvPr>
          <p:cNvSpPr>
            <a:spLocks noGrp="1"/>
          </p:cNvSpPr>
          <p:nvPr>
            <p:ph type="sldNum" sz="quarter" idx="5"/>
          </p:nvPr>
        </p:nvSpPr>
        <p:spPr/>
        <p:txBody>
          <a:bodyPr/>
          <a:lstStyle/>
          <a:p>
            <a:fld id="{23FB231E-1210-4F3F-94C8-DA5ED8A9AFDF}" type="slidenum">
              <a:rPr lang="en-US" smtClean="0"/>
              <a:t>20</a:t>
            </a:fld>
            <a:endParaRPr lang="en-US" dirty="0"/>
          </a:p>
        </p:txBody>
      </p:sp>
    </p:spTree>
    <p:extLst>
      <p:ext uri="{BB962C8B-B14F-4D97-AF65-F5344CB8AC3E}">
        <p14:creationId xmlns:p14="http://schemas.microsoft.com/office/powerpoint/2010/main" val="11668811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61E9E-EF74-F13C-DBBA-F7D11D3377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813BB0-91C1-D728-641A-772A0F0EE94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426A468-A46B-AC92-B097-BAD52734F33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D8ADE09-370E-99EB-F2B5-41E7C664091A}"/>
              </a:ext>
            </a:extLst>
          </p:cNvPr>
          <p:cNvSpPr>
            <a:spLocks noGrp="1"/>
          </p:cNvSpPr>
          <p:nvPr>
            <p:ph type="sldNum" sz="quarter" idx="5"/>
          </p:nvPr>
        </p:nvSpPr>
        <p:spPr/>
        <p:txBody>
          <a:bodyPr/>
          <a:lstStyle/>
          <a:p>
            <a:fld id="{23FB231E-1210-4F3F-94C8-DA5ED8A9AFDF}" type="slidenum">
              <a:rPr lang="en-US" smtClean="0"/>
              <a:t>21</a:t>
            </a:fld>
            <a:endParaRPr lang="en-US" dirty="0"/>
          </a:p>
        </p:txBody>
      </p:sp>
    </p:spTree>
    <p:extLst>
      <p:ext uri="{BB962C8B-B14F-4D97-AF65-F5344CB8AC3E}">
        <p14:creationId xmlns:p14="http://schemas.microsoft.com/office/powerpoint/2010/main" val="1500860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FB231E-1210-4F3F-94C8-DA5ED8A9AFDF}" type="slidenum">
              <a:rPr lang="en-US" smtClean="0"/>
              <a:t>23</a:t>
            </a:fld>
            <a:endParaRPr lang="en-US" dirty="0"/>
          </a:p>
        </p:txBody>
      </p:sp>
    </p:spTree>
    <p:extLst>
      <p:ext uri="{BB962C8B-B14F-4D97-AF65-F5344CB8AC3E}">
        <p14:creationId xmlns:p14="http://schemas.microsoft.com/office/powerpoint/2010/main" val="27483343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D453B-BD2C-8422-DBAA-9672337FDF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19E628-4DFC-AE15-3F8B-853E612BEDE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4B52BBB-B7F0-593D-E37F-9743D2F4BE6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1ADAA57-E15E-0623-8EDC-C0A1CB41F6E3}"/>
              </a:ext>
            </a:extLst>
          </p:cNvPr>
          <p:cNvSpPr>
            <a:spLocks noGrp="1"/>
          </p:cNvSpPr>
          <p:nvPr>
            <p:ph type="sldNum" sz="quarter" idx="5"/>
          </p:nvPr>
        </p:nvSpPr>
        <p:spPr/>
        <p:txBody>
          <a:bodyPr/>
          <a:lstStyle/>
          <a:p>
            <a:fld id="{23FB231E-1210-4F3F-94C8-DA5ED8A9AFDF}" type="slidenum">
              <a:rPr lang="en-US" smtClean="0"/>
              <a:t>25</a:t>
            </a:fld>
            <a:endParaRPr lang="en-US" dirty="0"/>
          </a:p>
        </p:txBody>
      </p:sp>
    </p:spTree>
    <p:extLst>
      <p:ext uri="{BB962C8B-B14F-4D97-AF65-F5344CB8AC3E}">
        <p14:creationId xmlns:p14="http://schemas.microsoft.com/office/powerpoint/2010/main" val="16304065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A9E61-2531-D354-8491-0050FDF78B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6139E8-4F3A-7811-119C-63FB1FCE98A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7E1C034-A8ED-26B0-CB17-8375B631F87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29322EA-B577-FD74-E23D-56D39FC44ADC}"/>
              </a:ext>
            </a:extLst>
          </p:cNvPr>
          <p:cNvSpPr>
            <a:spLocks noGrp="1"/>
          </p:cNvSpPr>
          <p:nvPr>
            <p:ph type="sldNum" sz="quarter" idx="5"/>
          </p:nvPr>
        </p:nvSpPr>
        <p:spPr/>
        <p:txBody>
          <a:bodyPr/>
          <a:lstStyle/>
          <a:p>
            <a:fld id="{23FB231E-1210-4F3F-94C8-DA5ED8A9AFDF}" type="slidenum">
              <a:rPr lang="en-US" smtClean="0"/>
              <a:t>27</a:t>
            </a:fld>
            <a:endParaRPr lang="en-US" dirty="0"/>
          </a:p>
        </p:txBody>
      </p:sp>
    </p:spTree>
    <p:extLst>
      <p:ext uri="{BB962C8B-B14F-4D97-AF65-F5344CB8AC3E}">
        <p14:creationId xmlns:p14="http://schemas.microsoft.com/office/powerpoint/2010/main" val="17984771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FB231E-1210-4F3F-94C8-DA5ED8A9AFDF}" type="slidenum">
              <a:rPr lang="en-US" smtClean="0"/>
              <a:t>69</a:t>
            </a:fld>
            <a:endParaRPr lang="en-US" dirty="0"/>
          </a:p>
        </p:txBody>
      </p:sp>
    </p:spTree>
    <p:extLst>
      <p:ext uri="{BB962C8B-B14F-4D97-AF65-F5344CB8AC3E}">
        <p14:creationId xmlns:p14="http://schemas.microsoft.com/office/powerpoint/2010/main" val="4238714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FB231E-1210-4F3F-94C8-DA5ED8A9AFDF}" type="slidenum">
              <a:rPr lang="en-US" smtClean="0"/>
              <a:t>70</a:t>
            </a:fld>
            <a:endParaRPr lang="en-US" dirty="0"/>
          </a:p>
        </p:txBody>
      </p:sp>
    </p:spTree>
    <p:extLst>
      <p:ext uri="{BB962C8B-B14F-4D97-AF65-F5344CB8AC3E}">
        <p14:creationId xmlns:p14="http://schemas.microsoft.com/office/powerpoint/2010/main" val="2999627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34066-FBCF-997F-33CD-C247C8C70A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3A980E-76C4-3959-F26C-97E7836E84E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BA2B806-EA59-F5BD-DC18-D32F3E1C9D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B0C0B11-08B4-6888-18EE-658F8DE92240}"/>
              </a:ext>
            </a:extLst>
          </p:cNvPr>
          <p:cNvSpPr>
            <a:spLocks noGrp="1"/>
          </p:cNvSpPr>
          <p:nvPr>
            <p:ph type="sldNum" sz="quarter" idx="5"/>
          </p:nvPr>
        </p:nvSpPr>
        <p:spPr/>
        <p:txBody>
          <a:bodyPr/>
          <a:lstStyle/>
          <a:p>
            <a:fld id="{23FB231E-1210-4F3F-94C8-DA5ED8A9AFDF}" type="slidenum">
              <a:rPr lang="en-US" smtClean="0"/>
              <a:t>10</a:t>
            </a:fld>
            <a:endParaRPr lang="en-US" dirty="0"/>
          </a:p>
        </p:txBody>
      </p:sp>
    </p:spTree>
    <p:extLst>
      <p:ext uri="{BB962C8B-B14F-4D97-AF65-F5344CB8AC3E}">
        <p14:creationId xmlns:p14="http://schemas.microsoft.com/office/powerpoint/2010/main" val="704765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82938-1934-5778-7272-FCE819C7F8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85D9AC-7AC8-1750-BD1A-C4E98AF4AB8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2DAD683-F81F-3D59-F980-3FA59F76D0B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A991F0F-5884-3B25-7C1D-2D6214970CDD}"/>
              </a:ext>
            </a:extLst>
          </p:cNvPr>
          <p:cNvSpPr>
            <a:spLocks noGrp="1"/>
          </p:cNvSpPr>
          <p:nvPr>
            <p:ph type="sldNum" sz="quarter" idx="5"/>
          </p:nvPr>
        </p:nvSpPr>
        <p:spPr/>
        <p:txBody>
          <a:bodyPr/>
          <a:lstStyle/>
          <a:p>
            <a:fld id="{23FB231E-1210-4F3F-94C8-DA5ED8A9AFDF}" type="slidenum">
              <a:rPr lang="en-US" smtClean="0"/>
              <a:t>11</a:t>
            </a:fld>
            <a:endParaRPr lang="en-US" dirty="0"/>
          </a:p>
        </p:txBody>
      </p:sp>
    </p:spTree>
    <p:extLst>
      <p:ext uri="{BB962C8B-B14F-4D97-AF65-F5344CB8AC3E}">
        <p14:creationId xmlns:p14="http://schemas.microsoft.com/office/powerpoint/2010/main" val="2692896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07E146-34A1-5D8E-571A-677E3827D2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A6F62B-F110-23CC-3D28-B2F2D63F5BB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80CB046-79B4-BC7B-B264-FCB0D94E37A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0A94A21-4F10-8DD3-68D0-B9FBB5CC1732}"/>
              </a:ext>
            </a:extLst>
          </p:cNvPr>
          <p:cNvSpPr>
            <a:spLocks noGrp="1"/>
          </p:cNvSpPr>
          <p:nvPr>
            <p:ph type="sldNum" sz="quarter" idx="5"/>
          </p:nvPr>
        </p:nvSpPr>
        <p:spPr/>
        <p:txBody>
          <a:bodyPr/>
          <a:lstStyle/>
          <a:p>
            <a:fld id="{23FB231E-1210-4F3F-94C8-DA5ED8A9AFDF}" type="slidenum">
              <a:rPr lang="en-US" smtClean="0"/>
              <a:t>12</a:t>
            </a:fld>
            <a:endParaRPr lang="en-US" dirty="0"/>
          </a:p>
        </p:txBody>
      </p:sp>
    </p:spTree>
    <p:extLst>
      <p:ext uri="{BB962C8B-B14F-4D97-AF65-F5344CB8AC3E}">
        <p14:creationId xmlns:p14="http://schemas.microsoft.com/office/powerpoint/2010/main" val="1389159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2C342-4016-99F4-065E-BBAEF4FB01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90DB49-5CB0-FF22-34D4-65315F994C4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E2EC635-801C-499F-9594-860C56D22F1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A914F8B-BE3E-4CAF-7D4F-4411AB246718}"/>
              </a:ext>
            </a:extLst>
          </p:cNvPr>
          <p:cNvSpPr>
            <a:spLocks noGrp="1"/>
          </p:cNvSpPr>
          <p:nvPr>
            <p:ph type="sldNum" sz="quarter" idx="5"/>
          </p:nvPr>
        </p:nvSpPr>
        <p:spPr/>
        <p:txBody>
          <a:bodyPr/>
          <a:lstStyle/>
          <a:p>
            <a:fld id="{23FB231E-1210-4F3F-94C8-DA5ED8A9AFDF}" type="slidenum">
              <a:rPr lang="en-US" smtClean="0"/>
              <a:t>13</a:t>
            </a:fld>
            <a:endParaRPr lang="en-US" dirty="0"/>
          </a:p>
        </p:txBody>
      </p:sp>
    </p:spTree>
    <p:extLst>
      <p:ext uri="{BB962C8B-B14F-4D97-AF65-F5344CB8AC3E}">
        <p14:creationId xmlns:p14="http://schemas.microsoft.com/office/powerpoint/2010/main" val="4244678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16E94-14C3-497D-0AC0-B56E3A8288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001674-A5EE-6889-10E6-D00EC0993A1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E8345CD-C071-FA78-D952-6F4DA99ECDF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F4B06CD-DD26-DBA2-81D0-E566C1A749EE}"/>
              </a:ext>
            </a:extLst>
          </p:cNvPr>
          <p:cNvSpPr>
            <a:spLocks noGrp="1"/>
          </p:cNvSpPr>
          <p:nvPr>
            <p:ph type="sldNum" sz="quarter" idx="5"/>
          </p:nvPr>
        </p:nvSpPr>
        <p:spPr/>
        <p:txBody>
          <a:bodyPr/>
          <a:lstStyle/>
          <a:p>
            <a:fld id="{23FB231E-1210-4F3F-94C8-DA5ED8A9AFDF}" type="slidenum">
              <a:rPr lang="en-US" smtClean="0"/>
              <a:t>14</a:t>
            </a:fld>
            <a:endParaRPr lang="en-US" dirty="0"/>
          </a:p>
        </p:txBody>
      </p:sp>
    </p:spTree>
    <p:extLst>
      <p:ext uri="{BB962C8B-B14F-4D97-AF65-F5344CB8AC3E}">
        <p14:creationId xmlns:p14="http://schemas.microsoft.com/office/powerpoint/2010/main" val="10776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E58AB-DEC0-E9F7-3CA6-A4A978D4EC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2E94A8-9FFF-B995-0A67-9A4B70BFA5C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6476666-1510-F123-CB07-27B5C32E570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2639227-A7BC-D6B2-4F9C-A5B8D9B24D60}"/>
              </a:ext>
            </a:extLst>
          </p:cNvPr>
          <p:cNvSpPr>
            <a:spLocks noGrp="1"/>
          </p:cNvSpPr>
          <p:nvPr>
            <p:ph type="sldNum" sz="quarter" idx="5"/>
          </p:nvPr>
        </p:nvSpPr>
        <p:spPr/>
        <p:txBody>
          <a:bodyPr/>
          <a:lstStyle/>
          <a:p>
            <a:fld id="{23FB231E-1210-4F3F-94C8-DA5ED8A9AFDF}" type="slidenum">
              <a:rPr lang="en-US" smtClean="0"/>
              <a:t>15</a:t>
            </a:fld>
            <a:endParaRPr lang="en-US" dirty="0"/>
          </a:p>
        </p:txBody>
      </p:sp>
    </p:spTree>
    <p:extLst>
      <p:ext uri="{BB962C8B-B14F-4D97-AF65-F5344CB8AC3E}">
        <p14:creationId xmlns:p14="http://schemas.microsoft.com/office/powerpoint/2010/main" val="1173493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60798-6DA6-A77D-2FFD-9A963B17B9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3B4068-4AA1-5360-C493-27C55BB7335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D2314AC-E640-C269-1F9E-6FFB049E371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13C8AF3-2939-CE16-775B-6FBFFAD8364F}"/>
              </a:ext>
            </a:extLst>
          </p:cNvPr>
          <p:cNvSpPr>
            <a:spLocks noGrp="1"/>
          </p:cNvSpPr>
          <p:nvPr>
            <p:ph type="sldNum" sz="quarter" idx="5"/>
          </p:nvPr>
        </p:nvSpPr>
        <p:spPr/>
        <p:txBody>
          <a:bodyPr/>
          <a:lstStyle/>
          <a:p>
            <a:fld id="{23FB231E-1210-4F3F-94C8-DA5ED8A9AFDF}" type="slidenum">
              <a:rPr lang="en-US" smtClean="0"/>
              <a:t>16</a:t>
            </a:fld>
            <a:endParaRPr lang="en-US" dirty="0"/>
          </a:p>
        </p:txBody>
      </p:sp>
    </p:spTree>
    <p:extLst>
      <p:ext uri="{BB962C8B-B14F-4D97-AF65-F5344CB8AC3E}">
        <p14:creationId xmlns:p14="http://schemas.microsoft.com/office/powerpoint/2010/main" val="2390859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A171B-C124-DD02-C0CB-F7B5F7E838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BBA92C-E6F3-4373-C335-41C978EAEF9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3BF9569-7680-4F20-8533-E62F5156052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D89109C-675F-D293-E787-82C8FFF4D6CC}"/>
              </a:ext>
            </a:extLst>
          </p:cNvPr>
          <p:cNvSpPr>
            <a:spLocks noGrp="1"/>
          </p:cNvSpPr>
          <p:nvPr>
            <p:ph type="sldNum" sz="quarter" idx="5"/>
          </p:nvPr>
        </p:nvSpPr>
        <p:spPr/>
        <p:txBody>
          <a:bodyPr/>
          <a:lstStyle/>
          <a:p>
            <a:fld id="{23FB231E-1210-4F3F-94C8-DA5ED8A9AFDF}" type="slidenum">
              <a:rPr lang="en-US" smtClean="0"/>
              <a:t>17</a:t>
            </a:fld>
            <a:endParaRPr lang="en-US" dirty="0"/>
          </a:p>
        </p:txBody>
      </p:sp>
    </p:spTree>
    <p:extLst>
      <p:ext uri="{BB962C8B-B14F-4D97-AF65-F5344CB8AC3E}">
        <p14:creationId xmlns:p14="http://schemas.microsoft.com/office/powerpoint/2010/main" val="29463279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9224518" y="1622805"/>
            <a:ext cx="2656840" cy="757555"/>
          </a:xfrm>
          <a:prstGeom prst="rect">
            <a:avLst/>
          </a:prstGeom>
        </p:spPr>
        <p:txBody>
          <a:bodyPr wrap="square" lIns="0" tIns="0" rIns="0" bIns="0">
            <a:spAutoFit/>
          </a:bodyPr>
          <a:lstStyle>
            <a:lvl1pPr>
              <a:defRPr sz="1800" b="1" i="0">
                <a:solidFill>
                  <a:schemeClr val="tx1"/>
                </a:solidFill>
                <a:latin typeface="Calibri"/>
                <a:cs typeface="Calibri"/>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18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fld id="{163A7EAF-7560-4E3F-AFC7-9EFFDC86AFCB}" type="datetime1">
              <a:rPr lang="en-US" smtClean="0"/>
              <a:t>5/8/2026</a:t>
            </a:fld>
            <a:endParaRPr lang="en-US" dirty="0"/>
          </a:p>
        </p:txBody>
      </p:sp>
      <p:sp>
        <p:nvSpPr>
          <p:cNvPr id="6" name="Holder 6"/>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15570">
              <a:lnSpc>
                <a:spcPts val="1240"/>
              </a:lnSpc>
            </a:pPr>
            <a:fld id="{81D60167-4931-47E6-BA6A-407CBD079E47}" type="slidenum">
              <a:rPr spc="-50" dirty="0"/>
              <a:t>‹#›</a:t>
            </a:fld>
            <a:endParaRPr spc="-5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771245" y="498474"/>
            <a:ext cx="6163945" cy="734060"/>
          </a:xfrm>
          <a:prstGeom prst="rect">
            <a:avLst/>
          </a:prstGeom>
        </p:spPr>
        <p:txBody>
          <a:bodyPr lIns="0" tIns="0" rIns="0" bIns="0"/>
          <a:lstStyle>
            <a:lvl1pPr>
              <a:defRPr sz="1800" b="1" i="0">
                <a:solidFill>
                  <a:schemeClr val="tx1"/>
                </a:solidFill>
                <a:latin typeface="Calibri"/>
                <a:cs typeface="Calibri"/>
              </a:defRPr>
            </a:lvl1pPr>
          </a:lstStyle>
          <a:p>
            <a:endParaRPr/>
          </a:p>
        </p:txBody>
      </p:sp>
      <p:sp>
        <p:nvSpPr>
          <p:cNvPr id="3" name="Holder 3"/>
          <p:cNvSpPr>
            <a:spLocks noGrp="1"/>
          </p:cNvSpPr>
          <p:nvPr>
            <p:ph type="body" idx="1"/>
          </p:nvPr>
        </p:nvSpPr>
        <p:spPr>
          <a:xfrm>
            <a:off x="1044346" y="2128520"/>
            <a:ext cx="10023475" cy="2319654"/>
          </a:xfrm>
          <a:prstGeom prst="rect">
            <a:avLst/>
          </a:prstGeom>
        </p:spPr>
        <p:txBody>
          <a:bodyPr lIns="0" tIns="0" rIns="0" bIns="0"/>
          <a:lstStyle>
            <a:lvl1pPr>
              <a:defRPr sz="18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fld id="{19396A13-9ED2-48F8-8307-E12DA5CE014A}" type="datetime1">
              <a:rPr lang="en-US" smtClean="0"/>
              <a:t>5/8/2026</a:t>
            </a:fld>
            <a:endParaRPr lang="en-US" dirty="0"/>
          </a:p>
        </p:txBody>
      </p:sp>
      <p:sp>
        <p:nvSpPr>
          <p:cNvPr id="6" name="Holder 6"/>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15570">
              <a:lnSpc>
                <a:spcPts val="1240"/>
              </a:lnSpc>
            </a:pPr>
            <a:fld id="{81D60167-4931-47E6-BA6A-407CBD079E47}" type="slidenum">
              <a:rPr spc="-50" dirty="0"/>
              <a:t>‹#›</a:t>
            </a:fld>
            <a:endParaRPr spc="-5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771245" y="498474"/>
            <a:ext cx="6163945" cy="734060"/>
          </a:xfrm>
          <a:prstGeom prst="rect">
            <a:avLst/>
          </a:prstGeom>
        </p:spPr>
        <p:txBody>
          <a:bodyPr lIns="0" tIns="0" rIns="0" bIns="0"/>
          <a:lstStyle>
            <a:lvl1pPr>
              <a:defRPr sz="1800" b="1"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fld id="{3A627608-F46D-4470-B44E-8F31BCC1AB7B}" type="datetime1">
              <a:rPr lang="en-US" smtClean="0"/>
              <a:t>5/8/2026</a:t>
            </a:fld>
            <a:endParaRPr lang="en-US" dirty="0"/>
          </a:p>
        </p:txBody>
      </p:sp>
      <p:sp>
        <p:nvSpPr>
          <p:cNvPr id="7" name="Holder 7"/>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15570">
              <a:lnSpc>
                <a:spcPts val="1240"/>
              </a:lnSpc>
            </a:pPr>
            <a:fld id="{81D60167-4931-47E6-BA6A-407CBD079E47}" type="slidenum">
              <a:rPr spc="-50" dirty="0"/>
              <a:t>‹#›</a:t>
            </a:fld>
            <a:endParaRPr spc="-5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771245" y="498474"/>
            <a:ext cx="6163945" cy="734060"/>
          </a:xfrm>
          <a:prstGeom prst="rect">
            <a:avLst/>
          </a:prstGeom>
        </p:spPr>
        <p:txBody>
          <a:bodyPr lIns="0" tIns="0" rIns="0" bIns="0"/>
          <a:lstStyle>
            <a:lvl1pPr>
              <a:defRPr sz="1800" b="1" i="0">
                <a:solidFill>
                  <a:schemeClr val="tx1"/>
                </a:solidFill>
                <a:latin typeface="Calibri"/>
                <a:cs typeface="Calibri"/>
              </a:defRPr>
            </a:lvl1pPr>
          </a:lstStyle>
          <a:p>
            <a:endParaRPr/>
          </a:p>
        </p:txBody>
      </p:sp>
      <p:sp>
        <p:nvSpPr>
          <p:cNvPr id="3" name="Holder 3"/>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fld id="{F3329285-F191-4601-9E95-F121D06F967B}" type="datetime1">
              <a:rPr lang="en-US" smtClean="0"/>
              <a:t>5/8/2026</a:t>
            </a:fld>
            <a:endParaRPr lang="en-US" dirty="0"/>
          </a:p>
        </p:txBody>
      </p:sp>
      <p:sp>
        <p:nvSpPr>
          <p:cNvPr id="5" name="Holder 5"/>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15570">
              <a:lnSpc>
                <a:spcPts val="1240"/>
              </a:lnSpc>
            </a:pPr>
            <a:fld id="{81D60167-4931-47E6-BA6A-407CBD079E47}" type="slidenum">
              <a:rPr spc="-50" dirty="0"/>
              <a:t>‹#›</a:t>
            </a:fld>
            <a:endParaRPr spc="-5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fld id="{B43B63BD-74F0-4113-A385-E8CD939B1420}" type="datetime1">
              <a:rPr lang="en-US" smtClean="0"/>
              <a:t>5/8/2026</a:t>
            </a:fld>
            <a:endParaRPr lang="en-US" dirty="0"/>
          </a:p>
        </p:txBody>
      </p:sp>
      <p:sp>
        <p:nvSpPr>
          <p:cNvPr id="4" name="Holder 4"/>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15570">
              <a:lnSpc>
                <a:spcPts val="1240"/>
              </a:lnSpc>
            </a:pPr>
            <a:fld id="{81D60167-4931-47E6-BA6A-407CBD079E47}" type="slidenum">
              <a:rPr spc="-50" dirty="0"/>
              <a:t>‹#›</a:t>
            </a:fld>
            <a:endParaRPr spc="-50"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Holder 6"/>
          <p:cNvSpPr>
            <a:spLocks noGrp="1"/>
          </p:cNvSpPr>
          <p:nvPr>
            <p:ph type="sldNum" sz="quarter" idx="7"/>
          </p:nvPr>
        </p:nvSpPr>
        <p:spPr>
          <a:xfrm>
            <a:off x="11758548" y="6590792"/>
            <a:ext cx="244475" cy="177800"/>
          </a:xfrm>
          <a:prstGeom prst="rect">
            <a:avLst/>
          </a:prstGeom>
        </p:spPr>
        <p:txBody>
          <a:bodyPr wrap="square" lIns="0" tIns="0" rIns="0" bIns="0">
            <a:spAutoFit/>
          </a:bodyPr>
          <a:lstStyle>
            <a:lvl1pPr>
              <a:defRPr sz="1200" b="0" i="0">
                <a:solidFill>
                  <a:srgbClr val="888888"/>
                </a:solidFill>
                <a:latin typeface="Calibri"/>
                <a:cs typeface="Calibri"/>
              </a:defRPr>
            </a:lvl1pPr>
          </a:lstStyle>
          <a:p>
            <a:pPr marL="115570">
              <a:lnSpc>
                <a:spcPts val="1240"/>
              </a:lnSpc>
            </a:pPr>
            <a:fld id="{81D60167-4931-47E6-BA6A-407CBD079E47}" type="slidenum">
              <a:rPr spc="-50" dirty="0"/>
              <a:t>‹#›</a:t>
            </a:fld>
            <a:endParaRPr spc="-50"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cber@lsus.edu" TargetMode="External"/><Relationship Id="rId2" Type="http://schemas.openxmlformats.org/officeDocument/2006/relationships/hyperlink" Target="https://www.lsus.edu/community/center-for-business-and-econ-research" TargetMode="External"/><Relationship Id="rId1" Type="http://schemas.openxmlformats.org/officeDocument/2006/relationships/slideLayout" Target="../slideLayouts/slideLayout5.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hyperlink" Target="https://fred.stlouisfed.org/"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fred.stlouisfed.org/" TargetMode="External"/><Relationship Id="rId2" Type="http://schemas.openxmlformats.org/officeDocument/2006/relationships/chart" Target="../charts/chart15.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hyperlink" Target="https://fred.stlouisfed.org/"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fred.stlouisfed.org/" TargetMode="External"/><Relationship Id="rId2" Type="http://schemas.openxmlformats.org/officeDocument/2006/relationships/chart" Target="../charts/chart17.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hyperlink" Target="https://fred.stlouisfed.org/"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fred.stlouisfed.org/" TargetMode="External"/><Relationship Id="rId2" Type="http://schemas.openxmlformats.org/officeDocument/2006/relationships/chart" Target="../charts/chart19.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hyperlink" Target="https://www.census.gov/construction/bps/" TargetMode="External"/><Relationship Id="rId2" Type="http://schemas.openxmlformats.org/officeDocument/2006/relationships/chart" Target="../charts/chart2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hyperlink" Target="https://www.census.gov/construction/bps/" TargetMode="External"/><Relationship Id="rId2" Type="http://schemas.openxmlformats.org/officeDocument/2006/relationships/chart" Target="../charts/chart2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hyperlink" Target="https://www.census.gov/construction/bps/" TargetMode="Externa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hyperlink" Target="https://www.bls.gov/" TargetMode="External"/><Relationship Id="rId2" Type="http://schemas.openxmlformats.org/officeDocument/2006/relationships/chart" Target="../charts/chart22.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hyperlink" Target="https://www.bls.gov/" TargetMode="External"/><Relationship Id="rId2" Type="http://schemas.openxmlformats.org/officeDocument/2006/relationships/chart" Target="../charts/chart23.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hyperlink" Target="https://www.bls.gov/" TargetMode="External"/><Relationship Id="rId2" Type="http://schemas.openxmlformats.org/officeDocument/2006/relationships/chart" Target="../charts/chart24.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hyperlink" Target="https://www.bls.gov/" TargetMode="External"/><Relationship Id="rId2" Type="http://schemas.openxmlformats.org/officeDocument/2006/relationships/chart" Target="../charts/chart25.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hyperlink" Target="https://www.bls.gov/" TargetMode="External"/><Relationship Id="rId2" Type="http://schemas.openxmlformats.org/officeDocument/2006/relationships/chart" Target="../charts/chart26.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hyperlink" Target="https://www.bls.gov/" TargetMode="External"/><Relationship Id="rId2" Type="http://schemas.openxmlformats.org/officeDocument/2006/relationships/chart" Target="../charts/chart27.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s://www.bls.gov/" TargetMode="External"/><Relationship Id="rId2" Type="http://schemas.openxmlformats.org/officeDocument/2006/relationships/chart" Target="../charts/chart28.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hyperlink" Target="https://www.bls.gov/" TargetMode="External"/><Relationship Id="rId2" Type="http://schemas.openxmlformats.org/officeDocument/2006/relationships/chart" Target="../charts/chart29.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hyperlink" Target="https://www.bls.gov/" TargetMode="External"/><Relationship Id="rId2" Type="http://schemas.openxmlformats.org/officeDocument/2006/relationships/chart" Target="../charts/chart30.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hyperlink" Target="https://www.bls.gov/" TargetMode="External"/><Relationship Id="rId2" Type="http://schemas.openxmlformats.org/officeDocument/2006/relationships/chart" Target="../charts/chart31.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hyperlink" Target="http://lgcb.dps.louisiana.gov/" TargetMode="Externa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chart" Target="../charts/chart3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chart" Target="../charts/chart3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chart" Target="../charts/chart3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chart" Target="../charts/chart3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chart" Target="../charts/chart4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chart" Target="../charts/chart4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chart" Target="../charts/chart4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flyshreveport.com/" TargetMode="Externa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6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5.xml"/><Relationship Id="rId4" Type="http://schemas.openxmlformats.org/officeDocument/2006/relationships/chart" Target="../charts/chart46.xml"/></Relationships>
</file>

<file path=ppt/slides/_rels/slide6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hyperlink" Target="https://fred.stlouisfed.org/" TargetMode="External"/><Relationship Id="rId2" Type="http://schemas.openxmlformats.org/officeDocument/2006/relationships/chart" Target="../charts/chart4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chart" Target="../charts/chart4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chart" Target="../charts/chart4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chart" Target="../charts/chart5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chart" Target="../charts/chart5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hyperlink" Target="https://www.gasbuddy.com/charts"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hyperlink" Target="https://gasprices.aaa.com/?state=LA&amp;state-metro"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mailto:douglas.white@lsus.edu" TargetMode="External"/><Relationship Id="rId2" Type="http://schemas.openxmlformats.org/officeDocument/2006/relationships/image" Target="../media/image1.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228600" y="2519298"/>
            <a:ext cx="7547102" cy="1490152"/>
          </a:xfrm>
          <a:prstGeom prst="rect">
            <a:avLst/>
          </a:prstGeom>
          <a:noFill/>
          <a:ln>
            <a:noFill/>
            <a:prstDash/>
          </a:ln>
          <a:effectLst/>
        </p:spPr>
        <p:txBody>
          <a:bodyPr rot="0" spcFirstLastPara="0" vertOverflow="overflow" horzOverflow="overflow" vert="horz" wrap="square" lIns="0" tIns="12700" rIns="0" bIns="0" numCol="1" spcCol="0" rtlCol="0" fromWordArt="0" anchor="t" anchorCtr="0" forceAA="0" compatLnSpc="1">
            <a:prstTxWarp prst="textNoShape">
              <a:avLst/>
            </a:prstTxWarp>
            <a:spAutoFit/>
          </a:bodyPr>
          <a:lstStyle/>
          <a:p>
            <a:pPr marL="12700" marR="7620" lvl="0" indent="1036319" algn="r" defTabSz="914400" eaLnBrk="1" fontAlgn="auto" latinLnBrk="0" hangingPunct="1">
              <a:lnSpc>
                <a:spcPct val="100000"/>
              </a:lnSpc>
              <a:spcBef>
                <a:spcPts val="0"/>
              </a:spcBef>
              <a:spcAft>
                <a:spcPts val="0"/>
              </a:spcAft>
              <a:buClrTx/>
              <a:buSzTx/>
              <a:buFontTx/>
              <a:buNone/>
              <a:tabLst/>
              <a:defRPr/>
            </a:pPr>
            <a:r>
              <a:rPr kumimoji="0" lang="en-US" sz="4800" b="0" i="0" u="none" strike="noStrike" kern="0" cap="none" spc="-1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Northwest</a:t>
            </a:r>
            <a:r>
              <a:rPr kumimoji="0" lang="en-US" sz="4800" b="0" i="0" u="none" strike="noStrike" kern="0" cap="none" spc="-23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4800" b="0" i="0" u="none" strike="noStrike" kern="0" cap="none" spc="-1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Louisiana </a:t>
            </a:r>
            <a:r>
              <a:rPr kumimoji="0" lang="en-US" sz="4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ECONOMIC</a:t>
            </a:r>
            <a:r>
              <a:rPr kumimoji="0" lang="en-US" sz="4800" b="0" i="0" u="none" strike="noStrike" kern="0" cap="none" spc="-17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4800" b="0" i="0" u="none" strike="noStrike" kern="0" cap="none" spc="-1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DASHBOARD</a:t>
            </a:r>
            <a:endParaRPr kumimoji="0" lang="en-US" sz="4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3" name="object 3"/>
          <p:cNvSpPr txBox="1"/>
          <p:nvPr/>
        </p:nvSpPr>
        <p:spPr>
          <a:xfrm>
            <a:off x="5666867" y="4724400"/>
            <a:ext cx="2108835" cy="452120"/>
          </a:xfrm>
          <a:prstGeom prst="rect">
            <a:avLst/>
          </a:prstGeom>
        </p:spPr>
        <p:txBody>
          <a:bodyPr vert="horz" wrap="square" lIns="0" tIns="12065" rIns="0" bIns="0" rtlCol="0">
            <a:spAutoFit/>
          </a:bodyPr>
          <a:lstStyle/>
          <a:p>
            <a:pPr marL="12700" algn="r">
              <a:lnSpc>
                <a:spcPct val="100000"/>
              </a:lnSpc>
              <a:spcBef>
                <a:spcPts val="95"/>
              </a:spcBef>
            </a:pPr>
            <a:r>
              <a:rPr lang="en-US" sz="2800" i="1" spc="-114" dirty="0">
                <a:latin typeface="Arial" panose="020B0604020202020204" pitchFamily="34" charset="0"/>
                <a:cs typeface="Arial" panose="020B0604020202020204" pitchFamily="34" charset="0"/>
              </a:rPr>
              <a:t>April, 2026</a:t>
            </a:r>
            <a:endParaRPr sz="2800" dirty="0">
              <a:latin typeface="Arial" panose="020B0604020202020204" pitchFamily="34" charset="0"/>
              <a:cs typeface="Arial" panose="020B0604020202020204" pitchFamily="34" charset="0"/>
            </a:endParaRPr>
          </a:p>
        </p:txBody>
      </p:sp>
      <p:sp>
        <p:nvSpPr>
          <p:cNvPr id="4" name="object 4">
            <a:extLst>
              <a:ext uri="{C183D7F6-B498-43B3-948B-1728B52AA6E4}">
                <adec:decorative xmlns:adec="http://schemas.microsoft.com/office/drawing/2017/decorative" val="1"/>
              </a:ext>
            </a:extLst>
          </p:cNvPr>
          <p:cNvSpPr/>
          <p:nvPr/>
        </p:nvSpPr>
        <p:spPr>
          <a:xfrm>
            <a:off x="7978902" y="2492501"/>
            <a:ext cx="0" cy="3885565"/>
          </a:xfrm>
          <a:custGeom>
            <a:avLst/>
            <a:gdLst/>
            <a:ahLst/>
            <a:cxnLst/>
            <a:rect l="l" t="t" r="r" b="b"/>
            <a:pathLst>
              <a:path h="3885565">
                <a:moveTo>
                  <a:pt x="0" y="0"/>
                </a:moveTo>
                <a:lnTo>
                  <a:pt x="0" y="3885387"/>
                </a:lnTo>
              </a:path>
            </a:pathLst>
          </a:custGeom>
          <a:ln w="53975">
            <a:solidFill>
              <a:srgbClr val="000000"/>
            </a:solidFill>
          </a:ln>
        </p:spPr>
        <p:txBody>
          <a:bodyPr wrap="square" lIns="0" tIns="0" rIns="0" bIns="0" rtlCol="0"/>
          <a:lstStyle/>
          <a:p>
            <a:endParaRPr dirty="0"/>
          </a:p>
        </p:txBody>
      </p:sp>
      <p:sp>
        <p:nvSpPr>
          <p:cNvPr id="7" name="object 7"/>
          <p:cNvSpPr txBox="1"/>
          <p:nvPr/>
        </p:nvSpPr>
        <p:spPr>
          <a:xfrm>
            <a:off x="8274051" y="5423462"/>
            <a:ext cx="3605529" cy="658514"/>
          </a:xfrm>
          <a:prstGeom prst="rect">
            <a:avLst/>
          </a:prstGeom>
        </p:spPr>
        <p:txBody>
          <a:bodyPr vert="horz" wrap="square" lIns="0" tIns="12065" rIns="0" bIns="0" rtlCol="0">
            <a:spAutoFit/>
          </a:bodyPr>
          <a:lstStyle/>
          <a:p>
            <a:pPr marL="524510" marR="5080" indent="-512445" algn="r">
              <a:lnSpc>
                <a:spcPct val="100000"/>
              </a:lnSpc>
              <a:spcBef>
                <a:spcPts val="95"/>
              </a:spcBef>
            </a:pPr>
            <a:r>
              <a:rPr sz="1400" u="sng" dirty="0">
                <a:solidFill>
                  <a:srgbClr val="0462C1"/>
                </a:solidFill>
                <a:uFill>
                  <a:solidFill>
                    <a:srgbClr val="0462C1"/>
                  </a:solidFill>
                </a:uFill>
                <a:latin typeface="Arial" panose="020B0604020202020204" pitchFamily="34" charset="0"/>
                <a:cs typeface="Arial" panose="020B0604020202020204" pitchFamily="34" charset="0"/>
                <a:hlinkClick r:id="rId2"/>
              </a:rPr>
              <a:t>Center</a:t>
            </a:r>
            <a:r>
              <a:rPr sz="1400" u="sng" spc="-55" dirty="0">
                <a:solidFill>
                  <a:srgbClr val="0462C1"/>
                </a:solidFill>
                <a:uFill>
                  <a:solidFill>
                    <a:srgbClr val="0462C1"/>
                  </a:solidFill>
                </a:uFill>
                <a:latin typeface="Arial" panose="020B0604020202020204" pitchFamily="34" charset="0"/>
                <a:cs typeface="Arial" panose="020B0604020202020204" pitchFamily="34" charset="0"/>
                <a:hlinkClick r:id="rId2"/>
              </a:rPr>
              <a:t> </a:t>
            </a:r>
            <a:r>
              <a:rPr sz="1400" u="sng" dirty="0">
                <a:solidFill>
                  <a:srgbClr val="0462C1"/>
                </a:solidFill>
                <a:uFill>
                  <a:solidFill>
                    <a:srgbClr val="0462C1"/>
                  </a:solidFill>
                </a:uFill>
                <a:latin typeface="Arial" panose="020B0604020202020204" pitchFamily="34" charset="0"/>
                <a:cs typeface="Arial" panose="020B0604020202020204" pitchFamily="34" charset="0"/>
                <a:hlinkClick r:id="rId2"/>
              </a:rPr>
              <a:t>for</a:t>
            </a:r>
            <a:r>
              <a:rPr sz="1400" u="sng" spc="-40" dirty="0">
                <a:solidFill>
                  <a:srgbClr val="0462C1"/>
                </a:solidFill>
                <a:uFill>
                  <a:solidFill>
                    <a:srgbClr val="0462C1"/>
                  </a:solidFill>
                </a:uFill>
                <a:latin typeface="Arial" panose="020B0604020202020204" pitchFamily="34" charset="0"/>
                <a:cs typeface="Arial" panose="020B0604020202020204" pitchFamily="34" charset="0"/>
                <a:hlinkClick r:id="rId2"/>
              </a:rPr>
              <a:t> </a:t>
            </a:r>
            <a:r>
              <a:rPr sz="1400" u="sng" dirty="0">
                <a:solidFill>
                  <a:srgbClr val="0462C1"/>
                </a:solidFill>
                <a:uFill>
                  <a:solidFill>
                    <a:srgbClr val="0462C1"/>
                  </a:solidFill>
                </a:uFill>
                <a:latin typeface="Arial" panose="020B0604020202020204" pitchFamily="34" charset="0"/>
                <a:cs typeface="Arial" panose="020B0604020202020204" pitchFamily="34" charset="0"/>
                <a:hlinkClick r:id="rId2"/>
              </a:rPr>
              <a:t>Business</a:t>
            </a:r>
            <a:r>
              <a:rPr sz="1400" u="sng" spc="-50" dirty="0">
                <a:solidFill>
                  <a:srgbClr val="0462C1"/>
                </a:solidFill>
                <a:uFill>
                  <a:solidFill>
                    <a:srgbClr val="0462C1"/>
                  </a:solidFill>
                </a:uFill>
                <a:latin typeface="Arial" panose="020B0604020202020204" pitchFamily="34" charset="0"/>
                <a:cs typeface="Arial" panose="020B0604020202020204" pitchFamily="34" charset="0"/>
                <a:hlinkClick r:id="rId2"/>
              </a:rPr>
              <a:t> </a:t>
            </a:r>
            <a:r>
              <a:rPr sz="1400" u="sng" dirty="0">
                <a:solidFill>
                  <a:srgbClr val="0462C1"/>
                </a:solidFill>
                <a:uFill>
                  <a:solidFill>
                    <a:srgbClr val="0462C1"/>
                  </a:solidFill>
                </a:uFill>
                <a:latin typeface="Arial" panose="020B0604020202020204" pitchFamily="34" charset="0"/>
                <a:cs typeface="Arial" panose="020B0604020202020204" pitchFamily="34" charset="0"/>
                <a:hlinkClick r:id="rId2"/>
              </a:rPr>
              <a:t>and</a:t>
            </a:r>
            <a:r>
              <a:rPr sz="1400" u="sng" spc="-65" dirty="0">
                <a:solidFill>
                  <a:srgbClr val="0462C1"/>
                </a:solidFill>
                <a:uFill>
                  <a:solidFill>
                    <a:srgbClr val="0462C1"/>
                  </a:solidFill>
                </a:uFill>
                <a:latin typeface="Arial" panose="020B0604020202020204" pitchFamily="34" charset="0"/>
                <a:cs typeface="Arial" panose="020B0604020202020204" pitchFamily="34" charset="0"/>
                <a:hlinkClick r:id="rId2"/>
              </a:rPr>
              <a:t> </a:t>
            </a:r>
            <a:r>
              <a:rPr sz="1400" u="sng" spc="-10" dirty="0">
                <a:solidFill>
                  <a:srgbClr val="0462C1"/>
                </a:solidFill>
                <a:uFill>
                  <a:solidFill>
                    <a:srgbClr val="0462C1"/>
                  </a:solidFill>
                </a:uFill>
                <a:latin typeface="Arial" panose="020B0604020202020204" pitchFamily="34" charset="0"/>
                <a:cs typeface="Arial" panose="020B0604020202020204" pitchFamily="34" charset="0"/>
                <a:hlinkClick r:id="rId2"/>
              </a:rPr>
              <a:t>Economic</a:t>
            </a:r>
            <a:r>
              <a:rPr sz="1400" u="sng" spc="-35" dirty="0">
                <a:solidFill>
                  <a:srgbClr val="0462C1"/>
                </a:solidFill>
                <a:uFill>
                  <a:solidFill>
                    <a:srgbClr val="0462C1"/>
                  </a:solidFill>
                </a:uFill>
                <a:latin typeface="Arial" panose="020B0604020202020204" pitchFamily="34" charset="0"/>
                <a:cs typeface="Arial" panose="020B0604020202020204" pitchFamily="34" charset="0"/>
                <a:hlinkClick r:id="rId2"/>
              </a:rPr>
              <a:t> </a:t>
            </a:r>
            <a:r>
              <a:rPr sz="1400" u="sng" spc="-10" dirty="0">
                <a:solidFill>
                  <a:srgbClr val="0462C1"/>
                </a:solidFill>
                <a:uFill>
                  <a:solidFill>
                    <a:srgbClr val="0462C1"/>
                  </a:solidFill>
                </a:uFill>
                <a:latin typeface="Arial" panose="020B0604020202020204" pitchFamily="34" charset="0"/>
                <a:cs typeface="Arial" panose="020B0604020202020204" pitchFamily="34" charset="0"/>
                <a:hlinkClick r:id="rId2"/>
              </a:rPr>
              <a:t>Research</a:t>
            </a:r>
            <a:r>
              <a:rPr sz="1400" spc="-10" dirty="0">
                <a:solidFill>
                  <a:srgbClr val="0462C1"/>
                </a:solidFill>
                <a:latin typeface="Arial" panose="020B0604020202020204" pitchFamily="34" charset="0"/>
                <a:cs typeface="Arial" panose="020B0604020202020204" pitchFamily="34" charset="0"/>
              </a:rPr>
              <a:t> </a:t>
            </a:r>
            <a:r>
              <a:rPr sz="1400" dirty="0">
                <a:latin typeface="Arial" panose="020B0604020202020204" pitchFamily="34" charset="0"/>
                <a:cs typeface="Arial" panose="020B0604020202020204" pitchFamily="34" charset="0"/>
              </a:rPr>
              <a:t>Louisiana</a:t>
            </a:r>
            <a:r>
              <a:rPr sz="1400" spc="-60" dirty="0">
                <a:latin typeface="Arial" panose="020B0604020202020204" pitchFamily="34" charset="0"/>
                <a:cs typeface="Arial" panose="020B0604020202020204" pitchFamily="34" charset="0"/>
              </a:rPr>
              <a:t> </a:t>
            </a:r>
            <a:r>
              <a:rPr sz="1400" dirty="0">
                <a:latin typeface="Arial" panose="020B0604020202020204" pitchFamily="34" charset="0"/>
                <a:cs typeface="Arial" panose="020B0604020202020204" pitchFamily="34" charset="0"/>
              </a:rPr>
              <a:t>State</a:t>
            </a:r>
            <a:r>
              <a:rPr sz="1400" spc="-30" dirty="0">
                <a:latin typeface="Arial" panose="020B0604020202020204" pitchFamily="34" charset="0"/>
                <a:cs typeface="Arial" panose="020B0604020202020204" pitchFamily="34" charset="0"/>
              </a:rPr>
              <a:t> </a:t>
            </a:r>
            <a:r>
              <a:rPr sz="1400" spc="-10" dirty="0">
                <a:latin typeface="Arial" panose="020B0604020202020204" pitchFamily="34" charset="0"/>
                <a:cs typeface="Arial" panose="020B0604020202020204" pitchFamily="34" charset="0"/>
              </a:rPr>
              <a:t>University</a:t>
            </a:r>
            <a:r>
              <a:rPr sz="1400" spc="-35" dirty="0">
                <a:latin typeface="Arial" panose="020B0604020202020204" pitchFamily="34" charset="0"/>
                <a:cs typeface="Arial" panose="020B0604020202020204" pitchFamily="34" charset="0"/>
              </a:rPr>
              <a:t> </a:t>
            </a:r>
            <a:r>
              <a:rPr sz="1400" spc="-10" dirty="0">
                <a:latin typeface="Arial" panose="020B0604020202020204" pitchFamily="34" charset="0"/>
                <a:cs typeface="Arial" panose="020B0604020202020204" pitchFamily="34" charset="0"/>
              </a:rPr>
              <a:t>Shreveport</a:t>
            </a:r>
            <a:endParaRPr sz="1400" dirty="0">
              <a:latin typeface="Arial" panose="020B0604020202020204" pitchFamily="34" charset="0"/>
              <a:cs typeface="Arial" panose="020B0604020202020204" pitchFamily="34" charset="0"/>
            </a:endParaRPr>
          </a:p>
          <a:p>
            <a:pPr marR="5080" algn="r">
              <a:lnSpc>
                <a:spcPct val="100000"/>
              </a:lnSpc>
            </a:pPr>
            <a:r>
              <a:rPr sz="1400" spc="-10" dirty="0">
                <a:latin typeface="Arial" panose="020B0604020202020204" pitchFamily="34" charset="0"/>
                <a:cs typeface="Arial" panose="020B0604020202020204" pitchFamily="34" charset="0"/>
                <a:hlinkClick r:id="rId3"/>
              </a:rPr>
              <a:t>cber@lsus.edu</a:t>
            </a:r>
            <a:endParaRPr sz="1400" dirty="0">
              <a:latin typeface="Arial" panose="020B0604020202020204" pitchFamily="34" charset="0"/>
              <a:cs typeface="Arial" panose="020B0604020202020204" pitchFamily="34" charset="0"/>
            </a:endParaRPr>
          </a:p>
        </p:txBody>
      </p:sp>
      <p:pic>
        <p:nvPicPr>
          <p:cNvPr id="12" name="Picture 11" descr="LSU Shreveport Center for Business &amp; Economic Research Logo">
            <a:extLst>
              <a:ext uri="{FF2B5EF4-FFF2-40B4-BE49-F238E27FC236}">
                <a16:creationId xmlns:a16="http://schemas.microsoft.com/office/drawing/2014/main" id="{B38EDADE-7906-3357-4327-1ED698405456}"/>
              </a:ext>
              <a:ext uri="{C183D7F6-B498-43B3-948B-1728B52AA6E4}">
                <adec:decorative xmlns:adec="http://schemas.microsoft.com/office/drawing/2017/decorative" val="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4050" y="373380"/>
            <a:ext cx="3605529" cy="1114346"/>
          </a:xfrm>
          <a:prstGeom prst="rect">
            <a:avLst/>
          </a:prstGeom>
        </p:spPr>
      </p:pic>
      <p:sp>
        <p:nvSpPr>
          <p:cNvPr id="13" name="Slide Number Placeholder 12">
            <a:extLst>
              <a:ext uri="{FF2B5EF4-FFF2-40B4-BE49-F238E27FC236}">
                <a16:creationId xmlns:a16="http://schemas.microsoft.com/office/drawing/2014/main" id="{5FB8C8C1-659E-C453-7581-942FE32A9956}"/>
              </a:ext>
            </a:extLst>
          </p:cNvPr>
          <p:cNvSpPr>
            <a:spLocks noGrp="1"/>
          </p:cNvSpPr>
          <p:nvPr>
            <p:ph type="sldNum" sz="quarter" idx="7"/>
          </p:nvPr>
        </p:nvSpPr>
        <p:spPr>
          <a:xfrm>
            <a:off x="11758548" y="6590792"/>
            <a:ext cx="244475" cy="153888"/>
          </a:xfrm>
        </p:spPr>
        <p:txBody>
          <a:bodyPr/>
          <a:lstStyle/>
          <a:p>
            <a:pPr marL="115570">
              <a:lnSpc>
                <a:spcPts val="1240"/>
              </a:lnSpc>
            </a:pPr>
            <a:fld id="{81D60167-4931-47E6-BA6A-407CBD079E47}" type="slidenum">
              <a:rPr lang="en-US" spc="-50" smtClean="0">
                <a:latin typeface="Arial" panose="020B0604020202020204" pitchFamily="34" charset="0"/>
                <a:cs typeface="Arial" panose="020B0604020202020204" pitchFamily="34" charset="0"/>
              </a:rPr>
              <a:t>1</a:t>
            </a:fld>
            <a:endParaRPr lang="en-US" spc="-50" dirty="0">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6DFF2-0F9D-08B5-0516-5D57F91F18B3}"/>
            </a:ext>
          </a:extLst>
        </p:cNvPr>
        <p:cNvGrpSpPr/>
        <p:nvPr/>
      </p:nvGrpSpPr>
      <p:grpSpPr>
        <a:xfrm>
          <a:off x="0" y="0"/>
          <a:ext cx="0" cy="0"/>
          <a:chOff x="0" y="0"/>
          <a:chExt cx="0" cy="0"/>
        </a:xfrm>
      </p:grpSpPr>
      <p:sp>
        <p:nvSpPr>
          <p:cNvPr id="4" name="object 4">
            <a:extLst>
              <a:ext uri="{FF2B5EF4-FFF2-40B4-BE49-F238E27FC236}">
                <a16:creationId xmlns:a16="http://schemas.microsoft.com/office/drawing/2014/main" id="{F656FEC6-E97C-C9E7-4B35-F75275EF0890}"/>
              </a:ext>
            </a:extLst>
          </p:cNvPr>
          <p:cNvSpPr txBox="1">
            <a:spLocks noGrp="1"/>
          </p:cNvSpPr>
          <p:nvPr>
            <p:ph type="title" idx="4294967295"/>
          </p:nvPr>
        </p:nvSpPr>
        <p:spPr>
          <a:xfrm>
            <a:off x="543879" y="1094993"/>
            <a:ext cx="4104322" cy="289823"/>
          </a:xfrm>
          <a:prstGeom prst="rect">
            <a:avLst/>
          </a:prstGeom>
          <a:noFill/>
          <a:ln>
            <a:noFill/>
            <a:prstDash/>
          </a:ln>
          <a:effectLst/>
        </p:spPr>
        <p:txBody>
          <a:bodyPr rot="0" spcFirstLastPara="0" vertOverflow="overflow" horzOverflow="overflow" vert="horz" wrap="square" lIns="0" tIns="12700"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1800" b="1" i="0" u="none" strike="noStrike" kern="0" cap="none" spc="-4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Tax</a:t>
            </a:r>
            <a:r>
              <a:rPr kumimoji="0" lang="en-US" sz="1800" b="1" i="0" u="none" strike="noStrike" kern="0" cap="none" spc="-3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1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Collection</a:t>
            </a:r>
            <a:r>
              <a:rPr kumimoji="0" lang="en-US" sz="1800" b="1" i="0" u="none" strike="noStrike" kern="0" cap="none" spc="-5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1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Town of Vivian</a:t>
            </a:r>
            <a:endParaRPr kumimoji="0" lang="en-US"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graphicFrame>
        <p:nvGraphicFramePr>
          <p:cNvPr id="6" name="Chart 5" descr="A chart of the tax collection of the town of Vivian from 2019 to 2026.">
            <a:extLst>
              <a:ext uri="{FF2B5EF4-FFF2-40B4-BE49-F238E27FC236}">
                <a16:creationId xmlns:a16="http://schemas.microsoft.com/office/drawing/2014/main" id="{96701B08-06B7-4DB5-DFEA-4F62FE52477F}"/>
              </a:ext>
            </a:extLst>
          </p:cNvPr>
          <p:cNvGraphicFramePr>
            <a:graphicFrameLocks noGrp="1"/>
          </p:cNvGraphicFramePr>
          <p:nvPr>
            <p:extLst>
              <p:ext uri="{D42A27DB-BD31-4B8C-83A1-F6EECF244321}">
                <p14:modId xmlns:p14="http://schemas.microsoft.com/office/powerpoint/2010/main" val="890084114"/>
              </p:ext>
            </p:extLst>
          </p:nvPr>
        </p:nvGraphicFramePr>
        <p:xfrm>
          <a:off x="543878" y="1524000"/>
          <a:ext cx="6771321" cy="3810000"/>
        </p:xfrm>
        <a:graphic>
          <a:graphicData uri="http://schemas.openxmlformats.org/drawingml/2006/chart">
            <c:chart xmlns:c="http://schemas.openxmlformats.org/drawingml/2006/chart" xmlns:r="http://schemas.openxmlformats.org/officeDocument/2006/relationships" r:id="rId3"/>
          </a:graphicData>
        </a:graphic>
      </p:graphicFrame>
      <p:sp>
        <p:nvSpPr>
          <p:cNvPr id="3" name="object 3">
            <a:extLst>
              <a:ext uri="{FF2B5EF4-FFF2-40B4-BE49-F238E27FC236}">
                <a16:creationId xmlns:a16="http://schemas.microsoft.com/office/drawing/2014/main" id="{D8A5ABB0-73E4-562C-E515-BA66545C99D1}"/>
              </a:ext>
            </a:extLst>
          </p:cNvPr>
          <p:cNvSpPr txBox="1"/>
          <p:nvPr/>
        </p:nvSpPr>
        <p:spPr>
          <a:xfrm>
            <a:off x="549158" y="5459515"/>
            <a:ext cx="2270241" cy="197490"/>
          </a:xfrm>
          <a:prstGeom prst="rect">
            <a:avLst/>
          </a:prstGeom>
        </p:spPr>
        <p:txBody>
          <a:bodyPr vert="horz" wrap="square" lIns="0" tIns="12700" rIns="0" bIns="0" rtlCol="0">
            <a:spAutoFit/>
          </a:bodyPr>
          <a:lstStyle/>
          <a:p>
            <a:pPr marL="12700">
              <a:lnSpc>
                <a:spcPct val="100000"/>
              </a:lnSpc>
              <a:spcBef>
                <a:spcPts val="100"/>
              </a:spcBef>
            </a:pPr>
            <a:r>
              <a:rPr sz="1200" dirty="0">
                <a:latin typeface="Arial" panose="020B0604020202020204" pitchFamily="34" charset="0"/>
                <a:cs typeface="Arial" panose="020B0604020202020204" pitchFamily="34" charset="0"/>
              </a:rPr>
              <a:t>Data</a:t>
            </a:r>
            <a:r>
              <a:rPr sz="1200" spc="-4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from:</a:t>
            </a:r>
            <a:r>
              <a:rPr sz="1200" spc="-15" dirty="0">
                <a:latin typeface="Arial" panose="020B0604020202020204" pitchFamily="34" charset="0"/>
                <a:cs typeface="Arial" panose="020B0604020202020204" pitchFamily="34" charset="0"/>
              </a:rPr>
              <a:t> </a:t>
            </a:r>
            <a:r>
              <a:rPr sz="1200" dirty="0">
                <a:solidFill>
                  <a:srgbClr val="1F1F1E"/>
                </a:solidFill>
                <a:latin typeface="Arial" panose="020B0604020202020204" pitchFamily="34" charset="0"/>
                <a:cs typeface="Arial" panose="020B0604020202020204" pitchFamily="34" charset="0"/>
              </a:rPr>
              <a:t>City</a:t>
            </a:r>
            <a:r>
              <a:rPr sz="1200" spc="-35" dirty="0">
                <a:solidFill>
                  <a:srgbClr val="1F1F1E"/>
                </a:solidFill>
                <a:latin typeface="Arial" panose="020B0604020202020204" pitchFamily="34" charset="0"/>
                <a:cs typeface="Arial" panose="020B0604020202020204" pitchFamily="34" charset="0"/>
              </a:rPr>
              <a:t> </a:t>
            </a:r>
            <a:r>
              <a:rPr sz="1200" dirty="0">
                <a:solidFill>
                  <a:srgbClr val="1F1F1E"/>
                </a:solidFill>
                <a:latin typeface="Arial" panose="020B0604020202020204" pitchFamily="34" charset="0"/>
                <a:cs typeface="Arial" panose="020B0604020202020204" pitchFamily="34" charset="0"/>
              </a:rPr>
              <a:t>of</a:t>
            </a:r>
            <a:r>
              <a:rPr sz="1200" spc="-25" dirty="0">
                <a:solidFill>
                  <a:srgbClr val="1F1F1E"/>
                </a:solidFill>
                <a:latin typeface="Arial" panose="020B0604020202020204" pitchFamily="34" charset="0"/>
                <a:cs typeface="Arial" panose="020B0604020202020204" pitchFamily="34" charset="0"/>
              </a:rPr>
              <a:t> </a:t>
            </a:r>
            <a:r>
              <a:rPr sz="1200" spc="-10" dirty="0">
                <a:solidFill>
                  <a:srgbClr val="1F1F1E"/>
                </a:solidFill>
                <a:latin typeface="Arial" panose="020B0604020202020204" pitchFamily="34" charset="0"/>
                <a:cs typeface="Arial" panose="020B0604020202020204" pitchFamily="34" charset="0"/>
              </a:rPr>
              <a:t>Shreveport</a:t>
            </a:r>
            <a:endParaRPr sz="1200" dirty="0">
              <a:latin typeface="Arial" panose="020B0604020202020204" pitchFamily="34" charset="0"/>
              <a:cs typeface="Arial" panose="020B0604020202020204" pitchFamily="34" charset="0"/>
            </a:endParaRPr>
          </a:p>
        </p:txBody>
      </p:sp>
      <p:graphicFrame>
        <p:nvGraphicFramePr>
          <p:cNvPr id="5" name="object 5">
            <a:extLst>
              <a:ext uri="{FF2B5EF4-FFF2-40B4-BE49-F238E27FC236}">
                <a16:creationId xmlns:a16="http://schemas.microsoft.com/office/drawing/2014/main" id="{6638FD60-9082-8A6C-71DB-410931F18885}"/>
              </a:ext>
            </a:extLst>
          </p:cNvPr>
          <p:cNvGraphicFramePr>
            <a:graphicFrameLocks noGrp="1"/>
          </p:cNvGraphicFramePr>
          <p:nvPr>
            <p:extLst>
              <p:ext uri="{D42A27DB-BD31-4B8C-83A1-F6EECF244321}">
                <p14:modId xmlns:p14="http://schemas.microsoft.com/office/powerpoint/2010/main" val="3798601173"/>
              </p:ext>
            </p:extLst>
          </p:nvPr>
        </p:nvGraphicFramePr>
        <p:xfrm>
          <a:off x="7543800" y="304800"/>
          <a:ext cx="4304984" cy="4811609"/>
        </p:xfrm>
        <a:graphic>
          <a:graphicData uri="http://schemas.openxmlformats.org/drawingml/2006/table">
            <a:tbl>
              <a:tblPr firstRow="1" bandRow="1">
                <a:tableStyleId>{616DA210-FB5B-4158-B5E0-FEB733F419BA}</a:tableStyleId>
              </a:tblPr>
              <a:tblGrid>
                <a:gridCol w="860997">
                  <a:extLst>
                    <a:ext uri="{9D8B030D-6E8A-4147-A177-3AD203B41FA5}">
                      <a16:colId xmlns:a16="http://schemas.microsoft.com/office/drawing/2014/main" val="20000"/>
                    </a:ext>
                  </a:extLst>
                </a:gridCol>
                <a:gridCol w="860997">
                  <a:extLst>
                    <a:ext uri="{9D8B030D-6E8A-4147-A177-3AD203B41FA5}">
                      <a16:colId xmlns:a16="http://schemas.microsoft.com/office/drawing/2014/main" val="20001"/>
                    </a:ext>
                  </a:extLst>
                </a:gridCol>
                <a:gridCol w="860996">
                  <a:extLst>
                    <a:ext uri="{9D8B030D-6E8A-4147-A177-3AD203B41FA5}">
                      <a16:colId xmlns:a16="http://schemas.microsoft.com/office/drawing/2014/main" val="20002"/>
                    </a:ext>
                  </a:extLst>
                </a:gridCol>
                <a:gridCol w="860997">
                  <a:extLst>
                    <a:ext uri="{9D8B030D-6E8A-4147-A177-3AD203B41FA5}">
                      <a16:colId xmlns:a16="http://schemas.microsoft.com/office/drawing/2014/main" val="20003"/>
                    </a:ext>
                  </a:extLst>
                </a:gridCol>
                <a:gridCol w="860997">
                  <a:extLst>
                    <a:ext uri="{9D8B030D-6E8A-4147-A177-3AD203B41FA5}">
                      <a16:colId xmlns:a16="http://schemas.microsoft.com/office/drawing/2014/main" val="20004"/>
                    </a:ext>
                  </a:extLst>
                </a:gridCol>
              </a:tblGrid>
              <a:tr h="337348">
                <a:tc>
                  <a:txBody>
                    <a:bodyPr/>
                    <a:lstStyle/>
                    <a:p>
                      <a:pPr marL="1905" algn="ctr">
                        <a:lnSpc>
                          <a:spcPct val="100000"/>
                        </a:lnSpc>
                        <a:spcBef>
                          <a:spcPts val="715"/>
                        </a:spcBef>
                      </a:pPr>
                      <a:r>
                        <a:rPr sz="1100" spc="-10" dirty="0">
                          <a:solidFill>
                            <a:schemeClr val="bg1"/>
                          </a:solidFill>
                          <a:latin typeface="Arial" panose="020B0604020202020204" pitchFamily="34" charset="0"/>
                          <a:cs typeface="Arial" panose="020B0604020202020204" pitchFamily="34" charset="0"/>
                        </a:rPr>
                        <a:t>Year-Quarter</a:t>
                      </a:r>
                      <a:endParaRPr sz="1100" dirty="0">
                        <a:solidFill>
                          <a:schemeClr val="bg1"/>
                        </a:solidFill>
                        <a:latin typeface="Arial" panose="020B0604020202020204" pitchFamily="34" charset="0"/>
                        <a:cs typeface="Arial" panose="020B0604020202020204" pitchFamily="34" charset="0"/>
                      </a:endParaRPr>
                    </a:p>
                  </a:txBody>
                  <a:tcPr marL="0" marR="0" marT="90805" marB="0" anchor="ctr">
                    <a:solidFill>
                      <a:srgbClr val="472C7B"/>
                    </a:solidFill>
                  </a:tcPr>
                </a:tc>
                <a:tc>
                  <a:txBody>
                    <a:bodyPr/>
                    <a:lstStyle/>
                    <a:p>
                      <a:pPr marL="2540" algn="ctr">
                        <a:lnSpc>
                          <a:spcPct val="100000"/>
                        </a:lnSpc>
                        <a:spcBef>
                          <a:spcPts val="715"/>
                        </a:spcBef>
                      </a:pPr>
                      <a:r>
                        <a:rPr sz="1100" dirty="0">
                          <a:solidFill>
                            <a:schemeClr val="bg1"/>
                          </a:solidFill>
                          <a:latin typeface="Arial" panose="020B0604020202020204" pitchFamily="34" charset="0"/>
                          <a:cs typeface="Arial" panose="020B0604020202020204" pitchFamily="34" charset="0"/>
                        </a:rPr>
                        <a:t>Tax</a:t>
                      </a:r>
                      <a:r>
                        <a:rPr sz="1100" spc="-20" dirty="0">
                          <a:solidFill>
                            <a:schemeClr val="bg1"/>
                          </a:solidFill>
                          <a:latin typeface="Arial" panose="020B0604020202020204" pitchFamily="34" charset="0"/>
                          <a:cs typeface="Arial" panose="020B0604020202020204" pitchFamily="34" charset="0"/>
                        </a:rPr>
                        <a:t> </a:t>
                      </a:r>
                      <a:r>
                        <a:rPr sz="1100" spc="-10" dirty="0">
                          <a:solidFill>
                            <a:schemeClr val="bg1"/>
                          </a:solidFill>
                          <a:latin typeface="Arial" panose="020B0604020202020204" pitchFamily="34" charset="0"/>
                          <a:cs typeface="Arial" panose="020B0604020202020204" pitchFamily="34" charset="0"/>
                        </a:rPr>
                        <a:t>Collection</a:t>
                      </a:r>
                      <a:endParaRPr sz="1100" dirty="0">
                        <a:solidFill>
                          <a:schemeClr val="bg1"/>
                        </a:solidFill>
                        <a:latin typeface="Arial" panose="020B0604020202020204" pitchFamily="34" charset="0"/>
                        <a:cs typeface="Arial" panose="020B0604020202020204" pitchFamily="34" charset="0"/>
                      </a:endParaRPr>
                    </a:p>
                  </a:txBody>
                  <a:tcPr marL="0" marR="0" marT="90805" marB="0" anchor="ctr">
                    <a:solidFill>
                      <a:srgbClr val="472C7B"/>
                    </a:solidFill>
                  </a:tcPr>
                </a:tc>
                <a:tc>
                  <a:txBody>
                    <a:bodyPr/>
                    <a:lstStyle/>
                    <a:p>
                      <a:pPr marL="2540" algn="ctr">
                        <a:lnSpc>
                          <a:spcPct val="100000"/>
                        </a:lnSpc>
                        <a:spcBef>
                          <a:spcPts val="715"/>
                        </a:spcBef>
                      </a:pPr>
                      <a:r>
                        <a:rPr sz="1100" spc="-10" dirty="0">
                          <a:solidFill>
                            <a:schemeClr val="bg1"/>
                          </a:solidFill>
                          <a:latin typeface="Arial" panose="020B0604020202020204" pitchFamily="34" charset="0"/>
                          <a:cs typeface="Arial" panose="020B0604020202020204" pitchFamily="34" charset="0"/>
                        </a:rPr>
                        <a:t>Year-Quarter</a:t>
                      </a:r>
                      <a:endParaRPr sz="1100" dirty="0">
                        <a:solidFill>
                          <a:schemeClr val="bg1"/>
                        </a:solidFill>
                        <a:latin typeface="Arial" panose="020B0604020202020204" pitchFamily="34" charset="0"/>
                        <a:cs typeface="Arial" panose="020B0604020202020204" pitchFamily="34" charset="0"/>
                      </a:endParaRPr>
                    </a:p>
                  </a:txBody>
                  <a:tcPr marL="0" marR="0" marT="90805" marB="0" anchor="ctr">
                    <a:solidFill>
                      <a:srgbClr val="472C7B"/>
                    </a:solidFill>
                  </a:tcPr>
                </a:tc>
                <a:tc>
                  <a:txBody>
                    <a:bodyPr/>
                    <a:lstStyle/>
                    <a:p>
                      <a:pPr marL="2540" algn="ctr">
                        <a:lnSpc>
                          <a:spcPct val="100000"/>
                        </a:lnSpc>
                        <a:spcBef>
                          <a:spcPts val="715"/>
                        </a:spcBef>
                      </a:pPr>
                      <a:r>
                        <a:rPr sz="1100" dirty="0">
                          <a:solidFill>
                            <a:schemeClr val="bg1"/>
                          </a:solidFill>
                          <a:latin typeface="Arial" panose="020B0604020202020204" pitchFamily="34" charset="0"/>
                          <a:cs typeface="Arial" panose="020B0604020202020204" pitchFamily="34" charset="0"/>
                        </a:rPr>
                        <a:t>Tax</a:t>
                      </a:r>
                      <a:r>
                        <a:rPr sz="1100" spc="-20" dirty="0">
                          <a:solidFill>
                            <a:schemeClr val="bg1"/>
                          </a:solidFill>
                          <a:latin typeface="Arial" panose="020B0604020202020204" pitchFamily="34" charset="0"/>
                          <a:cs typeface="Arial" panose="020B0604020202020204" pitchFamily="34" charset="0"/>
                        </a:rPr>
                        <a:t> </a:t>
                      </a:r>
                      <a:r>
                        <a:rPr sz="1100" spc="-10" dirty="0">
                          <a:solidFill>
                            <a:schemeClr val="bg1"/>
                          </a:solidFill>
                          <a:latin typeface="Arial" panose="020B0604020202020204" pitchFamily="34" charset="0"/>
                          <a:cs typeface="Arial" panose="020B0604020202020204" pitchFamily="34" charset="0"/>
                        </a:rPr>
                        <a:t>Collection</a:t>
                      </a:r>
                      <a:endParaRPr sz="1100" dirty="0">
                        <a:solidFill>
                          <a:schemeClr val="bg1"/>
                        </a:solidFill>
                        <a:latin typeface="Arial" panose="020B0604020202020204" pitchFamily="34" charset="0"/>
                        <a:cs typeface="Arial" panose="020B0604020202020204" pitchFamily="34" charset="0"/>
                      </a:endParaRPr>
                    </a:p>
                  </a:txBody>
                  <a:tcPr marL="0" marR="0" marT="90805" marB="0" anchor="ctr">
                    <a:solidFill>
                      <a:srgbClr val="472C7B"/>
                    </a:solidFill>
                  </a:tcPr>
                </a:tc>
                <a:tc>
                  <a:txBody>
                    <a:bodyPr/>
                    <a:lstStyle/>
                    <a:p>
                      <a:pPr marL="3175" algn="ctr">
                        <a:lnSpc>
                          <a:spcPct val="100000"/>
                        </a:lnSpc>
                        <a:spcBef>
                          <a:spcPts val="715"/>
                        </a:spcBef>
                      </a:pPr>
                      <a:r>
                        <a:rPr sz="1100" dirty="0">
                          <a:solidFill>
                            <a:schemeClr val="bg1"/>
                          </a:solidFill>
                          <a:latin typeface="Arial" panose="020B0604020202020204" pitchFamily="34" charset="0"/>
                          <a:cs typeface="Arial" panose="020B0604020202020204" pitchFamily="34" charset="0"/>
                        </a:rPr>
                        <a:t>%</a:t>
                      </a:r>
                      <a:r>
                        <a:rPr sz="1100" spc="-5" dirty="0">
                          <a:solidFill>
                            <a:schemeClr val="bg1"/>
                          </a:solidFill>
                          <a:latin typeface="Arial" panose="020B0604020202020204" pitchFamily="34" charset="0"/>
                          <a:cs typeface="Arial" panose="020B0604020202020204" pitchFamily="34" charset="0"/>
                        </a:rPr>
                        <a:t> </a:t>
                      </a:r>
                      <a:r>
                        <a:rPr sz="1100" spc="-10" dirty="0">
                          <a:solidFill>
                            <a:schemeClr val="bg1"/>
                          </a:solidFill>
                          <a:latin typeface="Arial" panose="020B0604020202020204" pitchFamily="34" charset="0"/>
                          <a:cs typeface="Arial" panose="020B0604020202020204" pitchFamily="34" charset="0"/>
                        </a:rPr>
                        <a:t>Change</a:t>
                      </a:r>
                      <a:endParaRPr sz="1100" dirty="0">
                        <a:solidFill>
                          <a:schemeClr val="bg1"/>
                        </a:solidFill>
                        <a:latin typeface="Arial" panose="020B0604020202020204" pitchFamily="34" charset="0"/>
                        <a:cs typeface="Arial" panose="020B0604020202020204" pitchFamily="34" charset="0"/>
                      </a:endParaRPr>
                    </a:p>
                  </a:txBody>
                  <a:tcPr marL="0" marR="0" marT="90805" marB="0" anchor="ctr">
                    <a:solidFill>
                      <a:srgbClr val="472C7B"/>
                    </a:solidFill>
                  </a:tcPr>
                </a:tc>
                <a:extLst>
                  <a:ext uri="{0D108BD9-81ED-4DB2-BD59-A6C34878D82A}">
                    <a16:rowId xmlns:a16="http://schemas.microsoft.com/office/drawing/2014/main" val="10000"/>
                  </a:ext>
                </a:extLst>
              </a:tr>
              <a:tr h="337348">
                <a:tc>
                  <a:txBody>
                    <a:bodyPr/>
                    <a:lstStyle/>
                    <a:p>
                      <a:pPr algn="ctr" fontAlgn="ctr">
                        <a:buNone/>
                      </a:pPr>
                      <a:r>
                        <a:rPr lang="en-US" sz="1100" b="0" i="0" u="none" strike="noStrike" dirty="0">
                          <a:solidFill>
                            <a:srgbClr val="000000"/>
                          </a:solidFill>
                          <a:effectLst/>
                          <a:latin typeface="Calibri" panose="020F0502020204030204" pitchFamily="34" charset="0"/>
                        </a:rPr>
                        <a:t>2023-1</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$411,084</a:t>
                      </a:r>
                    </a:p>
                  </a:txBody>
                  <a:tcPr marL="9525" marR="9525" marT="9525" marB="0" anchor="ctr"/>
                </a:tc>
                <a:tc>
                  <a:txBody>
                    <a:bodyPr/>
                    <a:lstStyle/>
                    <a:p>
                      <a:pPr algn="ctr" fontAlgn="ctr">
                        <a:buNone/>
                      </a:pPr>
                      <a:r>
                        <a:rPr lang="en-US" sz="1100" b="0" i="0" u="none" strike="noStrike" dirty="0">
                          <a:solidFill>
                            <a:srgbClr val="000000"/>
                          </a:solidFill>
                          <a:effectLst/>
                          <a:latin typeface="Calibri" panose="020F0502020204030204" pitchFamily="34" charset="0"/>
                        </a:rPr>
                        <a:t>2022-1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$353,688</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16.2%</a:t>
                      </a:r>
                    </a:p>
                  </a:txBody>
                  <a:tcPr marL="9525" marR="9525" marT="9525" marB="0" anchor="ctr"/>
                </a:tc>
                <a:extLst>
                  <a:ext uri="{0D108BD9-81ED-4DB2-BD59-A6C34878D82A}">
                    <a16:rowId xmlns:a16="http://schemas.microsoft.com/office/drawing/2014/main" val="10004"/>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2023-2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$434,316</a:t>
                      </a:r>
                    </a:p>
                  </a:txBody>
                  <a:tcPr marL="9525" marR="9525" marT="9525" marB="0" anchor="ctr"/>
                </a:tc>
                <a:tc>
                  <a:txBody>
                    <a:bodyPr/>
                    <a:lstStyle/>
                    <a:p>
                      <a:pPr algn="ctr" fontAlgn="ctr">
                        <a:buNone/>
                      </a:pPr>
                      <a:r>
                        <a:rPr lang="en-US" sz="1100" b="0" i="0" u="none" strike="noStrike" dirty="0">
                          <a:solidFill>
                            <a:srgbClr val="000000"/>
                          </a:solidFill>
                          <a:effectLst/>
                          <a:latin typeface="Calibri" panose="020F0502020204030204" pitchFamily="34" charset="0"/>
                        </a:rPr>
                        <a:t>2022-2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$402,962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7.8%</a:t>
                      </a:r>
                    </a:p>
                  </a:txBody>
                  <a:tcPr marL="9525" marR="9525" marT="9525" marB="0" anchor="ctr"/>
                </a:tc>
                <a:extLst>
                  <a:ext uri="{0D108BD9-81ED-4DB2-BD59-A6C34878D82A}">
                    <a16:rowId xmlns:a16="http://schemas.microsoft.com/office/drawing/2014/main" val="10005"/>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2023-3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$464,427</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2022-3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$372,213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24.8%</a:t>
                      </a:r>
                    </a:p>
                  </a:txBody>
                  <a:tcPr marL="9525" marR="9525" marT="9525" marB="0" anchor="ctr"/>
                </a:tc>
                <a:extLst>
                  <a:ext uri="{0D108BD9-81ED-4DB2-BD59-A6C34878D82A}">
                    <a16:rowId xmlns:a16="http://schemas.microsoft.com/office/drawing/2014/main" val="10006"/>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2023-4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$444,490</a:t>
                      </a:r>
                    </a:p>
                  </a:txBody>
                  <a:tcPr marL="9525" marR="9525" marT="9525" marB="0" anchor="ctr"/>
                </a:tc>
                <a:tc>
                  <a:txBody>
                    <a:bodyPr/>
                    <a:lstStyle/>
                    <a:p>
                      <a:pPr algn="ctr" fontAlgn="ctr">
                        <a:buNone/>
                      </a:pPr>
                      <a:r>
                        <a:rPr lang="en-US" sz="1100" b="0" i="0" u="none" strike="noStrike" dirty="0">
                          <a:solidFill>
                            <a:srgbClr val="000000"/>
                          </a:solidFill>
                          <a:effectLst/>
                          <a:latin typeface="Calibri" panose="020F0502020204030204" pitchFamily="34" charset="0"/>
                        </a:rPr>
                        <a:t>2022-4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$402,790</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10.4%</a:t>
                      </a:r>
                    </a:p>
                  </a:txBody>
                  <a:tcPr marL="9525" marR="9525" marT="9525" marB="0" anchor="ctr"/>
                </a:tc>
                <a:extLst>
                  <a:ext uri="{0D108BD9-81ED-4DB2-BD59-A6C34878D82A}">
                    <a16:rowId xmlns:a16="http://schemas.microsoft.com/office/drawing/2014/main" val="10007"/>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2024-1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$425,651</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2023-1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$411,084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3.5%</a:t>
                      </a:r>
                    </a:p>
                  </a:txBody>
                  <a:tcPr marL="9525" marR="9525" marT="9525" marB="0" anchor="ctr"/>
                </a:tc>
                <a:extLst>
                  <a:ext uri="{0D108BD9-81ED-4DB2-BD59-A6C34878D82A}">
                    <a16:rowId xmlns:a16="http://schemas.microsoft.com/office/drawing/2014/main" val="10008"/>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2024-2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$423,149</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2023-2</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$434,316</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-2.6%</a:t>
                      </a:r>
                    </a:p>
                  </a:txBody>
                  <a:tcPr marL="9525" marR="9525" marT="9525" marB="0" anchor="ctr"/>
                </a:tc>
                <a:extLst>
                  <a:ext uri="{0D108BD9-81ED-4DB2-BD59-A6C34878D82A}">
                    <a16:rowId xmlns:a16="http://schemas.microsoft.com/office/drawing/2014/main" val="10009"/>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2024-3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$384,884</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2023-3</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$464,427</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-17.1%</a:t>
                      </a:r>
                    </a:p>
                  </a:txBody>
                  <a:tcPr marL="9525" marR="9525" marT="9525" marB="0" anchor="ctr"/>
                </a:tc>
                <a:extLst>
                  <a:ext uri="{0D108BD9-81ED-4DB2-BD59-A6C34878D82A}">
                    <a16:rowId xmlns:a16="http://schemas.microsoft.com/office/drawing/2014/main" val="10010"/>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2024-4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$378,819</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2023-4</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$444,490</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-14.8%</a:t>
                      </a:r>
                    </a:p>
                  </a:txBody>
                  <a:tcPr marL="9525" marR="9525" marT="9525" marB="0" anchor="ctr"/>
                </a:tc>
                <a:extLst>
                  <a:ext uri="{0D108BD9-81ED-4DB2-BD59-A6C34878D82A}">
                    <a16:rowId xmlns:a16="http://schemas.microsoft.com/office/drawing/2014/main" val="10011"/>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2025-1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$419,093</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2024-1</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$425,651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-1.5%</a:t>
                      </a:r>
                    </a:p>
                  </a:txBody>
                  <a:tcPr marL="9525" marR="9525" marT="9525" marB="0" anchor="ctr"/>
                </a:tc>
                <a:extLst>
                  <a:ext uri="{0D108BD9-81ED-4DB2-BD59-A6C34878D82A}">
                    <a16:rowId xmlns:a16="http://schemas.microsoft.com/office/drawing/2014/main" val="10012"/>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2025-2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$426,323</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2024-2</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$423,149</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0.8%</a:t>
                      </a:r>
                    </a:p>
                  </a:txBody>
                  <a:tcPr marL="9525" marR="9525" marT="9525" marB="0" anchor="ctr"/>
                </a:tc>
                <a:extLst>
                  <a:ext uri="{0D108BD9-81ED-4DB2-BD59-A6C34878D82A}">
                    <a16:rowId xmlns:a16="http://schemas.microsoft.com/office/drawing/2014/main" val="1875118875"/>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2025-3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$417,357</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2024-3</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$384,884</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8.4%</a:t>
                      </a:r>
                    </a:p>
                  </a:txBody>
                  <a:tcPr marL="9525" marR="9525" marT="9525" marB="0" anchor="ctr"/>
                </a:tc>
                <a:extLst>
                  <a:ext uri="{0D108BD9-81ED-4DB2-BD59-A6C34878D82A}">
                    <a16:rowId xmlns:a16="http://schemas.microsoft.com/office/drawing/2014/main" val="1023396757"/>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2025-4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$446,139</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2024-4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$378,819</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17.8%</a:t>
                      </a:r>
                    </a:p>
                  </a:txBody>
                  <a:tcPr marL="9525" marR="9525" marT="9525" marB="0" anchor="ctr"/>
                </a:tc>
                <a:extLst>
                  <a:ext uri="{0D108BD9-81ED-4DB2-BD59-A6C34878D82A}">
                    <a16:rowId xmlns:a16="http://schemas.microsoft.com/office/drawing/2014/main" val="2472966790"/>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2026-1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$407,420</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2025-1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$419,093</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-2.8%</a:t>
                      </a:r>
                    </a:p>
                  </a:txBody>
                  <a:tcPr marL="9525" marR="9525" marT="9525" marB="0" anchor="ctr"/>
                </a:tc>
                <a:extLst>
                  <a:ext uri="{0D108BD9-81ED-4DB2-BD59-A6C34878D82A}">
                    <a16:rowId xmlns:a16="http://schemas.microsoft.com/office/drawing/2014/main" val="4106752413"/>
                  </a:ext>
                </a:extLst>
              </a:tr>
            </a:tbl>
          </a:graphicData>
        </a:graphic>
      </p:graphicFrame>
      <p:sp>
        <p:nvSpPr>
          <p:cNvPr id="8" name="object 5">
            <a:extLst>
              <a:ext uri="{FF2B5EF4-FFF2-40B4-BE49-F238E27FC236}">
                <a16:creationId xmlns:a16="http://schemas.microsoft.com/office/drawing/2014/main" id="{9132C590-D6DB-F1C5-638E-A726C7225244}"/>
              </a:ext>
            </a:extLst>
          </p:cNvPr>
          <p:cNvSpPr txBox="1"/>
          <p:nvPr/>
        </p:nvSpPr>
        <p:spPr>
          <a:xfrm>
            <a:off x="9113773" y="6422446"/>
            <a:ext cx="2644775" cy="348813"/>
          </a:xfrm>
          <a:prstGeom prst="rect">
            <a:avLst/>
          </a:prstGeom>
        </p:spPr>
        <p:txBody>
          <a:bodyPr vert="horz" wrap="square" lIns="0" tIns="12700" rIns="0" bIns="0" rtlCol="0">
            <a:spAutoFit/>
          </a:bodyPr>
          <a:lstStyle/>
          <a:p>
            <a:pPr marL="12700" algn="r">
              <a:lnSpc>
                <a:spcPct val="100000"/>
              </a:lnSpc>
              <a:spcBef>
                <a:spcPts val="100"/>
              </a:spcBef>
            </a:pPr>
            <a:r>
              <a:rPr sz="1050" dirty="0">
                <a:latin typeface="Arial" panose="020B0604020202020204" pitchFamily="34" charset="0"/>
                <a:cs typeface="Arial" panose="020B0604020202020204" pitchFamily="34" charset="0"/>
              </a:rPr>
              <a:t>NWLA</a:t>
            </a:r>
            <a:r>
              <a:rPr sz="1050" spc="-15"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ECONOMIC</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DASHBOARD</a:t>
            </a:r>
            <a:endParaRPr lang="en-US" sz="1050" spc="-10" dirty="0">
              <a:latin typeface="Arial" panose="020B0604020202020204" pitchFamily="34" charset="0"/>
              <a:cs typeface="Arial" panose="020B0604020202020204" pitchFamily="34" charset="0"/>
            </a:endParaRPr>
          </a:p>
          <a:p>
            <a:pPr marL="12700" algn="r">
              <a:lnSpc>
                <a:spcPct val="100000"/>
              </a:lnSpc>
              <a:spcBef>
                <a:spcPts val="100"/>
              </a:spcBef>
            </a:pPr>
            <a:r>
              <a:rPr lang="en-US" sz="1050" dirty="0">
                <a:latin typeface="Arial" panose="020B0604020202020204" pitchFamily="34" charset="0"/>
                <a:cs typeface="Arial" panose="020B0604020202020204" pitchFamily="34" charset="0"/>
              </a:rPr>
              <a:t>Tax Collection</a:t>
            </a:r>
          </a:p>
        </p:txBody>
      </p:sp>
      <p:sp>
        <p:nvSpPr>
          <p:cNvPr id="7" name="Slide Number Placeholder 6">
            <a:extLst>
              <a:ext uri="{FF2B5EF4-FFF2-40B4-BE49-F238E27FC236}">
                <a16:creationId xmlns:a16="http://schemas.microsoft.com/office/drawing/2014/main" id="{DC6D422B-FEC4-3057-EB4F-F1D3F81F440F}"/>
              </a:ext>
            </a:extLst>
          </p:cNvPr>
          <p:cNvSpPr>
            <a:spLocks noGrp="1"/>
          </p:cNvSpPr>
          <p:nvPr>
            <p:ph type="sldNum" sz="quarter" idx="7"/>
          </p:nvPr>
        </p:nvSpPr>
        <p:spPr>
          <a:xfrm>
            <a:off x="11758548" y="6590792"/>
            <a:ext cx="281052" cy="153888"/>
          </a:xfrm>
        </p:spPr>
        <p:txBody>
          <a:bodyPr/>
          <a:lstStyle/>
          <a:p>
            <a:pPr marL="115570">
              <a:lnSpc>
                <a:spcPts val="1240"/>
              </a:lnSpc>
            </a:pPr>
            <a:fld id="{81D60167-4931-47E6-BA6A-407CBD079E47}" type="slidenum">
              <a:rPr lang="en-US" spc="-50" smtClean="0">
                <a:latin typeface="Arial" panose="020B0604020202020204" pitchFamily="34" charset="0"/>
                <a:cs typeface="Arial" panose="020B0604020202020204" pitchFamily="34" charset="0"/>
              </a:rPr>
              <a:t>10</a:t>
            </a:fld>
            <a:endParaRPr lang="en-US" spc="-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78842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01BE41-4E9E-7097-C587-17FA677F32CB}"/>
            </a:ext>
          </a:extLst>
        </p:cNvPr>
        <p:cNvGrpSpPr/>
        <p:nvPr/>
      </p:nvGrpSpPr>
      <p:grpSpPr>
        <a:xfrm>
          <a:off x="0" y="0"/>
          <a:ext cx="0" cy="0"/>
          <a:chOff x="0" y="0"/>
          <a:chExt cx="0" cy="0"/>
        </a:xfrm>
      </p:grpSpPr>
      <p:sp>
        <p:nvSpPr>
          <p:cNvPr id="4" name="object 4">
            <a:extLst>
              <a:ext uri="{FF2B5EF4-FFF2-40B4-BE49-F238E27FC236}">
                <a16:creationId xmlns:a16="http://schemas.microsoft.com/office/drawing/2014/main" id="{F04C2501-095B-00BC-6745-9DA9C0C12094}"/>
              </a:ext>
            </a:extLst>
          </p:cNvPr>
          <p:cNvSpPr txBox="1">
            <a:spLocks noGrp="1"/>
          </p:cNvSpPr>
          <p:nvPr>
            <p:ph type="title" idx="4294967295"/>
          </p:nvPr>
        </p:nvSpPr>
        <p:spPr>
          <a:xfrm>
            <a:off x="543879" y="1094993"/>
            <a:ext cx="4104322" cy="289823"/>
          </a:xfrm>
          <a:prstGeom prst="rect">
            <a:avLst/>
          </a:prstGeom>
          <a:noFill/>
          <a:ln>
            <a:noFill/>
            <a:prstDash/>
          </a:ln>
          <a:effectLst/>
        </p:spPr>
        <p:txBody>
          <a:bodyPr rot="0" spcFirstLastPara="0" vertOverflow="overflow" horzOverflow="overflow" vert="horz" wrap="square" lIns="0" tIns="12700"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1800" b="1" i="0" u="none" strike="noStrike" kern="0" cap="none" spc="-4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Tax</a:t>
            </a:r>
            <a:r>
              <a:rPr kumimoji="0" lang="en-US" sz="1800" b="1" i="0" u="none" strike="noStrike" kern="0" cap="none" spc="-3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1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Collection</a:t>
            </a:r>
            <a:r>
              <a:rPr kumimoji="0" lang="en-US" sz="1800" b="1" i="0" u="none" strike="noStrike" kern="0" cap="none" spc="-5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1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Town of Oil City</a:t>
            </a:r>
            <a:endParaRPr kumimoji="0" lang="en-US"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graphicFrame>
        <p:nvGraphicFramePr>
          <p:cNvPr id="6" name="Chart 5" descr="A chart of the tax collection of the town of Oil City from 2019 to 2026.">
            <a:extLst>
              <a:ext uri="{FF2B5EF4-FFF2-40B4-BE49-F238E27FC236}">
                <a16:creationId xmlns:a16="http://schemas.microsoft.com/office/drawing/2014/main" id="{56D19484-3D32-FEDB-BC95-1AF61215E2D0}"/>
              </a:ext>
            </a:extLst>
          </p:cNvPr>
          <p:cNvGraphicFramePr>
            <a:graphicFrameLocks noGrp="1"/>
          </p:cNvGraphicFramePr>
          <p:nvPr>
            <p:extLst>
              <p:ext uri="{D42A27DB-BD31-4B8C-83A1-F6EECF244321}">
                <p14:modId xmlns:p14="http://schemas.microsoft.com/office/powerpoint/2010/main" val="1959828750"/>
              </p:ext>
            </p:extLst>
          </p:nvPr>
        </p:nvGraphicFramePr>
        <p:xfrm>
          <a:off x="543878" y="1524000"/>
          <a:ext cx="6771321" cy="3810000"/>
        </p:xfrm>
        <a:graphic>
          <a:graphicData uri="http://schemas.openxmlformats.org/drawingml/2006/chart">
            <c:chart xmlns:c="http://schemas.openxmlformats.org/drawingml/2006/chart" xmlns:r="http://schemas.openxmlformats.org/officeDocument/2006/relationships" r:id="rId3"/>
          </a:graphicData>
        </a:graphic>
      </p:graphicFrame>
      <p:sp>
        <p:nvSpPr>
          <p:cNvPr id="3" name="object 3">
            <a:extLst>
              <a:ext uri="{FF2B5EF4-FFF2-40B4-BE49-F238E27FC236}">
                <a16:creationId xmlns:a16="http://schemas.microsoft.com/office/drawing/2014/main" id="{89B1A4C8-6D1D-1B1A-7DDA-393508B48A45}"/>
              </a:ext>
            </a:extLst>
          </p:cNvPr>
          <p:cNvSpPr txBox="1"/>
          <p:nvPr/>
        </p:nvSpPr>
        <p:spPr>
          <a:xfrm>
            <a:off x="549158" y="5459515"/>
            <a:ext cx="2270241" cy="197490"/>
          </a:xfrm>
          <a:prstGeom prst="rect">
            <a:avLst/>
          </a:prstGeom>
        </p:spPr>
        <p:txBody>
          <a:bodyPr vert="horz" wrap="square" lIns="0" tIns="12700" rIns="0" bIns="0" rtlCol="0">
            <a:spAutoFit/>
          </a:bodyPr>
          <a:lstStyle/>
          <a:p>
            <a:pPr marL="12700">
              <a:lnSpc>
                <a:spcPct val="100000"/>
              </a:lnSpc>
              <a:spcBef>
                <a:spcPts val="100"/>
              </a:spcBef>
            </a:pPr>
            <a:r>
              <a:rPr sz="1200" dirty="0">
                <a:latin typeface="Arial" panose="020B0604020202020204" pitchFamily="34" charset="0"/>
                <a:cs typeface="Arial" panose="020B0604020202020204" pitchFamily="34" charset="0"/>
              </a:rPr>
              <a:t>Data</a:t>
            </a:r>
            <a:r>
              <a:rPr sz="1200" spc="-4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from:</a:t>
            </a:r>
            <a:r>
              <a:rPr sz="1200" spc="-15" dirty="0">
                <a:latin typeface="Arial" panose="020B0604020202020204" pitchFamily="34" charset="0"/>
                <a:cs typeface="Arial" panose="020B0604020202020204" pitchFamily="34" charset="0"/>
              </a:rPr>
              <a:t> </a:t>
            </a:r>
            <a:r>
              <a:rPr sz="1200" dirty="0">
                <a:solidFill>
                  <a:srgbClr val="1F1F1E"/>
                </a:solidFill>
                <a:latin typeface="Arial" panose="020B0604020202020204" pitchFamily="34" charset="0"/>
                <a:cs typeface="Arial" panose="020B0604020202020204" pitchFamily="34" charset="0"/>
              </a:rPr>
              <a:t>City</a:t>
            </a:r>
            <a:r>
              <a:rPr sz="1200" spc="-35" dirty="0">
                <a:solidFill>
                  <a:srgbClr val="1F1F1E"/>
                </a:solidFill>
                <a:latin typeface="Arial" panose="020B0604020202020204" pitchFamily="34" charset="0"/>
                <a:cs typeface="Arial" panose="020B0604020202020204" pitchFamily="34" charset="0"/>
              </a:rPr>
              <a:t> </a:t>
            </a:r>
            <a:r>
              <a:rPr sz="1200" dirty="0">
                <a:solidFill>
                  <a:srgbClr val="1F1F1E"/>
                </a:solidFill>
                <a:latin typeface="Arial" panose="020B0604020202020204" pitchFamily="34" charset="0"/>
                <a:cs typeface="Arial" panose="020B0604020202020204" pitchFamily="34" charset="0"/>
              </a:rPr>
              <a:t>of</a:t>
            </a:r>
            <a:r>
              <a:rPr sz="1200" spc="-25" dirty="0">
                <a:solidFill>
                  <a:srgbClr val="1F1F1E"/>
                </a:solidFill>
                <a:latin typeface="Arial" panose="020B0604020202020204" pitchFamily="34" charset="0"/>
                <a:cs typeface="Arial" panose="020B0604020202020204" pitchFamily="34" charset="0"/>
              </a:rPr>
              <a:t> </a:t>
            </a:r>
            <a:r>
              <a:rPr sz="1200" spc="-10" dirty="0">
                <a:solidFill>
                  <a:srgbClr val="1F1F1E"/>
                </a:solidFill>
                <a:latin typeface="Arial" panose="020B0604020202020204" pitchFamily="34" charset="0"/>
                <a:cs typeface="Arial" panose="020B0604020202020204" pitchFamily="34" charset="0"/>
              </a:rPr>
              <a:t>Shreveport</a:t>
            </a:r>
            <a:endParaRPr sz="1200" dirty="0">
              <a:latin typeface="Arial" panose="020B0604020202020204" pitchFamily="34" charset="0"/>
              <a:cs typeface="Arial" panose="020B0604020202020204" pitchFamily="34" charset="0"/>
            </a:endParaRPr>
          </a:p>
        </p:txBody>
      </p:sp>
      <p:graphicFrame>
        <p:nvGraphicFramePr>
          <p:cNvPr id="5" name="object 5">
            <a:extLst>
              <a:ext uri="{FF2B5EF4-FFF2-40B4-BE49-F238E27FC236}">
                <a16:creationId xmlns:a16="http://schemas.microsoft.com/office/drawing/2014/main" id="{F8EFE48D-B0E2-B6A5-42BC-D081BC83ADAA}"/>
              </a:ext>
            </a:extLst>
          </p:cNvPr>
          <p:cNvGraphicFramePr>
            <a:graphicFrameLocks noGrp="1"/>
          </p:cNvGraphicFramePr>
          <p:nvPr>
            <p:extLst>
              <p:ext uri="{D42A27DB-BD31-4B8C-83A1-F6EECF244321}">
                <p14:modId xmlns:p14="http://schemas.microsoft.com/office/powerpoint/2010/main" val="1318786317"/>
              </p:ext>
            </p:extLst>
          </p:nvPr>
        </p:nvGraphicFramePr>
        <p:xfrm>
          <a:off x="7543800" y="304800"/>
          <a:ext cx="4304984" cy="4811609"/>
        </p:xfrm>
        <a:graphic>
          <a:graphicData uri="http://schemas.openxmlformats.org/drawingml/2006/table">
            <a:tbl>
              <a:tblPr firstRow="1" bandRow="1">
                <a:tableStyleId>{616DA210-FB5B-4158-B5E0-FEB733F419BA}</a:tableStyleId>
              </a:tblPr>
              <a:tblGrid>
                <a:gridCol w="860997">
                  <a:extLst>
                    <a:ext uri="{9D8B030D-6E8A-4147-A177-3AD203B41FA5}">
                      <a16:colId xmlns:a16="http://schemas.microsoft.com/office/drawing/2014/main" val="20000"/>
                    </a:ext>
                  </a:extLst>
                </a:gridCol>
                <a:gridCol w="860997">
                  <a:extLst>
                    <a:ext uri="{9D8B030D-6E8A-4147-A177-3AD203B41FA5}">
                      <a16:colId xmlns:a16="http://schemas.microsoft.com/office/drawing/2014/main" val="20001"/>
                    </a:ext>
                  </a:extLst>
                </a:gridCol>
                <a:gridCol w="860996">
                  <a:extLst>
                    <a:ext uri="{9D8B030D-6E8A-4147-A177-3AD203B41FA5}">
                      <a16:colId xmlns:a16="http://schemas.microsoft.com/office/drawing/2014/main" val="20002"/>
                    </a:ext>
                  </a:extLst>
                </a:gridCol>
                <a:gridCol w="860997">
                  <a:extLst>
                    <a:ext uri="{9D8B030D-6E8A-4147-A177-3AD203B41FA5}">
                      <a16:colId xmlns:a16="http://schemas.microsoft.com/office/drawing/2014/main" val="20003"/>
                    </a:ext>
                  </a:extLst>
                </a:gridCol>
                <a:gridCol w="860997">
                  <a:extLst>
                    <a:ext uri="{9D8B030D-6E8A-4147-A177-3AD203B41FA5}">
                      <a16:colId xmlns:a16="http://schemas.microsoft.com/office/drawing/2014/main" val="20004"/>
                    </a:ext>
                  </a:extLst>
                </a:gridCol>
              </a:tblGrid>
              <a:tr h="337348">
                <a:tc>
                  <a:txBody>
                    <a:bodyPr/>
                    <a:lstStyle/>
                    <a:p>
                      <a:pPr marL="1905" algn="ctr">
                        <a:lnSpc>
                          <a:spcPct val="100000"/>
                        </a:lnSpc>
                        <a:spcBef>
                          <a:spcPts val="715"/>
                        </a:spcBef>
                      </a:pPr>
                      <a:r>
                        <a:rPr sz="1100" spc="-10" dirty="0">
                          <a:solidFill>
                            <a:schemeClr val="bg1"/>
                          </a:solidFill>
                          <a:latin typeface="Arial" panose="020B0604020202020204" pitchFamily="34" charset="0"/>
                          <a:cs typeface="Arial" panose="020B0604020202020204" pitchFamily="34" charset="0"/>
                        </a:rPr>
                        <a:t>Year-Quarter</a:t>
                      </a:r>
                      <a:endParaRPr sz="1100" dirty="0">
                        <a:solidFill>
                          <a:schemeClr val="bg1"/>
                        </a:solidFill>
                        <a:latin typeface="Arial" panose="020B0604020202020204" pitchFamily="34" charset="0"/>
                        <a:cs typeface="Arial" panose="020B0604020202020204" pitchFamily="34" charset="0"/>
                      </a:endParaRPr>
                    </a:p>
                  </a:txBody>
                  <a:tcPr marL="0" marR="0" marT="90805" marB="0" anchor="ctr">
                    <a:solidFill>
                      <a:srgbClr val="472C7B"/>
                    </a:solidFill>
                  </a:tcPr>
                </a:tc>
                <a:tc>
                  <a:txBody>
                    <a:bodyPr/>
                    <a:lstStyle/>
                    <a:p>
                      <a:pPr marL="2540" algn="ctr">
                        <a:lnSpc>
                          <a:spcPct val="100000"/>
                        </a:lnSpc>
                        <a:spcBef>
                          <a:spcPts val="715"/>
                        </a:spcBef>
                      </a:pPr>
                      <a:r>
                        <a:rPr sz="1100" dirty="0">
                          <a:solidFill>
                            <a:schemeClr val="bg1"/>
                          </a:solidFill>
                          <a:latin typeface="Arial" panose="020B0604020202020204" pitchFamily="34" charset="0"/>
                          <a:cs typeface="Arial" panose="020B0604020202020204" pitchFamily="34" charset="0"/>
                        </a:rPr>
                        <a:t>Tax</a:t>
                      </a:r>
                      <a:r>
                        <a:rPr sz="1100" spc="-20" dirty="0">
                          <a:solidFill>
                            <a:schemeClr val="bg1"/>
                          </a:solidFill>
                          <a:latin typeface="Arial" panose="020B0604020202020204" pitchFamily="34" charset="0"/>
                          <a:cs typeface="Arial" panose="020B0604020202020204" pitchFamily="34" charset="0"/>
                        </a:rPr>
                        <a:t> </a:t>
                      </a:r>
                      <a:r>
                        <a:rPr sz="1100" spc="-10" dirty="0">
                          <a:solidFill>
                            <a:schemeClr val="bg1"/>
                          </a:solidFill>
                          <a:latin typeface="Arial" panose="020B0604020202020204" pitchFamily="34" charset="0"/>
                          <a:cs typeface="Arial" panose="020B0604020202020204" pitchFamily="34" charset="0"/>
                        </a:rPr>
                        <a:t>Collection</a:t>
                      </a:r>
                      <a:endParaRPr sz="1100" dirty="0">
                        <a:solidFill>
                          <a:schemeClr val="bg1"/>
                        </a:solidFill>
                        <a:latin typeface="Arial" panose="020B0604020202020204" pitchFamily="34" charset="0"/>
                        <a:cs typeface="Arial" panose="020B0604020202020204" pitchFamily="34" charset="0"/>
                      </a:endParaRPr>
                    </a:p>
                  </a:txBody>
                  <a:tcPr marL="0" marR="0" marT="90805" marB="0" anchor="ctr">
                    <a:solidFill>
                      <a:srgbClr val="472C7B"/>
                    </a:solidFill>
                  </a:tcPr>
                </a:tc>
                <a:tc>
                  <a:txBody>
                    <a:bodyPr/>
                    <a:lstStyle/>
                    <a:p>
                      <a:pPr marL="2540" algn="ctr">
                        <a:lnSpc>
                          <a:spcPct val="100000"/>
                        </a:lnSpc>
                        <a:spcBef>
                          <a:spcPts val="715"/>
                        </a:spcBef>
                      </a:pPr>
                      <a:r>
                        <a:rPr sz="1100" spc="-10" dirty="0">
                          <a:solidFill>
                            <a:schemeClr val="bg1"/>
                          </a:solidFill>
                          <a:latin typeface="Arial" panose="020B0604020202020204" pitchFamily="34" charset="0"/>
                          <a:cs typeface="Arial" panose="020B0604020202020204" pitchFamily="34" charset="0"/>
                        </a:rPr>
                        <a:t>Year-Quarter</a:t>
                      </a:r>
                      <a:endParaRPr sz="1100" dirty="0">
                        <a:solidFill>
                          <a:schemeClr val="bg1"/>
                        </a:solidFill>
                        <a:latin typeface="Arial" panose="020B0604020202020204" pitchFamily="34" charset="0"/>
                        <a:cs typeface="Arial" panose="020B0604020202020204" pitchFamily="34" charset="0"/>
                      </a:endParaRPr>
                    </a:p>
                  </a:txBody>
                  <a:tcPr marL="0" marR="0" marT="90805" marB="0" anchor="ctr">
                    <a:solidFill>
                      <a:srgbClr val="472C7B"/>
                    </a:solidFill>
                  </a:tcPr>
                </a:tc>
                <a:tc>
                  <a:txBody>
                    <a:bodyPr/>
                    <a:lstStyle/>
                    <a:p>
                      <a:pPr marL="2540" algn="ctr">
                        <a:lnSpc>
                          <a:spcPct val="100000"/>
                        </a:lnSpc>
                        <a:spcBef>
                          <a:spcPts val="715"/>
                        </a:spcBef>
                      </a:pPr>
                      <a:r>
                        <a:rPr sz="1100" dirty="0">
                          <a:solidFill>
                            <a:schemeClr val="bg1"/>
                          </a:solidFill>
                          <a:latin typeface="Arial" panose="020B0604020202020204" pitchFamily="34" charset="0"/>
                          <a:cs typeface="Arial" panose="020B0604020202020204" pitchFamily="34" charset="0"/>
                        </a:rPr>
                        <a:t>Tax</a:t>
                      </a:r>
                      <a:r>
                        <a:rPr sz="1100" spc="-20" dirty="0">
                          <a:solidFill>
                            <a:schemeClr val="bg1"/>
                          </a:solidFill>
                          <a:latin typeface="Arial" panose="020B0604020202020204" pitchFamily="34" charset="0"/>
                          <a:cs typeface="Arial" panose="020B0604020202020204" pitchFamily="34" charset="0"/>
                        </a:rPr>
                        <a:t> </a:t>
                      </a:r>
                      <a:r>
                        <a:rPr sz="1100" spc="-10" dirty="0">
                          <a:solidFill>
                            <a:schemeClr val="bg1"/>
                          </a:solidFill>
                          <a:latin typeface="Arial" panose="020B0604020202020204" pitchFamily="34" charset="0"/>
                          <a:cs typeface="Arial" panose="020B0604020202020204" pitchFamily="34" charset="0"/>
                        </a:rPr>
                        <a:t>Collection</a:t>
                      </a:r>
                      <a:endParaRPr sz="1100" dirty="0">
                        <a:solidFill>
                          <a:schemeClr val="bg1"/>
                        </a:solidFill>
                        <a:latin typeface="Arial" panose="020B0604020202020204" pitchFamily="34" charset="0"/>
                        <a:cs typeface="Arial" panose="020B0604020202020204" pitchFamily="34" charset="0"/>
                      </a:endParaRPr>
                    </a:p>
                  </a:txBody>
                  <a:tcPr marL="0" marR="0" marT="90805" marB="0" anchor="ctr">
                    <a:solidFill>
                      <a:srgbClr val="472C7B"/>
                    </a:solidFill>
                  </a:tcPr>
                </a:tc>
                <a:tc>
                  <a:txBody>
                    <a:bodyPr/>
                    <a:lstStyle/>
                    <a:p>
                      <a:pPr marL="3175" algn="ctr">
                        <a:lnSpc>
                          <a:spcPct val="100000"/>
                        </a:lnSpc>
                        <a:spcBef>
                          <a:spcPts val="715"/>
                        </a:spcBef>
                      </a:pPr>
                      <a:r>
                        <a:rPr sz="1100" dirty="0">
                          <a:solidFill>
                            <a:schemeClr val="bg1"/>
                          </a:solidFill>
                          <a:latin typeface="Arial" panose="020B0604020202020204" pitchFamily="34" charset="0"/>
                          <a:cs typeface="Arial" panose="020B0604020202020204" pitchFamily="34" charset="0"/>
                        </a:rPr>
                        <a:t>%</a:t>
                      </a:r>
                      <a:r>
                        <a:rPr sz="1100" spc="-5" dirty="0">
                          <a:solidFill>
                            <a:schemeClr val="bg1"/>
                          </a:solidFill>
                          <a:latin typeface="Arial" panose="020B0604020202020204" pitchFamily="34" charset="0"/>
                          <a:cs typeface="Arial" panose="020B0604020202020204" pitchFamily="34" charset="0"/>
                        </a:rPr>
                        <a:t> </a:t>
                      </a:r>
                      <a:r>
                        <a:rPr sz="1100" spc="-10" dirty="0">
                          <a:solidFill>
                            <a:schemeClr val="bg1"/>
                          </a:solidFill>
                          <a:latin typeface="Arial" panose="020B0604020202020204" pitchFamily="34" charset="0"/>
                          <a:cs typeface="Arial" panose="020B0604020202020204" pitchFamily="34" charset="0"/>
                        </a:rPr>
                        <a:t>Change</a:t>
                      </a:r>
                      <a:endParaRPr sz="1100" dirty="0">
                        <a:solidFill>
                          <a:schemeClr val="bg1"/>
                        </a:solidFill>
                        <a:latin typeface="Arial" panose="020B0604020202020204" pitchFamily="34" charset="0"/>
                        <a:cs typeface="Arial" panose="020B0604020202020204" pitchFamily="34" charset="0"/>
                      </a:endParaRPr>
                    </a:p>
                  </a:txBody>
                  <a:tcPr marL="0" marR="0" marT="90805" marB="0" anchor="ctr">
                    <a:solidFill>
                      <a:srgbClr val="472C7B"/>
                    </a:solidFill>
                  </a:tcPr>
                </a:tc>
                <a:extLst>
                  <a:ext uri="{0D108BD9-81ED-4DB2-BD59-A6C34878D82A}">
                    <a16:rowId xmlns:a16="http://schemas.microsoft.com/office/drawing/2014/main" val="10000"/>
                  </a:ext>
                </a:extLst>
              </a:tr>
              <a:tr h="337348">
                <a:tc>
                  <a:txBody>
                    <a:bodyPr/>
                    <a:lstStyle/>
                    <a:p>
                      <a:pPr algn="ctr" fontAlgn="ctr">
                        <a:buNone/>
                      </a:pPr>
                      <a:r>
                        <a:rPr lang="en-US" sz="1100" b="0" i="0" u="none" strike="noStrike" dirty="0">
                          <a:solidFill>
                            <a:srgbClr val="000000"/>
                          </a:solidFill>
                          <a:effectLst/>
                          <a:latin typeface="Calibri" panose="020F0502020204030204" pitchFamily="34" charset="0"/>
                        </a:rPr>
                        <a:t>2023-1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$80,569</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2022-1</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$60,923</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32.2%</a:t>
                      </a:r>
                    </a:p>
                  </a:txBody>
                  <a:tcPr marL="9525" marR="9525" marT="9525" marB="0" anchor="ctr"/>
                </a:tc>
                <a:extLst>
                  <a:ext uri="{0D108BD9-81ED-4DB2-BD59-A6C34878D82A}">
                    <a16:rowId xmlns:a16="http://schemas.microsoft.com/office/drawing/2014/main" val="10004"/>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2023-2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$86,264</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2022-2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$77,580</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11.2%</a:t>
                      </a:r>
                    </a:p>
                  </a:txBody>
                  <a:tcPr marL="9525" marR="9525" marT="9525" marB="0" anchor="ctr"/>
                </a:tc>
                <a:extLst>
                  <a:ext uri="{0D108BD9-81ED-4DB2-BD59-A6C34878D82A}">
                    <a16:rowId xmlns:a16="http://schemas.microsoft.com/office/drawing/2014/main" val="10005"/>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2023-3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$70,052</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2022-3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$84,790</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-17.4%</a:t>
                      </a:r>
                    </a:p>
                  </a:txBody>
                  <a:tcPr marL="9525" marR="9525" marT="9525" marB="0" anchor="ctr"/>
                </a:tc>
                <a:extLst>
                  <a:ext uri="{0D108BD9-81ED-4DB2-BD59-A6C34878D82A}">
                    <a16:rowId xmlns:a16="http://schemas.microsoft.com/office/drawing/2014/main" val="10006"/>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2023-4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$55,357</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2022-4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$88,825</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-37.7%</a:t>
                      </a:r>
                    </a:p>
                  </a:txBody>
                  <a:tcPr marL="9525" marR="9525" marT="9525" marB="0" anchor="ctr"/>
                </a:tc>
                <a:extLst>
                  <a:ext uri="{0D108BD9-81ED-4DB2-BD59-A6C34878D82A}">
                    <a16:rowId xmlns:a16="http://schemas.microsoft.com/office/drawing/2014/main" val="10007"/>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2024-1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$44,942</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2023-1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$80,569</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-44.2%</a:t>
                      </a:r>
                    </a:p>
                  </a:txBody>
                  <a:tcPr marL="9525" marR="9525" marT="9525" marB="0" anchor="ctr"/>
                </a:tc>
                <a:extLst>
                  <a:ext uri="{0D108BD9-81ED-4DB2-BD59-A6C34878D82A}">
                    <a16:rowId xmlns:a16="http://schemas.microsoft.com/office/drawing/2014/main" val="10008"/>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2024-2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$48,473</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2023-2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$86,264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-43.8%</a:t>
                      </a:r>
                    </a:p>
                  </a:txBody>
                  <a:tcPr marL="9525" marR="9525" marT="9525" marB="0" anchor="ctr"/>
                </a:tc>
                <a:extLst>
                  <a:ext uri="{0D108BD9-81ED-4DB2-BD59-A6C34878D82A}">
                    <a16:rowId xmlns:a16="http://schemas.microsoft.com/office/drawing/2014/main" val="10009"/>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2024-3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$51,647</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2023-3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$70,052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-26.3%</a:t>
                      </a:r>
                    </a:p>
                  </a:txBody>
                  <a:tcPr marL="9525" marR="9525" marT="9525" marB="0" anchor="ctr"/>
                </a:tc>
                <a:extLst>
                  <a:ext uri="{0D108BD9-81ED-4DB2-BD59-A6C34878D82A}">
                    <a16:rowId xmlns:a16="http://schemas.microsoft.com/office/drawing/2014/main" val="10010"/>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2024-4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$56,049</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2023-4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$55,357</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1.2%</a:t>
                      </a:r>
                    </a:p>
                  </a:txBody>
                  <a:tcPr marL="9525" marR="9525" marT="9525" marB="0" anchor="ctr"/>
                </a:tc>
                <a:extLst>
                  <a:ext uri="{0D108BD9-81ED-4DB2-BD59-A6C34878D82A}">
                    <a16:rowId xmlns:a16="http://schemas.microsoft.com/office/drawing/2014/main" val="10011"/>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2025-1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$49,342</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2024-1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$44,942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9.8%</a:t>
                      </a:r>
                    </a:p>
                  </a:txBody>
                  <a:tcPr marL="9525" marR="9525" marT="9525" marB="0" anchor="ctr"/>
                </a:tc>
                <a:extLst>
                  <a:ext uri="{0D108BD9-81ED-4DB2-BD59-A6C34878D82A}">
                    <a16:rowId xmlns:a16="http://schemas.microsoft.com/office/drawing/2014/main" val="10012"/>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2025-2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$49,005</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2024-2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$48,473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1.1%</a:t>
                      </a:r>
                    </a:p>
                  </a:txBody>
                  <a:tcPr marL="9525" marR="9525" marT="9525" marB="0" anchor="ctr"/>
                </a:tc>
                <a:extLst>
                  <a:ext uri="{0D108BD9-81ED-4DB2-BD59-A6C34878D82A}">
                    <a16:rowId xmlns:a16="http://schemas.microsoft.com/office/drawing/2014/main" val="1875118875"/>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2025-3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$56,797</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2024-3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$51,647</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10.0%</a:t>
                      </a:r>
                    </a:p>
                  </a:txBody>
                  <a:tcPr marL="9525" marR="9525" marT="9525" marB="0" anchor="ctr"/>
                </a:tc>
                <a:extLst>
                  <a:ext uri="{0D108BD9-81ED-4DB2-BD59-A6C34878D82A}">
                    <a16:rowId xmlns:a16="http://schemas.microsoft.com/office/drawing/2014/main" val="1023396757"/>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2025-4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$36,350</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2024-4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$56,049</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-35.1%</a:t>
                      </a:r>
                    </a:p>
                  </a:txBody>
                  <a:tcPr marL="9525" marR="9525" marT="9525" marB="0" anchor="ctr"/>
                </a:tc>
                <a:extLst>
                  <a:ext uri="{0D108BD9-81ED-4DB2-BD59-A6C34878D82A}">
                    <a16:rowId xmlns:a16="http://schemas.microsoft.com/office/drawing/2014/main" val="2472966790"/>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2026-1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$43,050</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2025-1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$49,342</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-12.8%</a:t>
                      </a:r>
                    </a:p>
                  </a:txBody>
                  <a:tcPr marL="9525" marR="9525" marT="9525" marB="0" anchor="ctr"/>
                </a:tc>
                <a:extLst>
                  <a:ext uri="{0D108BD9-81ED-4DB2-BD59-A6C34878D82A}">
                    <a16:rowId xmlns:a16="http://schemas.microsoft.com/office/drawing/2014/main" val="4106752413"/>
                  </a:ext>
                </a:extLst>
              </a:tr>
            </a:tbl>
          </a:graphicData>
        </a:graphic>
      </p:graphicFrame>
      <p:sp>
        <p:nvSpPr>
          <p:cNvPr id="8" name="object 5">
            <a:extLst>
              <a:ext uri="{FF2B5EF4-FFF2-40B4-BE49-F238E27FC236}">
                <a16:creationId xmlns:a16="http://schemas.microsoft.com/office/drawing/2014/main" id="{BD96BDDD-14BC-68DC-7E6C-883E3DA6EDF1}"/>
              </a:ext>
            </a:extLst>
          </p:cNvPr>
          <p:cNvSpPr txBox="1"/>
          <p:nvPr/>
        </p:nvSpPr>
        <p:spPr>
          <a:xfrm>
            <a:off x="9113773" y="6422446"/>
            <a:ext cx="2644775" cy="348813"/>
          </a:xfrm>
          <a:prstGeom prst="rect">
            <a:avLst/>
          </a:prstGeom>
        </p:spPr>
        <p:txBody>
          <a:bodyPr vert="horz" wrap="square" lIns="0" tIns="12700" rIns="0" bIns="0" rtlCol="0">
            <a:spAutoFit/>
          </a:bodyPr>
          <a:lstStyle/>
          <a:p>
            <a:pPr marL="12700" algn="r">
              <a:lnSpc>
                <a:spcPct val="100000"/>
              </a:lnSpc>
              <a:spcBef>
                <a:spcPts val="100"/>
              </a:spcBef>
            </a:pPr>
            <a:r>
              <a:rPr sz="1050" dirty="0">
                <a:latin typeface="Arial" panose="020B0604020202020204" pitchFamily="34" charset="0"/>
                <a:cs typeface="Arial" panose="020B0604020202020204" pitchFamily="34" charset="0"/>
              </a:rPr>
              <a:t>NWLA</a:t>
            </a:r>
            <a:r>
              <a:rPr sz="1050" spc="-15"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ECONOMIC</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DASHBOARD</a:t>
            </a:r>
            <a:endParaRPr lang="en-US" sz="1050" spc="-10" dirty="0">
              <a:latin typeface="Arial" panose="020B0604020202020204" pitchFamily="34" charset="0"/>
              <a:cs typeface="Arial" panose="020B0604020202020204" pitchFamily="34" charset="0"/>
            </a:endParaRPr>
          </a:p>
          <a:p>
            <a:pPr marL="12700" algn="r">
              <a:lnSpc>
                <a:spcPct val="100000"/>
              </a:lnSpc>
              <a:spcBef>
                <a:spcPts val="100"/>
              </a:spcBef>
            </a:pPr>
            <a:r>
              <a:rPr lang="en-US" sz="1050" dirty="0">
                <a:latin typeface="Arial" panose="020B0604020202020204" pitchFamily="34" charset="0"/>
                <a:cs typeface="Arial" panose="020B0604020202020204" pitchFamily="34" charset="0"/>
              </a:rPr>
              <a:t>Tax Collection</a:t>
            </a:r>
          </a:p>
        </p:txBody>
      </p:sp>
      <p:sp>
        <p:nvSpPr>
          <p:cNvPr id="7" name="Slide Number Placeholder 6">
            <a:extLst>
              <a:ext uri="{FF2B5EF4-FFF2-40B4-BE49-F238E27FC236}">
                <a16:creationId xmlns:a16="http://schemas.microsoft.com/office/drawing/2014/main" id="{F0C99CAF-368D-7D3A-028F-7412F676EE4E}"/>
              </a:ext>
            </a:extLst>
          </p:cNvPr>
          <p:cNvSpPr>
            <a:spLocks noGrp="1"/>
          </p:cNvSpPr>
          <p:nvPr>
            <p:ph type="sldNum" sz="quarter" idx="7"/>
          </p:nvPr>
        </p:nvSpPr>
        <p:spPr>
          <a:xfrm>
            <a:off x="11758548" y="6590792"/>
            <a:ext cx="281052" cy="153888"/>
          </a:xfrm>
        </p:spPr>
        <p:txBody>
          <a:bodyPr/>
          <a:lstStyle/>
          <a:p>
            <a:pPr marL="115570">
              <a:lnSpc>
                <a:spcPts val="1240"/>
              </a:lnSpc>
            </a:pPr>
            <a:fld id="{81D60167-4931-47E6-BA6A-407CBD079E47}" type="slidenum">
              <a:rPr lang="en-US" spc="-50" smtClean="0">
                <a:latin typeface="Arial" panose="020B0604020202020204" pitchFamily="34" charset="0"/>
                <a:cs typeface="Arial" panose="020B0604020202020204" pitchFamily="34" charset="0"/>
              </a:rPr>
              <a:t>11</a:t>
            </a:fld>
            <a:endParaRPr lang="en-US" spc="-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75694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55E6C-BE8E-3681-D9EB-026FD063BA4A}"/>
            </a:ext>
          </a:extLst>
        </p:cNvPr>
        <p:cNvGrpSpPr/>
        <p:nvPr/>
      </p:nvGrpSpPr>
      <p:grpSpPr>
        <a:xfrm>
          <a:off x="0" y="0"/>
          <a:ext cx="0" cy="0"/>
          <a:chOff x="0" y="0"/>
          <a:chExt cx="0" cy="0"/>
        </a:xfrm>
      </p:grpSpPr>
      <p:sp>
        <p:nvSpPr>
          <p:cNvPr id="4" name="object 4">
            <a:extLst>
              <a:ext uri="{FF2B5EF4-FFF2-40B4-BE49-F238E27FC236}">
                <a16:creationId xmlns:a16="http://schemas.microsoft.com/office/drawing/2014/main" id="{BFD23DBB-47B1-055B-476B-5BBA3D67D3B1}"/>
              </a:ext>
            </a:extLst>
          </p:cNvPr>
          <p:cNvSpPr txBox="1">
            <a:spLocks noGrp="1"/>
          </p:cNvSpPr>
          <p:nvPr>
            <p:ph type="title" idx="4294967295"/>
          </p:nvPr>
        </p:nvSpPr>
        <p:spPr>
          <a:xfrm>
            <a:off x="543878" y="1094992"/>
            <a:ext cx="4485321" cy="289823"/>
          </a:xfrm>
          <a:prstGeom prst="rect">
            <a:avLst/>
          </a:prstGeom>
          <a:noFill/>
          <a:ln>
            <a:noFill/>
            <a:prstDash/>
          </a:ln>
          <a:effectLst/>
        </p:spPr>
        <p:txBody>
          <a:bodyPr rot="0" spcFirstLastPara="0" vertOverflow="overflow" horzOverflow="overflow" vert="horz" wrap="square" lIns="0" tIns="12700"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1800" b="1" i="0" u="none" strike="noStrike" kern="0" cap="none" spc="-4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Tax</a:t>
            </a:r>
            <a:r>
              <a:rPr kumimoji="0" lang="en-US" sz="1800" b="1" i="0" u="none" strike="noStrike" kern="0" cap="none" spc="-3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1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Collection</a:t>
            </a:r>
            <a:r>
              <a:rPr kumimoji="0" lang="en-US" sz="1800" b="1" i="0" u="none" strike="noStrike" kern="0" cap="none" spc="-5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1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Town of Mooringsport</a:t>
            </a:r>
            <a:endParaRPr kumimoji="0" lang="en-US"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graphicFrame>
        <p:nvGraphicFramePr>
          <p:cNvPr id="6" name="Chart 5" descr="A chart of the tax collection of the town of Mooringsport from 2019 to 2026.">
            <a:extLst>
              <a:ext uri="{FF2B5EF4-FFF2-40B4-BE49-F238E27FC236}">
                <a16:creationId xmlns:a16="http://schemas.microsoft.com/office/drawing/2014/main" id="{5772BE91-8008-E64D-F03A-A9919D631825}"/>
              </a:ext>
            </a:extLst>
          </p:cNvPr>
          <p:cNvGraphicFramePr>
            <a:graphicFrameLocks noGrp="1"/>
          </p:cNvGraphicFramePr>
          <p:nvPr>
            <p:extLst>
              <p:ext uri="{D42A27DB-BD31-4B8C-83A1-F6EECF244321}">
                <p14:modId xmlns:p14="http://schemas.microsoft.com/office/powerpoint/2010/main" val="2187813548"/>
              </p:ext>
            </p:extLst>
          </p:nvPr>
        </p:nvGraphicFramePr>
        <p:xfrm>
          <a:off x="543878" y="1524000"/>
          <a:ext cx="6771321" cy="3810000"/>
        </p:xfrm>
        <a:graphic>
          <a:graphicData uri="http://schemas.openxmlformats.org/drawingml/2006/chart">
            <c:chart xmlns:c="http://schemas.openxmlformats.org/drawingml/2006/chart" xmlns:r="http://schemas.openxmlformats.org/officeDocument/2006/relationships" r:id="rId3"/>
          </a:graphicData>
        </a:graphic>
      </p:graphicFrame>
      <p:sp>
        <p:nvSpPr>
          <p:cNvPr id="3" name="object 3">
            <a:extLst>
              <a:ext uri="{FF2B5EF4-FFF2-40B4-BE49-F238E27FC236}">
                <a16:creationId xmlns:a16="http://schemas.microsoft.com/office/drawing/2014/main" id="{BADE8773-2EC9-BB29-07DB-5B3679C438E2}"/>
              </a:ext>
            </a:extLst>
          </p:cNvPr>
          <p:cNvSpPr txBox="1"/>
          <p:nvPr/>
        </p:nvSpPr>
        <p:spPr>
          <a:xfrm>
            <a:off x="549158" y="5459515"/>
            <a:ext cx="2270241" cy="197490"/>
          </a:xfrm>
          <a:prstGeom prst="rect">
            <a:avLst/>
          </a:prstGeom>
        </p:spPr>
        <p:txBody>
          <a:bodyPr vert="horz" wrap="square" lIns="0" tIns="12700" rIns="0" bIns="0" rtlCol="0">
            <a:spAutoFit/>
          </a:bodyPr>
          <a:lstStyle/>
          <a:p>
            <a:pPr marL="12700">
              <a:lnSpc>
                <a:spcPct val="100000"/>
              </a:lnSpc>
              <a:spcBef>
                <a:spcPts val="100"/>
              </a:spcBef>
            </a:pPr>
            <a:r>
              <a:rPr sz="1200" dirty="0">
                <a:latin typeface="Arial" panose="020B0604020202020204" pitchFamily="34" charset="0"/>
                <a:cs typeface="Arial" panose="020B0604020202020204" pitchFamily="34" charset="0"/>
              </a:rPr>
              <a:t>Data</a:t>
            </a:r>
            <a:r>
              <a:rPr sz="1200" spc="-4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from:</a:t>
            </a:r>
            <a:r>
              <a:rPr sz="1200" spc="-15" dirty="0">
                <a:latin typeface="Arial" panose="020B0604020202020204" pitchFamily="34" charset="0"/>
                <a:cs typeface="Arial" panose="020B0604020202020204" pitchFamily="34" charset="0"/>
              </a:rPr>
              <a:t> </a:t>
            </a:r>
            <a:r>
              <a:rPr sz="1200" dirty="0">
                <a:solidFill>
                  <a:srgbClr val="1F1F1E"/>
                </a:solidFill>
                <a:latin typeface="Arial" panose="020B0604020202020204" pitchFamily="34" charset="0"/>
                <a:cs typeface="Arial" panose="020B0604020202020204" pitchFamily="34" charset="0"/>
              </a:rPr>
              <a:t>City</a:t>
            </a:r>
            <a:r>
              <a:rPr sz="1200" spc="-35" dirty="0">
                <a:solidFill>
                  <a:srgbClr val="1F1F1E"/>
                </a:solidFill>
                <a:latin typeface="Arial" panose="020B0604020202020204" pitchFamily="34" charset="0"/>
                <a:cs typeface="Arial" panose="020B0604020202020204" pitchFamily="34" charset="0"/>
              </a:rPr>
              <a:t> </a:t>
            </a:r>
            <a:r>
              <a:rPr sz="1200" dirty="0">
                <a:solidFill>
                  <a:srgbClr val="1F1F1E"/>
                </a:solidFill>
                <a:latin typeface="Arial" panose="020B0604020202020204" pitchFamily="34" charset="0"/>
                <a:cs typeface="Arial" panose="020B0604020202020204" pitchFamily="34" charset="0"/>
              </a:rPr>
              <a:t>of</a:t>
            </a:r>
            <a:r>
              <a:rPr sz="1200" spc="-25" dirty="0">
                <a:solidFill>
                  <a:srgbClr val="1F1F1E"/>
                </a:solidFill>
                <a:latin typeface="Arial" panose="020B0604020202020204" pitchFamily="34" charset="0"/>
                <a:cs typeface="Arial" panose="020B0604020202020204" pitchFamily="34" charset="0"/>
              </a:rPr>
              <a:t> </a:t>
            </a:r>
            <a:r>
              <a:rPr sz="1200" spc="-10" dirty="0">
                <a:solidFill>
                  <a:srgbClr val="1F1F1E"/>
                </a:solidFill>
                <a:latin typeface="Arial" panose="020B0604020202020204" pitchFamily="34" charset="0"/>
                <a:cs typeface="Arial" panose="020B0604020202020204" pitchFamily="34" charset="0"/>
              </a:rPr>
              <a:t>Shreveport</a:t>
            </a:r>
            <a:endParaRPr sz="1200" dirty="0">
              <a:latin typeface="Arial" panose="020B0604020202020204" pitchFamily="34" charset="0"/>
              <a:cs typeface="Arial" panose="020B0604020202020204" pitchFamily="34" charset="0"/>
            </a:endParaRPr>
          </a:p>
        </p:txBody>
      </p:sp>
      <p:graphicFrame>
        <p:nvGraphicFramePr>
          <p:cNvPr id="5" name="object 5">
            <a:extLst>
              <a:ext uri="{FF2B5EF4-FFF2-40B4-BE49-F238E27FC236}">
                <a16:creationId xmlns:a16="http://schemas.microsoft.com/office/drawing/2014/main" id="{E0ED2BFF-C302-C7EE-2118-B30F86159398}"/>
              </a:ext>
            </a:extLst>
          </p:cNvPr>
          <p:cNvGraphicFramePr>
            <a:graphicFrameLocks noGrp="1"/>
          </p:cNvGraphicFramePr>
          <p:nvPr>
            <p:extLst>
              <p:ext uri="{D42A27DB-BD31-4B8C-83A1-F6EECF244321}">
                <p14:modId xmlns:p14="http://schemas.microsoft.com/office/powerpoint/2010/main" val="3229184401"/>
              </p:ext>
            </p:extLst>
          </p:nvPr>
        </p:nvGraphicFramePr>
        <p:xfrm>
          <a:off x="7543800" y="304800"/>
          <a:ext cx="4304984" cy="4811609"/>
        </p:xfrm>
        <a:graphic>
          <a:graphicData uri="http://schemas.openxmlformats.org/drawingml/2006/table">
            <a:tbl>
              <a:tblPr firstRow="1" bandRow="1">
                <a:tableStyleId>{616DA210-FB5B-4158-B5E0-FEB733F419BA}</a:tableStyleId>
              </a:tblPr>
              <a:tblGrid>
                <a:gridCol w="860997">
                  <a:extLst>
                    <a:ext uri="{9D8B030D-6E8A-4147-A177-3AD203B41FA5}">
                      <a16:colId xmlns:a16="http://schemas.microsoft.com/office/drawing/2014/main" val="20000"/>
                    </a:ext>
                  </a:extLst>
                </a:gridCol>
                <a:gridCol w="860997">
                  <a:extLst>
                    <a:ext uri="{9D8B030D-6E8A-4147-A177-3AD203B41FA5}">
                      <a16:colId xmlns:a16="http://schemas.microsoft.com/office/drawing/2014/main" val="20001"/>
                    </a:ext>
                  </a:extLst>
                </a:gridCol>
                <a:gridCol w="860996">
                  <a:extLst>
                    <a:ext uri="{9D8B030D-6E8A-4147-A177-3AD203B41FA5}">
                      <a16:colId xmlns:a16="http://schemas.microsoft.com/office/drawing/2014/main" val="20002"/>
                    </a:ext>
                  </a:extLst>
                </a:gridCol>
                <a:gridCol w="860997">
                  <a:extLst>
                    <a:ext uri="{9D8B030D-6E8A-4147-A177-3AD203B41FA5}">
                      <a16:colId xmlns:a16="http://schemas.microsoft.com/office/drawing/2014/main" val="20003"/>
                    </a:ext>
                  </a:extLst>
                </a:gridCol>
                <a:gridCol w="860997">
                  <a:extLst>
                    <a:ext uri="{9D8B030D-6E8A-4147-A177-3AD203B41FA5}">
                      <a16:colId xmlns:a16="http://schemas.microsoft.com/office/drawing/2014/main" val="20004"/>
                    </a:ext>
                  </a:extLst>
                </a:gridCol>
              </a:tblGrid>
              <a:tr h="337348">
                <a:tc>
                  <a:txBody>
                    <a:bodyPr/>
                    <a:lstStyle/>
                    <a:p>
                      <a:pPr marL="1905" algn="ctr">
                        <a:lnSpc>
                          <a:spcPct val="100000"/>
                        </a:lnSpc>
                        <a:spcBef>
                          <a:spcPts val="715"/>
                        </a:spcBef>
                      </a:pPr>
                      <a:r>
                        <a:rPr sz="1100" spc="-10" dirty="0">
                          <a:solidFill>
                            <a:schemeClr val="bg1"/>
                          </a:solidFill>
                          <a:latin typeface="Arial" panose="020B0604020202020204" pitchFamily="34" charset="0"/>
                          <a:cs typeface="Arial" panose="020B0604020202020204" pitchFamily="34" charset="0"/>
                        </a:rPr>
                        <a:t>Year-Quarter</a:t>
                      </a:r>
                      <a:endParaRPr sz="1100" dirty="0">
                        <a:solidFill>
                          <a:schemeClr val="bg1"/>
                        </a:solidFill>
                        <a:latin typeface="Arial" panose="020B0604020202020204" pitchFamily="34" charset="0"/>
                        <a:cs typeface="Arial" panose="020B0604020202020204" pitchFamily="34" charset="0"/>
                      </a:endParaRPr>
                    </a:p>
                  </a:txBody>
                  <a:tcPr marL="0" marR="0" marT="90805" marB="0" anchor="ctr">
                    <a:solidFill>
                      <a:srgbClr val="472C7B"/>
                    </a:solidFill>
                  </a:tcPr>
                </a:tc>
                <a:tc>
                  <a:txBody>
                    <a:bodyPr/>
                    <a:lstStyle/>
                    <a:p>
                      <a:pPr marL="2540" algn="ctr">
                        <a:lnSpc>
                          <a:spcPct val="100000"/>
                        </a:lnSpc>
                        <a:spcBef>
                          <a:spcPts val="715"/>
                        </a:spcBef>
                      </a:pPr>
                      <a:r>
                        <a:rPr sz="1100" dirty="0">
                          <a:solidFill>
                            <a:schemeClr val="bg1"/>
                          </a:solidFill>
                          <a:latin typeface="Arial" panose="020B0604020202020204" pitchFamily="34" charset="0"/>
                          <a:cs typeface="Arial" panose="020B0604020202020204" pitchFamily="34" charset="0"/>
                        </a:rPr>
                        <a:t>Tax</a:t>
                      </a:r>
                      <a:r>
                        <a:rPr sz="1100" spc="-20" dirty="0">
                          <a:solidFill>
                            <a:schemeClr val="bg1"/>
                          </a:solidFill>
                          <a:latin typeface="Arial" panose="020B0604020202020204" pitchFamily="34" charset="0"/>
                          <a:cs typeface="Arial" panose="020B0604020202020204" pitchFamily="34" charset="0"/>
                        </a:rPr>
                        <a:t> </a:t>
                      </a:r>
                      <a:r>
                        <a:rPr sz="1100" spc="-10" dirty="0">
                          <a:solidFill>
                            <a:schemeClr val="bg1"/>
                          </a:solidFill>
                          <a:latin typeface="Arial" panose="020B0604020202020204" pitchFamily="34" charset="0"/>
                          <a:cs typeface="Arial" panose="020B0604020202020204" pitchFamily="34" charset="0"/>
                        </a:rPr>
                        <a:t>Collection</a:t>
                      </a:r>
                      <a:endParaRPr sz="1100" dirty="0">
                        <a:solidFill>
                          <a:schemeClr val="bg1"/>
                        </a:solidFill>
                        <a:latin typeface="Arial" panose="020B0604020202020204" pitchFamily="34" charset="0"/>
                        <a:cs typeface="Arial" panose="020B0604020202020204" pitchFamily="34" charset="0"/>
                      </a:endParaRPr>
                    </a:p>
                  </a:txBody>
                  <a:tcPr marL="0" marR="0" marT="90805" marB="0" anchor="ctr">
                    <a:solidFill>
                      <a:srgbClr val="472C7B"/>
                    </a:solidFill>
                  </a:tcPr>
                </a:tc>
                <a:tc>
                  <a:txBody>
                    <a:bodyPr/>
                    <a:lstStyle/>
                    <a:p>
                      <a:pPr marL="2540" algn="ctr">
                        <a:lnSpc>
                          <a:spcPct val="100000"/>
                        </a:lnSpc>
                        <a:spcBef>
                          <a:spcPts val="715"/>
                        </a:spcBef>
                      </a:pPr>
                      <a:r>
                        <a:rPr sz="1100" spc="-10" dirty="0">
                          <a:solidFill>
                            <a:schemeClr val="bg1"/>
                          </a:solidFill>
                          <a:latin typeface="Arial" panose="020B0604020202020204" pitchFamily="34" charset="0"/>
                          <a:cs typeface="Arial" panose="020B0604020202020204" pitchFamily="34" charset="0"/>
                        </a:rPr>
                        <a:t>Year-Quarter</a:t>
                      </a:r>
                      <a:endParaRPr sz="1100" dirty="0">
                        <a:solidFill>
                          <a:schemeClr val="bg1"/>
                        </a:solidFill>
                        <a:latin typeface="Arial" panose="020B0604020202020204" pitchFamily="34" charset="0"/>
                        <a:cs typeface="Arial" panose="020B0604020202020204" pitchFamily="34" charset="0"/>
                      </a:endParaRPr>
                    </a:p>
                  </a:txBody>
                  <a:tcPr marL="0" marR="0" marT="90805" marB="0" anchor="ctr">
                    <a:solidFill>
                      <a:srgbClr val="472C7B"/>
                    </a:solidFill>
                  </a:tcPr>
                </a:tc>
                <a:tc>
                  <a:txBody>
                    <a:bodyPr/>
                    <a:lstStyle/>
                    <a:p>
                      <a:pPr marL="2540" algn="ctr">
                        <a:lnSpc>
                          <a:spcPct val="100000"/>
                        </a:lnSpc>
                        <a:spcBef>
                          <a:spcPts val="715"/>
                        </a:spcBef>
                      </a:pPr>
                      <a:r>
                        <a:rPr sz="1100" dirty="0">
                          <a:solidFill>
                            <a:schemeClr val="bg1"/>
                          </a:solidFill>
                          <a:latin typeface="Arial" panose="020B0604020202020204" pitchFamily="34" charset="0"/>
                          <a:cs typeface="Arial" panose="020B0604020202020204" pitchFamily="34" charset="0"/>
                        </a:rPr>
                        <a:t>Tax</a:t>
                      </a:r>
                      <a:r>
                        <a:rPr sz="1100" spc="-20" dirty="0">
                          <a:solidFill>
                            <a:schemeClr val="bg1"/>
                          </a:solidFill>
                          <a:latin typeface="Arial" panose="020B0604020202020204" pitchFamily="34" charset="0"/>
                          <a:cs typeface="Arial" panose="020B0604020202020204" pitchFamily="34" charset="0"/>
                        </a:rPr>
                        <a:t> </a:t>
                      </a:r>
                      <a:r>
                        <a:rPr sz="1100" spc="-10" dirty="0">
                          <a:solidFill>
                            <a:schemeClr val="bg1"/>
                          </a:solidFill>
                          <a:latin typeface="Arial" panose="020B0604020202020204" pitchFamily="34" charset="0"/>
                          <a:cs typeface="Arial" panose="020B0604020202020204" pitchFamily="34" charset="0"/>
                        </a:rPr>
                        <a:t>Collection</a:t>
                      </a:r>
                      <a:endParaRPr sz="1100" dirty="0">
                        <a:solidFill>
                          <a:schemeClr val="bg1"/>
                        </a:solidFill>
                        <a:latin typeface="Arial" panose="020B0604020202020204" pitchFamily="34" charset="0"/>
                        <a:cs typeface="Arial" panose="020B0604020202020204" pitchFamily="34" charset="0"/>
                      </a:endParaRPr>
                    </a:p>
                  </a:txBody>
                  <a:tcPr marL="0" marR="0" marT="90805" marB="0" anchor="ctr">
                    <a:solidFill>
                      <a:srgbClr val="472C7B"/>
                    </a:solidFill>
                  </a:tcPr>
                </a:tc>
                <a:tc>
                  <a:txBody>
                    <a:bodyPr/>
                    <a:lstStyle/>
                    <a:p>
                      <a:pPr marL="3175" algn="ctr">
                        <a:lnSpc>
                          <a:spcPct val="100000"/>
                        </a:lnSpc>
                        <a:spcBef>
                          <a:spcPts val="715"/>
                        </a:spcBef>
                      </a:pPr>
                      <a:r>
                        <a:rPr sz="1100" dirty="0">
                          <a:solidFill>
                            <a:schemeClr val="bg1"/>
                          </a:solidFill>
                          <a:latin typeface="Arial" panose="020B0604020202020204" pitchFamily="34" charset="0"/>
                          <a:cs typeface="Arial" panose="020B0604020202020204" pitchFamily="34" charset="0"/>
                        </a:rPr>
                        <a:t>%</a:t>
                      </a:r>
                      <a:r>
                        <a:rPr sz="1100" spc="-5" dirty="0">
                          <a:solidFill>
                            <a:schemeClr val="bg1"/>
                          </a:solidFill>
                          <a:latin typeface="Arial" panose="020B0604020202020204" pitchFamily="34" charset="0"/>
                          <a:cs typeface="Arial" panose="020B0604020202020204" pitchFamily="34" charset="0"/>
                        </a:rPr>
                        <a:t> </a:t>
                      </a:r>
                      <a:r>
                        <a:rPr sz="1100" spc="-10" dirty="0">
                          <a:solidFill>
                            <a:schemeClr val="bg1"/>
                          </a:solidFill>
                          <a:latin typeface="Arial" panose="020B0604020202020204" pitchFamily="34" charset="0"/>
                          <a:cs typeface="Arial" panose="020B0604020202020204" pitchFamily="34" charset="0"/>
                        </a:rPr>
                        <a:t>Change</a:t>
                      </a:r>
                      <a:endParaRPr sz="1100" dirty="0">
                        <a:solidFill>
                          <a:schemeClr val="bg1"/>
                        </a:solidFill>
                        <a:latin typeface="Arial" panose="020B0604020202020204" pitchFamily="34" charset="0"/>
                        <a:cs typeface="Arial" panose="020B0604020202020204" pitchFamily="34" charset="0"/>
                      </a:endParaRPr>
                    </a:p>
                  </a:txBody>
                  <a:tcPr marL="0" marR="0" marT="90805" marB="0" anchor="ctr">
                    <a:solidFill>
                      <a:srgbClr val="472C7B"/>
                    </a:solidFill>
                  </a:tcPr>
                </a:tc>
                <a:extLst>
                  <a:ext uri="{0D108BD9-81ED-4DB2-BD59-A6C34878D82A}">
                    <a16:rowId xmlns:a16="http://schemas.microsoft.com/office/drawing/2014/main" val="10000"/>
                  </a:ext>
                </a:extLst>
              </a:tr>
              <a:tr h="337348">
                <a:tc>
                  <a:txBody>
                    <a:bodyPr/>
                    <a:lstStyle/>
                    <a:p>
                      <a:pPr algn="ctr" fontAlgn="ctr">
                        <a:buNone/>
                      </a:pPr>
                      <a:r>
                        <a:rPr lang="en-US" sz="1100" b="0" i="0" u="none" strike="noStrike" dirty="0">
                          <a:solidFill>
                            <a:srgbClr val="000000"/>
                          </a:solidFill>
                          <a:effectLst/>
                          <a:latin typeface="Calibri" panose="020F0502020204030204" pitchFamily="34" charset="0"/>
                        </a:rPr>
                        <a:t>2023-1</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$22,246</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2022-1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$17,899</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24.3%</a:t>
                      </a:r>
                    </a:p>
                  </a:txBody>
                  <a:tcPr marL="9525" marR="9525" marT="9525" marB="0" anchor="ctr"/>
                </a:tc>
                <a:extLst>
                  <a:ext uri="{0D108BD9-81ED-4DB2-BD59-A6C34878D82A}">
                    <a16:rowId xmlns:a16="http://schemas.microsoft.com/office/drawing/2014/main" val="10004"/>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2023-2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$27,602</a:t>
                      </a:r>
                    </a:p>
                  </a:txBody>
                  <a:tcPr marL="9525" marR="9525" marT="9525" marB="0" anchor="ctr"/>
                </a:tc>
                <a:tc>
                  <a:txBody>
                    <a:bodyPr/>
                    <a:lstStyle/>
                    <a:p>
                      <a:pPr algn="ctr" fontAlgn="ctr">
                        <a:buNone/>
                      </a:pPr>
                      <a:r>
                        <a:rPr lang="en-US" sz="1100" b="0" i="0" u="none" strike="noStrike" dirty="0">
                          <a:solidFill>
                            <a:srgbClr val="000000"/>
                          </a:solidFill>
                          <a:effectLst/>
                          <a:latin typeface="Calibri" panose="020F0502020204030204" pitchFamily="34" charset="0"/>
                        </a:rPr>
                        <a:t>2022-2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$18,504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49.2%</a:t>
                      </a:r>
                    </a:p>
                  </a:txBody>
                  <a:tcPr marL="9525" marR="9525" marT="9525" marB="0" anchor="ctr"/>
                </a:tc>
                <a:extLst>
                  <a:ext uri="{0D108BD9-81ED-4DB2-BD59-A6C34878D82A}">
                    <a16:rowId xmlns:a16="http://schemas.microsoft.com/office/drawing/2014/main" val="10005"/>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2023-3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$29,864</a:t>
                      </a:r>
                    </a:p>
                  </a:txBody>
                  <a:tcPr marL="9525" marR="9525" marT="9525" marB="0" anchor="ctr"/>
                </a:tc>
                <a:tc>
                  <a:txBody>
                    <a:bodyPr/>
                    <a:lstStyle/>
                    <a:p>
                      <a:pPr algn="ctr" fontAlgn="ctr">
                        <a:buNone/>
                      </a:pPr>
                      <a:r>
                        <a:rPr lang="en-US" sz="1100" b="0" i="0" u="none" strike="noStrike" dirty="0">
                          <a:solidFill>
                            <a:srgbClr val="000000"/>
                          </a:solidFill>
                          <a:effectLst/>
                          <a:latin typeface="Calibri" panose="020F0502020204030204" pitchFamily="34" charset="0"/>
                        </a:rPr>
                        <a:t>2022-3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$21,271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40.4%</a:t>
                      </a:r>
                    </a:p>
                  </a:txBody>
                  <a:tcPr marL="9525" marR="9525" marT="9525" marB="0" anchor="ctr"/>
                </a:tc>
                <a:extLst>
                  <a:ext uri="{0D108BD9-81ED-4DB2-BD59-A6C34878D82A}">
                    <a16:rowId xmlns:a16="http://schemas.microsoft.com/office/drawing/2014/main" val="10006"/>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2023-4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$19,040</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2022-4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$18,564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2.6%</a:t>
                      </a:r>
                    </a:p>
                  </a:txBody>
                  <a:tcPr marL="9525" marR="9525" marT="9525" marB="0" anchor="ctr"/>
                </a:tc>
                <a:extLst>
                  <a:ext uri="{0D108BD9-81ED-4DB2-BD59-A6C34878D82A}">
                    <a16:rowId xmlns:a16="http://schemas.microsoft.com/office/drawing/2014/main" val="10007"/>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2024-1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$20,051</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2023-1</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$22,246</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-9.9%</a:t>
                      </a:r>
                    </a:p>
                  </a:txBody>
                  <a:tcPr marL="9525" marR="9525" marT="9525" marB="0" anchor="ctr"/>
                </a:tc>
                <a:extLst>
                  <a:ext uri="{0D108BD9-81ED-4DB2-BD59-A6C34878D82A}">
                    <a16:rowId xmlns:a16="http://schemas.microsoft.com/office/drawing/2014/main" val="10008"/>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2024-2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$21,931</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2023-2</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$27,602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-20.5%</a:t>
                      </a:r>
                    </a:p>
                  </a:txBody>
                  <a:tcPr marL="9525" marR="9525" marT="9525" marB="0" anchor="ctr"/>
                </a:tc>
                <a:extLst>
                  <a:ext uri="{0D108BD9-81ED-4DB2-BD59-A6C34878D82A}">
                    <a16:rowId xmlns:a16="http://schemas.microsoft.com/office/drawing/2014/main" val="10009"/>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2024-3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$22,366</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2023-3</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$29,864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-25.1%</a:t>
                      </a:r>
                    </a:p>
                  </a:txBody>
                  <a:tcPr marL="9525" marR="9525" marT="9525" marB="0" anchor="ctr"/>
                </a:tc>
                <a:extLst>
                  <a:ext uri="{0D108BD9-81ED-4DB2-BD59-A6C34878D82A}">
                    <a16:rowId xmlns:a16="http://schemas.microsoft.com/office/drawing/2014/main" val="10010"/>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2024-4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$23,657</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2023-4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$19,040</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24.2%</a:t>
                      </a:r>
                    </a:p>
                  </a:txBody>
                  <a:tcPr marL="9525" marR="9525" marT="9525" marB="0" anchor="ctr"/>
                </a:tc>
                <a:extLst>
                  <a:ext uri="{0D108BD9-81ED-4DB2-BD59-A6C34878D82A}">
                    <a16:rowId xmlns:a16="http://schemas.microsoft.com/office/drawing/2014/main" val="10011"/>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2025-1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$25,976</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2024-1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$20,051</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29.5%</a:t>
                      </a:r>
                    </a:p>
                  </a:txBody>
                  <a:tcPr marL="9525" marR="9525" marT="9525" marB="0" anchor="ctr"/>
                </a:tc>
                <a:extLst>
                  <a:ext uri="{0D108BD9-81ED-4DB2-BD59-A6C34878D82A}">
                    <a16:rowId xmlns:a16="http://schemas.microsoft.com/office/drawing/2014/main" val="10012"/>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2025-2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$23,470</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2024-2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$21,931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7.0%</a:t>
                      </a:r>
                    </a:p>
                  </a:txBody>
                  <a:tcPr marL="9525" marR="9525" marT="9525" marB="0" anchor="ctr"/>
                </a:tc>
                <a:extLst>
                  <a:ext uri="{0D108BD9-81ED-4DB2-BD59-A6C34878D82A}">
                    <a16:rowId xmlns:a16="http://schemas.microsoft.com/office/drawing/2014/main" val="1875118875"/>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2025-3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$29,051</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2024-3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$22,366</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29.9%</a:t>
                      </a:r>
                    </a:p>
                  </a:txBody>
                  <a:tcPr marL="9525" marR="9525" marT="9525" marB="0" anchor="ctr"/>
                </a:tc>
                <a:extLst>
                  <a:ext uri="{0D108BD9-81ED-4DB2-BD59-A6C34878D82A}">
                    <a16:rowId xmlns:a16="http://schemas.microsoft.com/office/drawing/2014/main" val="1023396757"/>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2025-4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$27,925</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2024-4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$23,657</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18.0%</a:t>
                      </a:r>
                    </a:p>
                  </a:txBody>
                  <a:tcPr marL="9525" marR="9525" marT="9525" marB="0" anchor="ctr"/>
                </a:tc>
                <a:extLst>
                  <a:ext uri="{0D108BD9-81ED-4DB2-BD59-A6C34878D82A}">
                    <a16:rowId xmlns:a16="http://schemas.microsoft.com/office/drawing/2014/main" val="2472966790"/>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2026-1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$28,585</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2025-1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$25,976</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10.0%</a:t>
                      </a:r>
                    </a:p>
                  </a:txBody>
                  <a:tcPr marL="9525" marR="9525" marT="9525" marB="0" anchor="ctr"/>
                </a:tc>
                <a:extLst>
                  <a:ext uri="{0D108BD9-81ED-4DB2-BD59-A6C34878D82A}">
                    <a16:rowId xmlns:a16="http://schemas.microsoft.com/office/drawing/2014/main" val="4106752413"/>
                  </a:ext>
                </a:extLst>
              </a:tr>
            </a:tbl>
          </a:graphicData>
        </a:graphic>
      </p:graphicFrame>
      <p:sp>
        <p:nvSpPr>
          <p:cNvPr id="8" name="object 5">
            <a:extLst>
              <a:ext uri="{FF2B5EF4-FFF2-40B4-BE49-F238E27FC236}">
                <a16:creationId xmlns:a16="http://schemas.microsoft.com/office/drawing/2014/main" id="{221C839A-9DC8-0CB0-1D48-6967A7001990}"/>
              </a:ext>
            </a:extLst>
          </p:cNvPr>
          <p:cNvSpPr txBox="1"/>
          <p:nvPr/>
        </p:nvSpPr>
        <p:spPr>
          <a:xfrm>
            <a:off x="9113773" y="6422446"/>
            <a:ext cx="2644775" cy="348813"/>
          </a:xfrm>
          <a:prstGeom prst="rect">
            <a:avLst/>
          </a:prstGeom>
        </p:spPr>
        <p:txBody>
          <a:bodyPr vert="horz" wrap="square" lIns="0" tIns="12700" rIns="0" bIns="0" rtlCol="0">
            <a:spAutoFit/>
          </a:bodyPr>
          <a:lstStyle/>
          <a:p>
            <a:pPr marL="12700" algn="r">
              <a:lnSpc>
                <a:spcPct val="100000"/>
              </a:lnSpc>
              <a:spcBef>
                <a:spcPts val="100"/>
              </a:spcBef>
            </a:pPr>
            <a:r>
              <a:rPr sz="1050" dirty="0">
                <a:latin typeface="Arial" panose="020B0604020202020204" pitchFamily="34" charset="0"/>
                <a:cs typeface="Arial" panose="020B0604020202020204" pitchFamily="34" charset="0"/>
              </a:rPr>
              <a:t>NWLA</a:t>
            </a:r>
            <a:r>
              <a:rPr sz="1050" spc="-15"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ECONOMIC</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DASHBOARD</a:t>
            </a:r>
            <a:endParaRPr lang="en-US" sz="1050" spc="-10" dirty="0">
              <a:latin typeface="Arial" panose="020B0604020202020204" pitchFamily="34" charset="0"/>
              <a:cs typeface="Arial" panose="020B0604020202020204" pitchFamily="34" charset="0"/>
            </a:endParaRPr>
          </a:p>
          <a:p>
            <a:pPr marL="12700" algn="r">
              <a:lnSpc>
                <a:spcPct val="100000"/>
              </a:lnSpc>
              <a:spcBef>
                <a:spcPts val="100"/>
              </a:spcBef>
            </a:pPr>
            <a:r>
              <a:rPr lang="en-US" sz="1050" dirty="0">
                <a:latin typeface="Arial" panose="020B0604020202020204" pitchFamily="34" charset="0"/>
                <a:cs typeface="Arial" panose="020B0604020202020204" pitchFamily="34" charset="0"/>
              </a:rPr>
              <a:t>Tax Collection</a:t>
            </a:r>
          </a:p>
        </p:txBody>
      </p:sp>
      <p:sp>
        <p:nvSpPr>
          <p:cNvPr id="7" name="Slide Number Placeholder 6">
            <a:extLst>
              <a:ext uri="{FF2B5EF4-FFF2-40B4-BE49-F238E27FC236}">
                <a16:creationId xmlns:a16="http://schemas.microsoft.com/office/drawing/2014/main" id="{F880585F-8633-BC65-F836-B316CE2D873A}"/>
              </a:ext>
            </a:extLst>
          </p:cNvPr>
          <p:cNvSpPr>
            <a:spLocks noGrp="1"/>
          </p:cNvSpPr>
          <p:nvPr>
            <p:ph type="sldNum" sz="quarter" idx="7"/>
          </p:nvPr>
        </p:nvSpPr>
        <p:spPr>
          <a:xfrm>
            <a:off x="11758548" y="6590792"/>
            <a:ext cx="281052" cy="153888"/>
          </a:xfrm>
        </p:spPr>
        <p:txBody>
          <a:bodyPr/>
          <a:lstStyle/>
          <a:p>
            <a:pPr marL="115570">
              <a:lnSpc>
                <a:spcPts val="1240"/>
              </a:lnSpc>
            </a:pPr>
            <a:fld id="{81D60167-4931-47E6-BA6A-407CBD079E47}" type="slidenum">
              <a:rPr lang="en-US" spc="-50" smtClean="0">
                <a:latin typeface="Arial" panose="020B0604020202020204" pitchFamily="34" charset="0"/>
                <a:cs typeface="Arial" panose="020B0604020202020204" pitchFamily="34" charset="0"/>
              </a:rPr>
              <a:t>12</a:t>
            </a:fld>
            <a:endParaRPr lang="en-US" spc="-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04427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DBBEF6-7882-D1B0-67EE-B44466BA9900}"/>
            </a:ext>
          </a:extLst>
        </p:cNvPr>
        <p:cNvGrpSpPr/>
        <p:nvPr/>
      </p:nvGrpSpPr>
      <p:grpSpPr>
        <a:xfrm>
          <a:off x="0" y="0"/>
          <a:ext cx="0" cy="0"/>
          <a:chOff x="0" y="0"/>
          <a:chExt cx="0" cy="0"/>
        </a:xfrm>
      </p:grpSpPr>
      <p:sp>
        <p:nvSpPr>
          <p:cNvPr id="4" name="object 4">
            <a:extLst>
              <a:ext uri="{FF2B5EF4-FFF2-40B4-BE49-F238E27FC236}">
                <a16:creationId xmlns:a16="http://schemas.microsoft.com/office/drawing/2014/main" id="{9DB2A8A5-3CC5-2500-868B-6DCE31651346}"/>
              </a:ext>
            </a:extLst>
          </p:cNvPr>
          <p:cNvSpPr txBox="1">
            <a:spLocks noGrp="1"/>
          </p:cNvSpPr>
          <p:nvPr>
            <p:ph type="title" idx="4294967295"/>
          </p:nvPr>
        </p:nvSpPr>
        <p:spPr>
          <a:xfrm>
            <a:off x="543879" y="1094993"/>
            <a:ext cx="4104322" cy="289823"/>
          </a:xfrm>
          <a:prstGeom prst="rect">
            <a:avLst/>
          </a:prstGeom>
          <a:noFill/>
          <a:ln>
            <a:noFill/>
            <a:prstDash/>
          </a:ln>
          <a:effectLst/>
        </p:spPr>
        <p:txBody>
          <a:bodyPr rot="0" spcFirstLastPara="0" vertOverflow="overflow" horzOverflow="overflow" vert="horz" wrap="square" lIns="0" tIns="12700"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1800" b="1" i="0" u="none" strike="noStrike" kern="0" cap="none" spc="-4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Tax</a:t>
            </a:r>
            <a:r>
              <a:rPr kumimoji="0" lang="en-US" sz="1800" b="1" i="0" u="none" strike="noStrike" kern="0" cap="none" spc="-3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1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Collection</a:t>
            </a:r>
            <a:r>
              <a:rPr kumimoji="0" lang="en-US" sz="1800" b="1" i="0" u="none" strike="noStrike" kern="0" cap="none" spc="-5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1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Town of Greenwood</a:t>
            </a:r>
            <a:endParaRPr kumimoji="0" lang="en-US"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graphicFrame>
        <p:nvGraphicFramePr>
          <p:cNvPr id="6" name="Chart 5" descr="A chart of the tax collection of the town of Greenwood from 2019 to 2026.">
            <a:extLst>
              <a:ext uri="{FF2B5EF4-FFF2-40B4-BE49-F238E27FC236}">
                <a16:creationId xmlns:a16="http://schemas.microsoft.com/office/drawing/2014/main" id="{09C7CDD1-FEF0-28AF-3EA3-B5D623D154C9}"/>
              </a:ext>
            </a:extLst>
          </p:cNvPr>
          <p:cNvGraphicFramePr>
            <a:graphicFrameLocks noGrp="1"/>
          </p:cNvGraphicFramePr>
          <p:nvPr>
            <p:extLst>
              <p:ext uri="{D42A27DB-BD31-4B8C-83A1-F6EECF244321}">
                <p14:modId xmlns:p14="http://schemas.microsoft.com/office/powerpoint/2010/main" val="4261319161"/>
              </p:ext>
            </p:extLst>
          </p:nvPr>
        </p:nvGraphicFramePr>
        <p:xfrm>
          <a:off x="543878" y="1524000"/>
          <a:ext cx="6771321" cy="3810000"/>
        </p:xfrm>
        <a:graphic>
          <a:graphicData uri="http://schemas.openxmlformats.org/drawingml/2006/chart">
            <c:chart xmlns:c="http://schemas.openxmlformats.org/drawingml/2006/chart" xmlns:r="http://schemas.openxmlformats.org/officeDocument/2006/relationships" r:id="rId3"/>
          </a:graphicData>
        </a:graphic>
      </p:graphicFrame>
      <p:sp>
        <p:nvSpPr>
          <p:cNvPr id="3" name="object 3">
            <a:extLst>
              <a:ext uri="{FF2B5EF4-FFF2-40B4-BE49-F238E27FC236}">
                <a16:creationId xmlns:a16="http://schemas.microsoft.com/office/drawing/2014/main" id="{042F5592-C476-086A-AFE3-D4BEAED5D5FD}"/>
              </a:ext>
            </a:extLst>
          </p:cNvPr>
          <p:cNvSpPr txBox="1"/>
          <p:nvPr/>
        </p:nvSpPr>
        <p:spPr>
          <a:xfrm>
            <a:off x="549158" y="5459515"/>
            <a:ext cx="2270241" cy="197490"/>
          </a:xfrm>
          <a:prstGeom prst="rect">
            <a:avLst/>
          </a:prstGeom>
        </p:spPr>
        <p:txBody>
          <a:bodyPr vert="horz" wrap="square" lIns="0" tIns="12700" rIns="0" bIns="0" rtlCol="0">
            <a:spAutoFit/>
          </a:bodyPr>
          <a:lstStyle/>
          <a:p>
            <a:pPr marL="12700">
              <a:lnSpc>
                <a:spcPct val="100000"/>
              </a:lnSpc>
              <a:spcBef>
                <a:spcPts val="100"/>
              </a:spcBef>
            </a:pPr>
            <a:r>
              <a:rPr sz="1200" dirty="0">
                <a:latin typeface="Arial" panose="020B0604020202020204" pitchFamily="34" charset="0"/>
                <a:cs typeface="Arial" panose="020B0604020202020204" pitchFamily="34" charset="0"/>
              </a:rPr>
              <a:t>Data</a:t>
            </a:r>
            <a:r>
              <a:rPr sz="1200" spc="-4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from:</a:t>
            </a:r>
            <a:r>
              <a:rPr sz="1200" spc="-15" dirty="0">
                <a:latin typeface="Arial" panose="020B0604020202020204" pitchFamily="34" charset="0"/>
                <a:cs typeface="Arial" panose="020B0604020202020204" pitchFamily="34" charset="0"/>
              </a:rPr>
              <a:t> </a:t>
            </a:r>
            <a:r>
              <a:rPr sz="1200" dirty="0">
                <a:solidFill>
                  <a:srgbClr val="1F1F1E"/>
                </a:solidFill>
                <a:latin typeface="Arial" panose="020B0604020202020204" pitchFamily="34" charset="0"/>
                <a:cs typeface="Arial" panose="020B0604020202020204" pitchFamily="34" charset="0"/>
              </a:rPr>
              <a:t>City</a:t>
            </a:r>
            <a:r>
              <a:rPr sz="1200" spc="-35" dirty="0">
                <a:solidFill>
                  <a:srgbClr val="1F1F1E"/>
                </a:solidFill>
                <a:latin typeface="Arial" panose="020B0604020202020204" pitchFamily="34" charset="0"/>
                <a:cs typeface="Arial" panose="020B0604020202020204" pitchFamily="34" charset="0"/>
              </a:rPr>
              <a:t> </a:t>
            </a:r>
            <a:r>
              <a:rPr sz="1200" dirty="0">
                <a:solidFill>
                  <a:srgbClr val="1F1F1E"/>
                </a:solidFill>
                <a:latin typeface="Arial" panose="020B0604020202020204" pitchFamily="34" charset="0"/>
                <a:cs typeface="Arial" panose="020B0604020202020204" pitchFamily="34" charset="0"/>
              </a:rPr>
              <a:t>of</a:t>
            </a:r>
            <a:r>
              <a:rPr sz="1200" spc="-25" dirty="0">
                <a:solidFill>
                  <a:srgbClr val="1F1F1E"/>
                </a:solidFill>
                <a:latin typeface="Arial" panose="020B0604020202020204" pitchFamily="34" charset="0"/>
                <a:cs typeface="Arial" panose="020B0604020202020204" pitchFamily="34" charset="0"/>
              </a:rPr>
              <a:t> </a:t>
            </a:r>
            <a:r>
              <a:rPr sz="1200" spc="-10" dirty="0">
                <a:solidFill>
                  <a:srgbClr val="1F1F1E"/>
                </a:solidFill>
                <a:latin typeface="Arial" panose="020B0604020202020204" pitchFamily="34" charset="0"/>
                <a:cs typeface="Arial" panose="020B0604020202020204" pitchFamily="34" charset="0"/>
              </a:rPr>
              <a:t>Shreveport</a:t>
            </a:r>
            <a:endParaRPr sz="1200" dirty="0">
              <a:latin typeface="Arial" panose="020B0604020202020204" pitchFamily="34" charset="0"/>
              <a:cs typeface="Arial" panose="020B0604020202020204" pitchFamily="34" charset="0"/>
            </a:endParaRPr>
          </a:p>
        </p:txBody>
      </p:sp>
      <p:graphicFrame>
        <p:nvGraphicFramePr>
          <p:cNvPr id="5" name="object 5">
            <a:extLst>
              <a:ext uri="{FF2B5EF4-FFF2-40B4-BE49-F238E27FC236}">
                <a16:creationId xmlns:a16="http://schemas.microsoft.com/office/drawing/2014/main" id="{90C12B28-C83E-AA9A-8797-3064C70F102B}"/>
              </a:ext>
            </a:extLst>
          </p:cNvPr>
          <p:cNvGraphicFramePr>
            <a:graphicFrameLocks noGrp="1"/>
          </p:cNvGraphicFramePr>
          <p:nvPr>
            <p:extLst>
              <p:ext uri="{D42A27DB-BD31-4B8C-83A1-F6EECF244321}">
                <p14:modId xmlns:p14="http://schemas.microsoft.com/office/powerpoint/2010/main" val="126333523"/>
              </p:ext>
            </p:extLst>
          </p:nvPr>
        </p:nvGraphicFramePr>
        <p:xfrm>
          <a:off x="7543800" y="304800"/>
          <a:ext cx="4304984" cy="4811609"/>
        </p:xfrm>
        <a:graphic>
          <a:graphicData uri="http://schemas.openxmlformats.org/drawingml/2006/table">
            <a:tbl>
              <a:tblPr firstRow="1" bandRow="1">
                <a:tableStyleId>{616DA210-FB5B-4158-B5E0-FEB733F419BA}</a:tableStyleId>
              </a:tblPr>
              <a:tblGrid>
                <a:gridCol w="860997">
                  <a:extLst>
                    <a:ext uri="{9D8B030D-6E8A-4147-A177-3AD203B41FA5}">
                      <a16:colId xmlns:a16="http://schemas.microsoft.com/office/drawing/2014/main" val="20000"/>
                    </a:ext>
                  </a:extLst>
                </a:gridCol>
                <a:gridCol w="860997">
                  <a:extLst>
                    <a:ext uri="{9D8B030D-6E8A-4147-A177-3AD203B41FA5}">
                      <a16:colId xmlns:a16="http://schemas.microsoft.com/office/drawing/2014/main" val="20001"/>
                    </a:ext>
                  </a:extLst>
                </a:gridCol>
                <a:gridCol w="860996">
                  <a:extLst>
                    <a:ext uri="{9D8B030D-6E8A-4147-A177-3AD203B41FA5}">
                      <a16:colId xmlns:a16="http://schemas.microsoft.com/office/drawing/2014/main" val="20002"/>
                    </a:ext>
                  </a:extLst>
                </a:gridCol>
                <a:gridCol w="860997">
                  <a:extLst>
                    <a:ext uri="{9D8B030D-6E8A-4147-A177-3AD203B41FA5}">
                      <a16:colId xmlns:a16="http://schemas.microsoft.com/office/drawing/2014/main" val="20003"/>
                    </a:ext>
                  </a:extLst>
                </a:gridCol>
                <a:gridCol w="860997">
                  <a:extLst>
                    <a:ext uri="{9D8B030D-6E8A-4147-A177-3AD203B41FA5}">
                      <a16:colId xmlns:a16="http://schemas.microsoft.com/office/drawing/2014/main" val="20004"/>
                    </a:ext>
                  </a:extLst>
                </a:gridCol>
              </a:tblGrid>
              <a:tr h="337348">
                <a:tc>
                  <a:txBody>
                    <a:bodyPr/>
                    <a:lstStyle/>
                    <a:p>
                      <a:pPr marL="1905" algn="ctr">
                        <a:lnSpc>
                          <a:spcPct val="100000"/>
                        </a:lnSpc>
                        <a:spcBef>
                          <a:spcPts val="715"/>
                        </a:spcBef>
                      </a:pPr>
                      <a:r>
                        <a:rPr sz="1100" spc="-10" dirty="0">
                          <a:solidFill>
                            <a:schemeClr val="bg1"/>
                          </a:solidFill>
                          <a:latin typeface="Arial" panose="020B0604020202020204" pitchFamily="34" charset="0"/>
                          <a:cs typeface="Arial" panose="020B0604020202020204" pitchFamily="34" charset="0"/>
                        </a:rPr>
                        <a:t>Year-Quarter</a:t>
                      </a:r>
                      <a:endParaRPr sz="1100" dirty="0">
                        <a:solidFill>
                          <a:schemeClr val="bg1"/>
                        </a:solidFill>
                        <a:latin typeface="Arial" panose="020B0604020202020204" pitchFamily="34" charset="0"/>
                        <a:cs typeface="Arial" panose="020B0604020202020204" pitchFamily="34" charset="0"/>
                      </a:endParaRPr>
                    </a:p>
                  </a:txBody>
                  <a:tcPr marL="0" marR="0" marT="90805" marB="0" anchor="ctr">
                    <a:solidFill>
                      <a:srgbClr val="472C7B"/>
                    </a:solidFill>
                  </a:tcPr>
                </a:tc>
                <a:tc>
                  <a:txBody>
                    <a:bodyPr/>
                    <a:lstStyle/>
                    <a:p>
                      <a:pPr marL="2540" algn="ctr">
                        <a:lnSpc>
                          <a:spcPct val="100000"/>
                        </a:lnSpc>
                        <a:spcBef>
                          <a:spcPts val="715"/>
                        </a:spcBef>
                      </a:pPr>
                      <a:r>
                        <a:rPr sz="1100" dirty="0">
                          <a:solidFill>
                            <a:schemeClr val="bg1"/>
                          </a:solidFill>
                          <a:latin typeface="Arial" panose="020B0604020202020204" pitchFamily="34" charset="0"/>
                          <a:cs typeface="Arial" panose="020B0604020202020204" pitchFamily="34" charset="0"/>
                        </a:rPr>
                        <a:t>Tax</a:t>
                      </a:r>
                      <a:r>
                        <a:rPr sz="1100" spc="-20" dirty="0">
                          <a:solidFill>
                            <a:schemeClr val="bg1"/>
                          </a:solidFill>
                          <a:latin typeface="Arial" panose="020B0604020202020204" pitchFamily="34" charset="0"/>
                          <a:cs typeface="Arial" panose="020B0604020202020204" pitchFamily="34" charset="0"/>
                        </a:rPr>
                        <a:t> </a:t>
                      </a:r>
                      <a:r>
                        <a:rPr sz="1100" spc="-10" dirty="0">
                          <a:solidFill>
                            <a:schemeClr val="bg1"/>
                          </a:solidFill>
                          <a:latin typeface="Arial" panose="020B0604020202020204" pitchFamily="34" charset="0"/>
                          <a:cs typeface="Arial" panose="020B0604020202020204" pitchFamily="34" charset="0"/>
                        </a:rPr>
                        <a:t>Collection</a:t>
                      </a:r>
                      <a:endParaRPr sz="1100" dirty="0">
                        <a:solidFill>
                          <a:schemeClr val="bg1"/>
                        </a:solidFill>
                        <a:latin typeface="Arial" panose="020B0604020202020204" pitchFamily="34" charset="0"/>
                        <a:cs typeface="Arial" panose="020B0604020202020204" pitchFamily="34" charset="0"/>
                      </a:endParaRPr>
                    </a:p>
                  </a:txBody>
                  <a:tcPr marL="0" marR="0" marT="90805" marB="0" anchor="ctr">
                    <a:solidFill>
                      <a:srgbClr val="472C7B"/>
                    </a:solidFill>
                  </a:tcPr>
                </a:tc>
                <a:tc>
                  <a:txBody>
                    <a:bodyPr/>
                    <a:lstStyle/>
                    <a:p>
                      <a:pPr marL="2540" algn="ctr">
                        <a:lnSpc>
                          <a:spcPct val="100000"/>
                        </a:lnSpc>
                        <a:spcBef>
                          <a:spcPts val="715"/>
                        </a:spcBef>
                      </a:pPr>
                      <a:r>
                        <a:rPr sz="1100" spc="-10" dirty="0">
                          <a:solidFill>
                            <a:schemeClr val="bg1"/>
                          </a:solidFill>
                          <a:latin typeface="Arial" panose="020B0604020202020204" pitchFamily="34" charset="0"/>
                          <a:cs typeface="Arial" panose="020B0604020202020204" pitchFamily="34" charset="0"/>
                        </a:rPr>
                        <a:t>Year-Quarter</a:t>
                      </a:r>
                      <a:endParaRPr sz="1100" dirty="0">
                        <a:solidFill>
                          <a:schemeClr val="bg1"/>
                        </a:solidFill>
                        <a:latin typeface="Arial" panose="020B0604020202020204" pitchFamily="34" charset="0"/>
                        <a:cs typeface="Arial" panose="020B0604020202020204" pitchFamily="34" charset="0"/>
                      </a:endParaRPr>
                    </a:p>
                  </a:txBody>
                  <a:tcPr marL="0" marR="0" marT="90805" marB="0" anchor="ctr">
                    <a:solidFill>
                      <a:srgbClr val="472C7B"/>
                    </a:solidFill>
                  </a:tcPr>
                </a:tc>
                <a:tc>
                  <a:txBody>
                    <a:bodyPr/>
                    <a:lstStyle/>
                    <a:p>
                      <a:pPr marL="2540" algn="ctr">
                        <a:lnSpc>
                          <a:spcPct val="100000"/>
                        </a:lnSpc>
                        <a:spcBef>
                          <a:spcPts val="715"/>
                        </a:spcBef>
                      </a:pPr>
                      <a:r>
                        <a:rPr sz="1100" dirty="0">
                          <a:solidFill>
                            <a:schemeClr val="bg1"/>
                          </a:solidFill>
                          <a:latin typeface="Arial" panose="020B0604020202020204" pitchFamily="34" charset="0"/>
                          <a:cs typeface="Arial" panose="020B0604020202020204" pitchFamily="34" charset="0"/>
                        </a:rPr>
                        <a:t>Tax</a:t>
                      </a:r>
                      <a:r>
                        <a:rPr sz="1100" spc="-20" dirty="0">
                          <a:solidFill>
                            <a:schemeClr val="bg1"/>
                          </a:solidFill>
                          <a:latin typeface="Arial" panose="020B0604020202020204" pitchFamily="34" charset="0"/>
                          <a:cs typeface="Arial" panose="020B0604020202020204" pitchFamily="34" charset="0"/>
                        </a:rPr>
                        <a:t> </a:t>
                      </a:r>
                      <a:r>
                        <a:rPr sz="1100" spc="-10" dirty="0">
                          <a:solidFill>
                            <a:schemeClr val="bg1"/>
                          </a:solidFill>
                          <a:latin typeface="Arial" panose="020B0604020202020204" pitchFamily="34" charset="0"/>
                          <a:cs typeface="Arial" panose="020B0604020202020204" pitchFamily="34" charset="0"/>
                        </a:rPr>
                        <a:t>Collection</a:t>
                      </a:r>
                      <a:endParaRPr sz="1100" dirty="0">
                        <a:solidFill>
                          <a:schemeClr val="bg1"/>
                        </a:solidFill>
                        <a:latin typeface="Arial" panose="020B0604020202020204" pitchFamily="34" charset="0"/>
                        <a:cs typeface="Arial" panose="020B0604020202020204" pitchFamily="34" charset="0"/>
                      </a:endParaRPr>
                    </a:p>
                  </a:txBody>
                  <a:tcPr marL="0" marR="0" marT="90805" marB="0" anchor="ctr">
                    <a:solidFill>
                      <a:srgbClr val="472C7B"/>
                    </a:solidFill>
                  </a:tcPr>
                </a:tc>
                <a:tc>
                  <a:txBody>
                    <a:bodyPr/>
                    <a:lstStyle/>
                    <a:p>
                      <a:pPr marL="3175" algn="ctr">
                        <a:lnSpc>
                          <a:spcPct val="100000"/>
                        </a:lnSpc>
                        <a:spcBef>
                          <a:spcPts val="715"/>
                        </a:spcBef>
                      </a:pPr>
                      <a:r>
                        <a:rPr sz="1100" dirty="0">
                          <a:solidFill>
                            <a:schemeClr val="bg1"/>
                          </a:solidFill>
                          <a:latin typeface="Arial" panose="020B0604020202020204" pitchFamily="34" charset="0"/>
                          <a:cs typeface="Arial" panose="020B0604020202020204" pitchFamily="34" charset="0"/>
                        </a:rPr>
                        <a:t>%</a:t>
                      </a:r>
                      <a:r>
                        <a:rPr sz="1100" spc="-5" dirty="0">
                          <a:solidFill>
                            <a:schemeClr val="bg1"/>
                          </a:solidFill>
                          <a:latin typeface="Arial" panose="020B0604020202020204" pitchFamily="34" charset="0"/>
                          <a:cs typeface="Arial" panose="020B0604020202020204" pitchFamily="34" charset="0"/>
                        </a:rPr>
                        <a:t> </a:t>
                      </a:r>
                      <a:r>
                        <a:rPr sz="1100" spc="-10" dirty="0">
                          <a:solidFill>
                            <a:schemeClr val="bg1"/>
                          </a:solidFill>
                          <a:latin typeface="Arial" panose="020B0604020202020204" pitchFamily="34" charset="0"/>
                          <a:cs typeface="Arial" panose="020B0604020202020204" pitchFamily="34" charset="0"/>
                        </a:rPr>
                        <a:t>Change</a:t>
                      </a:r>
                      <a:endParaRPr sz="1100" dirty="0">
                        <a:solidFill>
                          <a:schemeClr val="bg1"/>
                        </a:solidFill>
                        <a:latin typeface="Arial" panose="020B0604020202020204" pitchFamily="34" charset="0"/>
                        <a:cs typeface="Arial" panose="020B0604020202020204" pitchFamily="34" charset="0"/>
                      </a:endParaRPr>
                    </a:p>
                  </a:txBody>
                  <a:tcPr marL="0" marR="0" marT="90805" marB="0" anchor="ctr">
                    <a:solidFill>
                      <a:srgbClr val="472C7B"/>
                    </a:solidFill>
                  </a:tcPr>
                </a:tc>
                <a:extLst>
                  <a:ext uri="{0D108BD9-81ED-4DB2-BD59-A6C34878D82A}">
                    <a16:rowId xmlns:a16="http://schemas.microsoft.com/office/drawing/2014/main" val="10000"/>
                  </a:ext>
                </a:extLst>
              </a:tr>
              <a:tr h="337348">
                <a:tc>
                  <a:txBody>
                    <a:bodyPr/>
                    <a:lstStyle/>
                    <a:p>
                      <a:pPr algn="ctr" fontAlgn="ctr">
                        <a:buNone/>
                      </a:pPr>
                      <a:r>
                        <a:rPr lang="en-US" sz="1100" b="0" i="0" u="none" strike="noStrike" dirty="0">
                          <a:solidFill>
                            <a:srgbClr val="000000"/>
                          </a:solidFill>
                          <a:effectLst/>
                          <a:latin typeface="Calibri" panose="020F0502020204030204" pitchFamily="34" charset="0"/>
                        </a:rPr>
                        <a:t>2023-1</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$262,349</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2022-1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$207,430</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26.5%</a:t>
                      </a:r>
                    </a:p>
                  </a:txBody>
                  <a:tcPr marL="9525" marR="9525" marT="9525" marB="0" anchor="ctr"/>
                </a:tc>
                <a:extLst>
                  <a:ext uri="{0D108BD9-81ED-4DB2-BD59-A6C34878D82A}">
                    <a16:rowId xmlns:a16="http://schemas.microsoft.com/office/drawing/2014/main" val="10004"/>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2023-2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$291,044</a:t>
                      </a:r>
                    </a:p>
                  </a:txBody>
                  <a:tcPr marL="9525" marR="9525" marT="9525" marB="0" anchor="ctr"/>
                </a:tc>
                <a:tc>
                  <a:txBody>
                    <a:bodyPr/>
                    <a:lstStyle/>
                    <a:p>
                      <a:pPr algn="ctr" fontAlgn="ctr">
                        <a:buNone/>
                      </a:pPr>
                      <a:r>
                        <a:rPr lang="en-US" sz="1100" b="0" i="0" u="none" strike="noStrike" dirty="0">
                          <a:solidFill>
                            <a:srgbClr val="000000"/>
                          </a:solidFill>
                          <a:effectLst/>
                          <a:latin typeface="Calibri" panose="020F0502020204030204" pitchFamily="34" charset="0"/>
                        </a:rPr>
                        <a:t>2022-2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$272,861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6.7%</a:t>
                      </a:r>
                    </a:p>
                  </a:txBody>
                  <a:tcPr marL="9525" marR="9525" marT="9525" marB="0" anchor="ctr"/>
                </a:tc>
                <a:extLst>
                  <a:ext uri="{0D108BD9-81ED-4DB2-BD59-A6C34878D82A}">
                    <a16:rowId xmlns:a16="http://schemas.microsoft.com/office/drawing/2014/main" val="10005"/>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2023-3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$241,080</a:t>
                      </a:r>
                    </a:p>
                  </a:txBody>
                  <a:tcPr marL="9525" marR="9525" marT="9525" marB="0" anchor="ctr"/>
                </a:tc>
                <a:tc>
                  <a:txBody>
                    <a:bodyPr/>
                    <a:lstStyle/>
                    <a:p>
                      <a:pPr algn="ctr" fontAlgn="ctr">
                        <a:buNone/>
                      </a:pPr>
                      <a:r>
                        <a:rPr lang="en-US" sz="1100" b="0" i="0" u="none" strike="noStrike" dirty="0">
                          <a:solidFill>
                            <a:srgbClr val="000000"/>
                          </a:solidFill>
                          <a:effectLst/>
                          <a:latin typeface="Calibri" panose="020F0502020204030204" pitchFamily="34" charset="0"/>
                        </a:rPr>
                        <a:t>2022-3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$270,956</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-11.0%</a:t>
                      </a:r>
                    </a:p>
                  </a:txBody>
                  <a:tcPr marL="9525" marR="9525" marT="9525" marB="0" anchor="ctr"/>
                </a:tc>
                <a:extLst>
                  <a:ext uri="{0D108BD9-81ED-4DB2-BD59-A6C34878D82A}">
                    <a16:rowId xmlns:a16="http://schemas.microsoft.com/office/drawing/2014/main" val="10006"/>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2023-4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$214,374</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2022-4</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$273,285</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-21.6%</a:t>
                      </a:r>
                    </a:p>
                  </a:txBody>
                  <a:tcPr marL="9525" marR="9525" marT="9525" marB="0" anchor="ctr"/>
                </a:tc>
                <a:extLst>
                  <a:ext uri="{0D108BD9-81ED-4DB2-BD59-A6C34878D82A}">
                    <a16:rowId xmlns:a16="http://schemas.microsoft.com/office/drawing/2014/main" val="10007"/>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2024-1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$214,276</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2023-1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$262,349</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-18.3%</a:t>
                      </a:r>
                    </a:p>
                  </a:txBody>
                  <a:tcPr marL="9525" marR="9525" marT="9525" marB="0" anchor="ctr"/>
                </a:tc>
                <a:extLst>
                  <a:ext uri="{0D108BD9-81ED-4DB2-BD59-A6C34878D82A}">
                    <a16:rowId xmlns:a16="http://schemas.microsoft.com/office/drawing/2014/main" val="10008"/>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2024-2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$197,374</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2023-2</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$291,044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-32.2%</a:t>
                      </a:r>
                    </a:p>
                  </a:txBody>
                  <a:tcPr marL="9525" marR="9525" marT="9525" marB="0" anchor="ctr"/>
                </a:tc>
                <a:extLst>
                  <a:ext uri="{0D108BD9-81ED-4DB2-BD59-A6C34878D82A}">
                    <a16:rowId xmlns:a16="http://schemas.microsoft.com/office/drawing/2014/main" val="10009"/>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2024-3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$212,905</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2023-3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$241,080</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-11.7%</a:t>
                      </a:r>
                    </a:p>
                  </a:txBody>
                  <a:tcPr marL="9525" marR="9525" marT="9525" marB="0" anchor="ctr"/>
                </a:tc>
                <a:extLst>
                  <a:ext uri="{0D108BD9-81ED-4DB2-BD59-A6C34878D82A}">
                    <a16:rowId xmlns:a16="http://schemas.microsoft.com/office/drawing/2014/main" val="10010"/>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2024-4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$183,741</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2023-4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$214,374</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-14.3%</a:t>
                      </a:r>
                    </a:p>
                  </a:txBody>
                  <a:tcPr marL="9525" marR="9525" marT="9525" marB="0" anchor="ctr"/>
                </a:tc>
                <a:extLst>
                  <a:ext uri="{0D108BD9-81ED-4DB2-BD59-A6C34878D82A}">
                    <a16:rowId xmlns:a16="http://schemas.microsoft.com/office/drawing/2014/main" val="10011"/>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2025-1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$203,395</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2024-1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$214,276</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-5.1%</a:t>
                      </a:r>
                    </a:p>
                  </a:txBody>
                  <a:tcPr marL="9525" marR="9525" marT="9525" marB="0" anchor="ctr"/>
                </a:tc>
                <a:extLst>
                  <a:ext uri="{0D108BD9-81ED-4DB2-BD59-A6C34878D82A}">
                    <a16:rowId xmlns:a16="http://schemas.microsoft.com/office/drawing/2014/main" val="10012"/>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2025-2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$223,612</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2024-2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$197,374</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13.3%</a:t>
                      </a:r>
                    </a:p>
                  </a:txBody>
                  <a:tcPr marL="9525" marR="9525" marT="9525" marB="0" anchor="ctr"/>
                </a:tc>
                <a:extLst>
                  <a:ext uri="{0D108BD9-81ED-4DB2-BD59-A6C34878D82A}">
                    <a16:rowId xmlns:a16="http://schemas.microsoft.com/office/drawing/2014/main" val="1875118875"/>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2025-3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$212,519</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2024-3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$212,905</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-0.2%</a:t>
                      </a:r>
                    </a:p>
                  </a:txBody>
                  <a:tcPr marL="9525" marR="9525" marT="9525" marB="0" anchor="ctr"/>
                </a:tc>
                <a:extLst>
                  <a:ext uri="{0D108BD9-81ED-4DB2-BD59-A6C34878D82A}">
                    <a16:rowId xmlns:a16="http://schemas.microsoft.com/office/drawing/2014/main" val="1023396757"/>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2025-4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$217,088</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2024-4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$183,741</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18.1%</a:t>
                      </a:r>
                    </a:p>
                  </a:txBody>
                  <a:tcPr marL="9525" marR="9525" marT="9525" marB="0" anchor="ctr"/>
                </a:tc>
                <a:extLst>
                  <a:ext uri="{0D108BD9-81ED-4DB2-BD59-A6C34878D82A}">
                    <a16:rowId xmlns:a16="http://schemas.microsoft.com/office/drawing/2014/main" val="2472966790"/>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2026-1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$219,497</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2025-1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$203,395</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7.9%</a:t>
                      </a:r>
                    </a:p>
                  </a:txBody>
                  <a:tcPr marL="9525" marR="9525" marT="9525" marB="0" anchor="ctr"/>
                </a:tc>
                <a:extLst>
                  <a:ext uri="{0D108BD9-81ED-4DB2-BD59-A6C34878D82A}">
                    <a16:rowId xmlns:a16="http://schemas.microsoft.com/office/drawing/2014/main" val="4106752413"/>
                  </a:ext>
                </a:extLst>
              </a:tr>
            </a:tbl>
          </a:graphicData>
        </a:graphic>
      </p:graphicFrame>
      <p:sp>
        <p:nvSpPr>
          <p:cNvPr id="8" name="object 5">
            <a:extLst>
              <a:ext uri="{FF2B5EF4-FFF2-40B4-BE49-F238E27FC236}">
                <a16:creationId xmlns:a16="http://schemas.microsoft.com/office/drawing/2014/main" id="{796D086D-ABF7-6948-80E8-0B7EB8D33734}"/>
              </a:ext>
            </a:extLst>
          </p:cNvPr>
          <p:cNvSpPr txBox="1"/>
          <p:nvPr/>
        </p:nvSpPr>
        <p:spPr>
          <a:xfrm>
            <a:off x="9113773" y="6422446"/>
            <a:ext cx="2644775" cy="348813"/>
          </a:xfrm>
          <a:prstGeom prst="rect">
            <a:avLst/>
          </a:prstGeom>
        </p:spPr>
        <p:txBody>
          <a:bodyPr vert="horz" wrap="square" lIns="0" tIns="12700" rIns="0" bIns="0" rtlCol="0">
            <a:spAutoFit/>
          </a:bodyPr>
          <a:lstStyle/>
          <a:p>
            <a:pPr marL="12700" algn="r">
              <a:lnSpc>
                <a:spcPct val="100000"/>
              </a:lnSpc>
              <a:spcBef>
                <a:spcPts val="100"/>
              </a:spcBef>
            </a:pPr>
            <a:r>
              <a:rPr sz="1050" dirty="0">
                <a:latin typeface="Arial" panose="020B0604020202020204" pitchFamily="34" charset="0"/>
                <a:cs typeface="Arial" panose="020B0604020202020204" pitchFamily="34" charset="0"/>
              </a:rPr>
              <a:t>NWLA</a:t>
            </a:r>
            <a:r>
              <a:rPr sz="1050" spc="-15"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ECONOMIC</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DASHBOARD</a:t>
            </a:r>
            <a:endParaRPr lang="en-US" sz="1050" spc="-10" dirty="0">
              <a:latin typeface="Arial" panose="020B0604020202020204" pitchFamily="34" charset="0"/>
              <a:cs typeface="Arial" panose="020B0604020202020204" pitchFamily="34" charset="0"/>
            </a:endParaRPr>
          </a:p>
          <a:p>
            <a:pPr marL="12700" algn="r">
              <a:lnSpc>
                <a:spcPct val="100000"/>
              </a:lnSpc>
              <a:spcBef>
                <a:spcPts val="100"/>
              </a:spcBef>
            </a:pPr>
            <a:r>
              <a:rPr lang="en-US" sz="1050" dirty="0">
                <a:latin typeface="Arial" panose="020B0604020202020204" pitchFamily="34" charset="0"/>
                <a:cs typeface="Arial" panose="020B0604020202020204" pitchFamily="34" charset="0"/>
              </a:rPr>
              <a:t>Tax Collection</a:t>
            </a:r>
          </a:p>
        </p:txBody>
      </p:sp>
      <p:sp>
        <p:nvSpPr>
          <p:cNvPr id="7" name="Slide Number Placeholder 6">
            <a:extLst>
              <a:ext uri="{FF2B5EF4-FFF2-40B4-BE49-F238E27FC236}">
                <a16:creationId xmlns:a16="http://schemas.microsoft.com/office/drawing/2014/main" id="{373AA02A-445A-7316-A4A6-A4277E0C1287}"/>
              </a:ext>
            </a:extLst>
          </p:cNvPr>
          <p:cNvSpPr>
            <a:spLocks noGrp="1"/>
          </p:cNvSpPr>
          <p:nvPr>
            <p:ph type="sldNum" sz="quarter" idx="7"/>
          </p:nvPr>
        </p:nvSpPr>
        <p:spPr>
          <a:xfrm>
            <a:off x="11758548" y="6590792"/>
            <a:ext cx="281052" cy="153888"/>
          </a:xfrm>
        </p:spPr>
        <p:txBody>
          <a:bodyPr/>
          <a:lstStyle/>
          <a:p>
            <a:pPr marL="115570">
              <a:lnSpc>
                <a:spcPts val="1240"/>
              </a:lnSpc>
            </a:pPr>
            <a:fld id="{81D60167-4931-47E6-BA6A-407CBD079E47}" type="slidenum">
              <a:rPr lang="en-US" spc="-50" smtClean="0">
                <a:latin typeface="Arial" panose="020B0604020202020204" pitchFamily="34" charset="0"/>
                <a:cs typeface="Arial" panose="020B0604020202020204" pitchFamily="34" charset="0"/>
              </a:rPr>
              <a:t>13</a:t>
            </a:fld>
            <a:endParaRPr lang="en-US" spc="-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35731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2A743-79C0-87A5-A690-21FF0B64956A}"/>
            </a:ext>
          </a:extLst>
        </p:cNvPr>
        <p:cNvGrpSpPr/>
        <p:nvPr/>
      </p:nvGrpSpPr>
      <p:grpSpPr>
        <a:xfrm>
          <a:off x="0" y="0"/>
          <a:ext cx="0" cy="0"/>
          <a:chOff x="0" y="0"/>
          <a:chExt cx="0" cy="0"/>
        </a:xfrm>
      </p:grpSpPr>
      <p:sp>
        <p:nvSpPr>
          <p:cNvPr id="4" name="object 4">
            <a:extLst>
              <a:ext uri="{FF2B5EF4-FFF2-40B4-BE49-F238E27FC236}">
                <a16:creationId xmlns:a16="http://schemas.microsoft.com/office/drawing/2014/main" id="{A6808FC7-A94D-39E0-79D0-20E67D684F65}"/>
              </a:ext>
            </a:extLst>
          </p:cNvPr>
          <p:cNvSpPr txBox="1">
            <a:spLocks noGrp="1"/>
          </p:cNvSpPr>
          <p:nvPr>
            <p:ph type="title" idx="4294967295"/>
          </p:nvPr>
        </p:nvSpPr>
        <p:spPr>
          <a:xfrm>
            <a:off x="543879" y="1094993"/>
            <a:ext cx="4104322" cy="289823"/>
          </a:xfrm>
          <a:prstGeom prst="rect">
            <a:avLst/>
          </a:prstGeom>
          <a:noFill/>
          <a:ln>
            <a:noFill/>
            <a:prstDash/>
          </a:ln>
          <a:effectLst/>
        </p:spPr>
        <p:txBody>
          <a:bodyPr rot="0" spcFirstLastPara="0" vertOverflow="overflow" horzOverflow="overflow" vert="horz" wrap="square" lIns="0" tIns="12700"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1800" b="1" i="0" u="none" strike="noStrike" kern="0" cap="none" spc="-4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Tax</a:t>
            </a:r>
            <a:r>
              <a:rPr kumimoji="0" lang="en-US" sz="1800" b="1" i="0" u="none" strike="noStrike" kern="0" cap="none" spc="-3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1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Collection</a:t>
            </a:r>
            <a:r>
              <a:rPr kumimoji="0" lang="en-US" sz="1800" b="1" i="0" u="none" strike="noStrike" kern="0" cap="none" spc="-5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1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Town of Rodessa</a:t>
            </a:r>
            <a:endParaRPr kumimoji="0" lang="en-US"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graphicFrame>
        <p:nvGraphicFramePr>
          <p:cNvPr id="6" name="Chart 5" descr="A chart of the tax collection of the town of Rodessa from 2019 to 2026.">
            <a:extLst>
              <a:ext uri="{FF2B5EF4-FFF2-40B4-BE49-F238E27FC236}">
                <a16:creationId xmlns:a16="http://schemas.microsoft.com/office/drawing/2014/main" id="{F1FFD6D4-84E4-3A1D-C38F-C98DC7643588}"/>
              </a:ext>
            </a:extLst>
          </p:cNvPr>
          <p:cNvGraphicFramePr>
            <a:graphicFrameLocks noGrp="1"/>
          </p:cNvGraphicFramePr>
          <p:nvPr>
            <p:extLst>
              <p:ext uri="{D42A27DB-BD31-4B8C-83A1-F6EECF244321}">
                <p14:modId xmlns:p14="http://schemas.microsoft.com/office/powerpoint/2010/main" val="3849758829"/>
              </p:ext>
            </p:extLst>
          </p:nvPr>
        </p:nvGraphicFramePr>
        <p:xfrm>
          <a:off x="543878" y="1524000"/>
          <a:ext cx="6771321" cy="3810000"/>
        </p:xfrm>
        <a:graphic>
          <a:graphicData uri="http://schemas.openxmlformats.org/drawingml/2006/chart">
            <c:chart xmlns:c="http://schemas.openxmlformats.org/drawingml/2006/chart" xmlns:r="http://schemas.openxmlformats.org/officeDocument/2006/relationships" r:id="rId3"/>
          </a:graphicData>
        </a:graphic>
      </p:graphicFrame>
      <p:sp>
        <p:nvSpPr>
          <p:cNvPr id="3" name="object 3">
            <a:extLst>
              <a:ext uri="{FF2B5EF4-FFF2-40B4-BE49-F238E27FC236}">
                <a16:creationId xmlns:a16="http://schemas.microsoft.com/office/drawing/2014/main" id="{C61DA331-4B26-F5F2-BA3F-0266892C5A12}"/>
              </a:ext>
            </a:extLst>
          </p:cNvPr>
          <p:cNvSpPr txBox="1"/>
          <p:nvPr/>
        </p:nvSpPr>
        <p:spPr>
          <a:xfrm>
            <a:off x="549158" y="5459515"/>
            <a:ext cx="2270241" cy="197490"/>
          </a:xfrm>
          <a:prstGeom prst="rect">
            <a:avLst/>
          </a:prstGeom>
        </p:spPr>
        <p:txBody>
          <a:bodyPr vert="horz" wrap="square" lIns="0" tIns="12700" rIns="0" bIns="0" rtlCol="0">
            <a:spAutoFit/>
          </a:bodyPr>
          <a:lstStyle/>
          <a:p>
            <a:pPr marL="12700">
              <a:lnSpc>
                <a:spcPct val="100000"/>
              </a:lnSpc>
              <a:spcBef>
                <a:spcPts val="100"/>
              </a:spcBef>
            </a:pPr>
            <a:r>
              <a:rPr sz="1200" dirty="0">
                <a:latin typeface="Arial" panose="020B0604020202020204" pitchFamily="34" charset="0"/>
                <a:cs typeface="Arial" panose="020B0604020202020204" pitchFamily="34" charset="0"/>
              </a:rPr>
              <a:t>Data</a:t>
            </a:r>
            <a:r>
              <a:rPr sz="1200" spc="-4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from:</a:t>
            </a:r>
            <a:r>
              <a:rPr sz="1200" spc="-15" dirty="0">
                <a:latin typeface="Arial" panose="020B0604020202020204" pitchFamily="34" charset="0"/>
                <a:cs typeface="Arial" panose="020B0604020202020204" pitchFamily="34" charset="0"/>
              </a:rPr>
              <a:t> </a:t>
            </a:r>
            <a:r>
              <a:rPr sz="1200" dirty="0">
                <a:solidFill>
                  <a:srgbClr val="1F1F1E"/>
                </a:solidFill>
                <a:latin typeface="Arial" panose="020B0604020202020204" pitchFamily="34" charset="0"/>
                <a:cs typeface="Arial" panose="020B0604020202020204" pitchFamily="34" charset="0"/>
              </a:rPr>
              <a:t>City</a:t>
            </a:r>
            <a:r>
              <a:rPr sz="1200" spc="-35" dirty="0">
                <a:solidFill>
                  <a:srgbClr val="1F1F1E"/>
                </a:solidFill>
                <a:latin typeface="Arial" panose="020B0604020202020204" pitchFamily="34" charset="0"/>
                <a:cs typeface="Arial" panose="020B0604020202020204" pitchFamily="34" charset="0"/>
              </a:rPr>
              <a:t> </a:t>
            </a:r>
            <a:r>
              <a:rPr sz="1200" dirty="0">
                <a:solidFill>
                  <a:srgbClr val="1F1F1E"/>
                </a:solidFill>
                <a:latin typeface="Arial" panose="020B0604020202020204" pitchFamily="34" charset="0"/>
                <a:cs typeface="Arial" panose="020B0604020202020204" pitchFamily="34" charset="0"/>
              </a:rPr>
              <a:t>of</a:t>
            </a:r>
            <a:r>
              <a:rPr sz="1200" spc="-25" dirty="0">
                <a:solidFill>
                  <a:srgbClr val="1F1F1E"/>
                </a:solidFill>
                <a:latin typeface="Arial" panose="020B0604020202020204" pitchFamily="34" charset="0"/>
                <a:cs typeface="Arial" panose="020B0604020202020204" pitchFamily="34" charset="0"/>
              </a:rPr>
              <a:t> </a:t>
            </a:r>
            <a:r>
              <a:rPr sz="1200" spc="-10" dirty="0">
                <a:solidFill>
                  <a:srgbClr val="1F1F1E"/>
                </a:solidFill>
                <a:latin typeface="Arial" panose="020B0604020202020204" pitchFamily="34" charset="0"/>
                <a:cs typeface="Arial" panose="020B0604020202020204" pitchFamily="34" charset="0"/>
              </a:rPr>
              <a:t>Shreveport</a:t>
            </a:r>
            <a:endParaRPr sz="1200" dirty="0">
              <a:latin typeface="Arial" panose="020B0604020202020204" pitchFamily="34" charset="0"/>
              <a:cs typeface="Arial" panose="020B0604020202020204" pitchFamily="34" charset="0"/>
            </a:endParaRPr>
          </a:p>
        </p:txBody>
      </p:sp>
      <p:graphicFrame>
        <p:nvGraphicFramePr>
          <p:cNvPr id="5" name="object 5">
            <a:extLst>
              <a:ext uri="{FF2B5EF4-FFF2-40B4-BE49-F238E27FC236}">
                <a16:creationId xmlns:a16="http://schemas.microsoft.com/office/drawing/2014/main" id="{FAF701FE-B30F-3622-D875-81C7CF8E8E2E}"/>
              </a:ext>
            </a:extLst>
          </p:cNvPr>
          <p:cNvGraphicFramePr>
            <a:graphicFrameLocks noGrp="1"/>
          </p:cNvGraphicFramePr>
          <p:nvPr>
            <p:extLst>
              <p:ext uri="{D42A27DB-BD31-4B8C-83A1-F6EECF244321}">
                <p14:modId xmlns:p14="http://schemas.microsoft.com/office/powerpoint/2010/main" val="2417510865"/>
              </p:ext>
            </p:extLst>
          </p:nvPr>
        </p:nvGraphicFramePr>
        <p:xfrm>
          <a:off x="7543800" y="304800"/>
          <a:ext cx="4304984" cy="4811609"/>
        </p:xfrm>
        <a:graphic>
          <a:graphicData uri="http://schemas.openxmlformats.org/drawingml/2006/table">
            <a:tbl>
              <a:tblPr firstRow="1" bandRow="1">
                <a:tableStyleId>{616DA210-FB5B-4158-B5E0-FEB733F419BA}</a:tableStyleId>
              </a:tblPr>
              <a:tblGrid>
                <a:gridCol w="860997">
                  <a:extLst>
                    <a:ext uri="{9D8B030D-6E8A-4147-A177-3AD203B41FA5}">
                      <a16:colId xmlns:a16="http://schemas.microsoft.com/office/drawing/2014/main" val="20000"/>
                    </a:ext>
                  </a:extLst>
                </a:gridCol>
                <a:gridCol w="860997">
                  <a:extLst>
                    <a:ext uri="{9D8B030D-6E8A-4147-A177-3AD203B41FA5}">
                      <a16:colId xmlns:a16="http://schemas.microsoft.com/office/drawing/2014/main" val="20001"/>
                    </a:ext>
                  </a:extLst>
                </a:gridCol>
                <a:gridCol w="860996">
                  <a:extLst>
                    <a:ext uri="{9D8B030D-6E8A-4147-A177-3AD203B41FA5}">
                      <a16:colId xmlns:a16="http://schemas.microsoft.com/office/drawing/2014/main" val="20002"/>
                    </a:ext>
                  </a:extLst>
                </a:gridCol>
                <a:gridCol w="860997">
                  <a:extLst>
                    <a:ext uri="{9D8B030D-6E8A-4147-A177-3AD203B41FA5}">
                      <a16:colId xmlns:a16="http://schemas.microsoft.com/office/drawing/2014/main" val="20003"/>
                    </a:ext>
                  </a:extLst>
                </a:gridCol>
                <a:gridCol w="860997">
                  <a:extLst>
                    <a:ext uri="{9D8B030D-6E8A-4147-A177-3AD203B41FA5}">
                      <a16:colId xmlns:a16="http://schemas.microsoft.com/office/drawing/2014/main" val="20004"/>
                    </a:ext>
                  </a:extLst>
                </a:gridCol>
              </a:tblGrid>
              <a:tr h="337348">
                <a:tc>
                  <a:txBody>
                    <a:bodyPr/>
                    <a:lstStyle/>
                    <a:p>
                      <a:pPr marL="1905" algn="ctr">
                        <a:lnSpc>
                          <a:spcPct val="100000"/>
                        </a:lnSpc>
                        <a:spcBef>
                          <a:spcPts val="715"/>
                        </a:spcBef>
                      </a:pPr>
                      <a:r>
                        <a:rPr sz="1100" spc="-10" dirty="0">
                          <a:solidFill>
                            <a:schemeClr val="bg1"/>
                          </a:solidFill>
                          <a:latin typeface="Arial" panose="020B0604020202020204" pitchFamily="34" charset="0"/>
                          <a:cs typeface="Arial" panose="020B0604020202020204" pitchFamily="34" charset="0"/>
                        </a:rPr>
                        <a:t>Year-Quarter</a:t>
                      </a:r>
                      <a:endParaRPr sz="1100" dirty="0">
                        <a:solidFill>
                          <a:schemeClr val="bg1"/>
                        </a:solidFill>
                        <a:latin typeface="Arial" panose="020B0604020202020204" pitchFamily="34" charset="0"/>
                        <a:cs typeface="Arial" panose="020B0604020202020204" pitchFamily="34" charset="0"/>
                      </a:endParaRPr>
                    </a:p>
                  </a:txBody>
                  <a:tcPr marL="0" marR="0" marT="90805" marB="0" anchor="ctr">
                    <a:solidFill>
                      <a:srgbClr val="472C7B"/>
                    </a:solidFill>
                  </a:tcPr>
                </a:tc>
                <a:tc>
                  <a:txBody>
                    <a:bodyPr/>
                    <a:lstStyle/>
                    <a:p>
                      <a:pPr marL="2540" algn="ctr">
                        <a:lnSpc>
                          <a:spcPct val="100000"/>
                        </a:lnSpc>
                        <a:spcBef>
                          <a:spcPts val="715"/>
                        </a:spcBef>
                      </a:pPr>
                      <a:r>
                        <a:rPr sz="1100" dirty="0">
                          <a:solidFill>
                            <a:schemeClr val="bg1"/>
                          </a:solidFill>
                          <a:latin typeface="Arial" panose="020B0604020202020204" pitchFamily="34" charset="0"/>
                          <a:cs typeface="Arial" panose="020B0604020202020204" pitchFamily="34" charset="0"/>
                        </a:rPr>
                        <a:t>Tax</a:t>
                      </a:r>
                      <a:r>
                        <a:rPr sz="1100" spc="-20" dirty="0">
                          <a:solidFill>
                            <a:schemeClr val="bg1"/>
                          </a:solidFill>
                          <a:latin typeface="Arial" panose="020B0604020202020204" pitchFamily="34" charset="0"/>
                          <a:cs typeface="Arial" panose="020B0604020202020204" pitchFamily="34" charset="0"/>
                        </a:rPr>
                        <a:t> </a:t>
                      </a:r>
                      <a:r>
                        <a:rPr sz="1100" spc="-10" dirty="0">
                          <a:solidFill>
                            <a:schemeClr val="bg1"/>
                          </a:solidFill>
                          <a:latin typeface="Arial" panose="020B0604020202020204" pitchFamily="34" charset="0"/>
                          <a:cs typeface="Arial" panose="020B0604020202020204" pitchFamily="34" charset="0"/>
                        </a:rPr>
                        <a:t>Collection</a:t>
                      </a:r>
                      <a:endParaRPr sz="1100" dirty="0">
                        <a:solidFill>
                          <a:schemeClr val="bg1"/>
                        </a:solidFill>
                        <a:latin typeface="Arial" panose="020B0604020202020204" pitchFamily="34" charset="0"/>
                        <a:cs typeface="Arial" panose="020B0604020202020204" pitchFamily="34" charset="0"/>
                      </a:endParaRPr>
                    </a:p>
                  </a:txBody>
                  <a:tcPr marL="0" marR="0" marT="90805" marB="0" anchor="ctr">
                    <a:solidFill>
                      <a:srgbClr val="472C7B"/>
                    </a:solidFill>
                  </a:tcPr>
                </a:tc>
                <a:tc>
                  <a:txBody>
                    <a:bodyPr/>
                    <a:lstStyle/>
                    <a:p>
                      <a:pPr marL="2540" algn="ctr">
                        <a:lnSpc>
                          <a:spcPct val="100000"/>
                        </a:lnSpc>
                        <a:spcBef>
                          <a:spcPts val="715"/>
                        </a:spcBef>
                      </a:pPr>
                      <a:r>
                        <a:rPr sz="1100" spc="-10" dirty="0">
                          <a:solidFill>
                            <a:schemeClr val="bg1"/>
                          </a:solidFill>
                          <a:latin typeface="Arial" panose="020B0604020202020204" pitchFamily="34" charset="0"/>
                          <a:cs typeface="Arial" panose="020B0604020202020204" pitchFamily="34" charset="0"/>
                        </a:rPr>
                        <a:t>Year-Quarter</a:t>
                      </a:r>
                      <a:endParaRPr sz="1100" dirty="0">
                        <a:solidFill>
                          <a:schemeClr val="bg1"/>
                        </a:solidFill>
                        <a:latin typeface="Arial" panose="020B0604020202020204" pitchFamily="34" charset="0"/>
                        <a:cs typeface="Arial" panose="020B0604020202020204" pitchFamily="34" charset="0"/>
                      </a:endParaRPr>
                    </a:p>
                  </a:txBody>
                  <a:tcPr marL="0" marR="0" marT="90805" marB="0" anchor="ctr">
                    <a:solidFill>
                      <a:srgbClr val="472C7B"/>
                    </a:solidFill>
                  </a:tcPr>
                </a:tc>
                <a:tc>
                  <a:txBody>
                    <a:bodyPr/>
                    <a:lstStyle/>
                    <a:p>
                      <a:pPr marL="2540" algn="ctr">
                        <a:lnSpc>
                          <a:spcPct val="100000"/>
                        </a:lnSpc>
                        <a:spcBef>
                          <a:spcPts val="715"/>
                        </a:spcBef>
                      </a:pPr>
                      <a:r>
                        <a:rPr sz="1100" dirty="0">
                          <a:solidFill>
                            <a:schemeClr val="bg1"/>
                          </a:solidFill>
                          <a:latin typeface="Arial" panose="020B0604020202020204" pitchFamily="34" charset="0"/>
                          <a:cs typeface="Arial" panose="020B0604020202020204" pitchFamily="34" charset="0"/>
                        </a:rPr>
                        <a:t>Tax</a:t>
                      </a:r>
                      <a:r>
                        <a:rPr sz="1100" spc="-20" dirty="0">
                          <a:solidFill>
                            <a:schemeClr val="bg1"/>
                          </a:solidFill>
                          <a:latin typeface="Arial" panose="020B0604020202020204" pitchFamily="34" charset="0"/>
                          <a:cs typeface="Arial" panose="020B0604020202020204" pitchFamily="34" charset="0"/>
                        </a:rPr>
                        <a:t> </a:t>
                      </a:r>
                      <a:r>
                        <a:rPr sz="1100" spc="-10" dirty="0">
                          <a:solidFill>
                            <a:schemeClr val="bg1"/>
                          </a:solidFill>
                          <a:latin typeface="Arial" panose="020B0604020202020204" pitchFamily="34" charset="0"/>
                          <a:cs typeface="Arial" panose="020B0604020202020204" pitchFamily="34" charset="0"/>
                        </a:rPr>
                        <a:t>Collection</a:t>
                      </a:r>
                      <a:endParaRPr sz="1100" dirty="0">
                        <a:solidFill>
                          <a:schemeClr val="bg1"/>
                        </a:solidFill>
                        <a:latin typeface="Arial" panose="020B0604020202020204" pitchFamily="34" charset="0"/>
                        <a:cs typeface="Arial" panose="020B0604020202020204" pitchFamily="34" charset="0"/>
                      </a:endParaRPr>
                    </a:p>
                  </a:txBody>
                  <a:tcPr marL="0" marR="0" marT="90805" marB="0" anchor="ctr">
                    <a:solidFill>
                      <a:srgbClr val="472C7B"/>
                    </a:solidFill>
                  </a:tcPr>
                </a:tc>
                <a:tc>
                  <a:txBody>
                    <a:bodyPr/>
                    <a:lstStyle/>
                    <a:p>
                      <a:pPr marL="3175" algn="ctr">
                        <a:lnSpc>
                          <a:spcPct val="100000"/>
                        </a:lnSpc>
                        <a:spcBef>
                          <a:spcPts val="715"/>
                        </a:spcBef>
                      </a:pPr>
                      <a:r>
                        <a:rPr sz="1100" dirty="0">
                          <a:solidFill>
                            <a:schemeClr val="bg1"/>
                          </a:solidFill>
                          <a:latin typeface="Arial" panose="020B0604020202020204" pitchFamily="34" charset="0"/>
                          <a:cs typeface="Arial" panose="020B0604020202020204" pitchFamily="34" charset="0"/>
                        </a:rPr>
                        <a:t>%</a:t>
                      </a:r>
                      <a:r>
                        <a:rPr sz="1100" spc="-5" dirty="0">
                          <a:solidFill>
                            <a:schemeClr val="bg1"/>
                          </a:solidFill>
                          <a:latin typeface="Arial" panose="020B0604020202020204" pitchFamily="34" charset="0"/>
                          <a:cs typeface="Arial" panose="020B0604020202020204" pitchFamily="34" charset="0"/>
                        </a:rPr>
                        <a:t> </a:t>
                      </a:r>
                      <a:r>
                        <a:rPr sz="1100" spc="-10" dirty="0">
                          <a:solidFill>
                            <a:schemeClr val="bg1"/>
                          </a:solidFill>
                          <a:latin typeface="Arial" panose="020B0604020202020204" pitchFamily="34" charset="0"/>
                          <a:cs typeface="Arial" panose="020B0604020202020204" pitchFamily="34" charset="0"/>
                        </a:rPr>
                        <a:t>Change</a:t>
                      </a:r>
                      <a:endParaRPr sz="1100" dirty="0">
                        <a:solidFill>
                          <a:schemeClr val="bg1"/>
                        </a:solidFill>
                        <a:latin typeface="Arial" panose="020B0604020202020204" pitchFamily="34" charset="0"/>
                        <a:cs typeface="Arial" panose="020B0604020202020204" pitchFamily="34" charset="0"/>
                      </a:endParaRPr>
                    </a:p>
                  </a:txBody>
                  <a:tcPr marL="0" marR="0" marT="90805" marB="0" anchor="ctr">
                    <a:solidFill>
                      <a:srgbClr val="472C7B"/>
                    </a:solidFill>
                  </a:tcPr>
                </a:tc>
                <a:extLst>
                  <a:ext uri="{0D108BD9-81ED-4DB2-BD59-A6C34878D82A}">
                    <a16:rowId xmlns:a16="http://schemas.microsoft.com/office/drawing/2014/main" val="10000"/>
                  </a:ext>
                </a:extLst>
              </a:tr>
              <a:tr h="337348">
                <a:tc>
                  <a:txBody>
                    <a:bodyPr/>
                    <a:lstStyle/>
                    <a:p>
                      <a:pPr algn="ctr" fontAlgn="ctr">
                        <a:buNone/>
                      </a:pPr>
                      <a:r>
                        <a:rPr lang="en-US" sz="1100" b="0" i="0" u="none" strike="noStrike" dirty="0">
                          <a:solidFill>
                            <a:srgbClr val="000000"/>
                          </a:solidFill>
                          <a:effectLst/>
                          <a:latin typeface="Calibri" panose="020F0502020204030204" pitchFamily="34" charset="0"/>
                        </a:rPr>
                        <a:t>2023-1</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$3,718</a:t>
                      </a:r>
                    </a:p>
                  </a:txBody>
                  <a:tcPr marL="9525" marR="9525" marT="9525" marB="0" anchor="ctr"/>
                </a:tc>
                <a:tc>
                  <a:txBody>
                    <a:bodyPr/>
                    <a:lstStyle/>
                    <a:p>
                      <a:pPr algn="ctr" fontAlgn="ctr">
                        <a:buNone/>
                      </a:pPr>
                      <a:r>
                        <a:rPr lang="en-US" sz="1100" b="0" i="0" u="none" strike="noStrike" dirty="0">
                          <a:solidFill>
                            <a:srgbClr val="000000"/>
                          </a:solidFill>
                          <a:effectLst/>
                          <a:latin typeface="Calibri" panose="020F0502020204030204" pitchFamily="34" charset="0"/>
                        </a:rPr>
                        <a:t>2022-1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$4,546</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-18.2%</a:t>
                      </a:r>
                    </a:p>
                  </a:txBody>
                  <a:tcPr marL="9525" marR="9525" marT="9525" marB="0" anchor="ctr"/>
                </a:tc>
                <a:extLst>
                  <a:ext uri="{0D108BD9-81ED-4DB2-BD59-A6C34878D82A}">
                    <a16:rowId xmlns:a16="http://schemas.microsoft.com/office/drawing/2014/main" val="10004"/>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2023-2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$6,777</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2022-2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$4,906</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38.1%</a:t>
                      </a:r>
                    </a:p>
                  </a:txBody>
                  <a:tcPr marL="9525" marR="9525" marT="9525" marB="0" anchor="ctr"/>
                </a:tc>
                <a:extLst>
                  <a:ext uri="{0D108BD9-81ED-4DB2-BD59-A6C34878D82A}">
                    <a16:rowId xmlns:a16="http://schemas.microsoft.com/office/drawing/2014/main" val="10005"/>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2023-3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$4,475</a:t>
                      </a:r>
                    </a:p>
                  </a:txBody>
                  <a:tcPr marL="9525" marR="9525" marT="9525" marB="0" anchor="ctr"/>
                </a:tc>
                <a:tc>
                  <a:txBody>
                    <a:bodyPr/>
                    <a:lstStyle/>
                    <a:p>
                      <a:pPr algn="ctr" fontAlgn="ctr">
                        <a:buNone/>
                      </a:pPr>
                      <a:r>
                        <a:rPr lang="en-US" sz="1100" b="0" i="0" u="none" strike="noStrike" dirty="0">
                          <a:solidFill>
                            <a:srgbClr val="000000"/>
                          </a:solidFill>
                          <a:effectLst/>
                          <a:latin typeface="Calibri" panose="020F0502020204030204" pitchFamily="34" charset="0"/>
                        </a:rPr>
                        <a:t>2022-3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$3,952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13.2%</a:t>
                      </a:r>
                    </a:p>
                  </a:txBody>
                  <a:tcPr marL="9525" marR="9525" marT="9525" marB="0" anchor="ctr"/>
                </a:tc>
                <a:extLst>
                  <a:ext uri="{0D108BD9-81ED-4DB2-BD59-A6C34878D82A}">
                    <a16:rowId xmlns:a16="http://schemas.microsoft.com/office/drawing/2014/main" val="10006"/>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2023-4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$4,770</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2022-4</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$5,029</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-5.2%</a:t>
                      </a:r>
                    </a:p>
                  </a:txBody>
                  <a:tcPr marL="9525" marR="9525" marT="9525" marB="0" anchor="ctr"/>
                </a:tc>
                <a:extLst>
                  <a:ext uri="{0D108BD9-81ED-4DB2-BD59-A6C34878D82A}">
                    <a16:rowId xmlns:a16="http://schemas.microsoft.com/office/drawing/2014/main" val="10007"/>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2024-1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$4,498</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2023-1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$3,718</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21.0%</a:t>
                      </a:r>
                    </a:p>
                  </a:txBody>
                  <a:tcPr marL="9525" marR="9525" marT="9525" marB="0" anchor="ctr"/>
                </a:tc>
                <a:extLst>
                  <a:ext uri="{0D108BD9-81ED-4DB2-BD59-A6C34878D82A}">
                    <a16:rowId xmlns:a16="http://schemas.microsoft.com/office/drawing/2014/main" val="10008"/>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2024-2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$3,329</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2023-2</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$6,777</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-50.9%</a:t>
                      </a:r>
                    </a:p>
                  </a:txBody>
                  <a:tcPr marL="9525" marR="9525" marT="9525" marB="0" anchor="ctr"/>
                </a:tc>
                <a:extLst>
                  <a:ext uri="{0D108BD9-81ED-4DB2-BD59-A6C34878D82A}">
                    <a16:rowId xmlns:a16="http://schemas.microsoft.com/office/drawing/2014/main" val="10009"/>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2024-3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$3,847</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2023-3</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$4,475</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-14.0%</a:t>
                      </a:r>
                    </a:p>
                  </a:txBody>
                  <a:tcPr marL="9525" marR="9525" marT="9525" marB="0" anchor="ctr"/>
                </a:tc>
                <a:extLst>
                  <a:ext uri="{0D108BD9-81ED-4DB2-BD59-A6C34878D82A}">
                    <a16:rowId xmlns:a16="http://schemas.microsoft.com/office/drawing/2014/main" val="10010"/>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2024-4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$6,285</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2023-4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$4,770</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31.8%</a:t>
                      </a:r>
                    </a:p>
                  </a:txBody>
                  <a:tcPr marL="9525" marR="9525" marT="9525" marB="0" anchor="ctr"/>
                </a:tc>
                <a:extLst>
                  <a:ext uri="{0D108BD9-81ED-4DB2-BD59-A6C34878D82A}">
                    <a16:rowId xmlns:a16="http://schemas.microsoft.com/office/drawing/2014/main" val="10011"/>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2025-1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$3,310</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2024-1</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$4,498</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-26.4%</a:t>
                      </a:r>
                    </a:p>
                  </a:txBody>
                  <a:tcPr marL="9525" marR="9525" marT="9525" marB="0" anchor="ctr"/>
                </a:tc>
                <a:extLst>
                  <a:ext uri="{0D108BD9-81ED-4DB2-BD59-A6C34878D82A}">
                    <a16:rowId xmlns:a16="http://schemas.microsoft.com/office/drawing/2014/main" val="10012"/>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2025-2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$5,388</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2024-2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$3,329</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61.8%</a:t>
                      </a:r>
                    </a:p>
                  </a:txBody>
                  <a:tcPr marL="9525" marR="9525" marT="9525" marB="0" anchor="ctr"/>
                </a:tc>
                <a:extLst>
                  <a:ext uri="{0D108BD9-81ED-4DB2-BD59-A6C34878D82A}">
                    <a16:rowId xmlns:a16="http://schemas.microsoft.com/office/drawing/2014/main" val="1875118875"/>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2025-3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$7,926</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2024-3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$3,847</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106.1%</a:t>
                      </a:r>
                    </a:p>
                  </a:txBody>
                  <a:tcPr marL="9525" marR="9525" marT="9525" marB="0" anchor="ctr"/>
                </a:tc>
                <a:extLst>
                  <a:ext uri="{0D108BD9-81ED-4DB2-BD59-A6C34878D82A}">
                    <a16:rowId xmlns:a16="http://schemas.microsoft.com/office/drawing/2014/main" val="1023396757"/>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2025-4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$7,452</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2024-4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$6,285</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18.6%</a:t>
                      </a:r>
                    </a:p>
                  </a:txBody>
                  <a:tcPr marL="9525" marR="9525" marT="9525" marB="0" anchor="ctr"/>
                </a:tc>
                <a:extLst>
                  <a:ext uri="{0D108BD9-81ED-4DB2-BD59-A6C34878D82A}">
                    <a16:rowId xmlns:a16="http://schemas.microsoft.com/office/drawing/2014/main" val="2472966790"/>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2026-1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$7,071</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2025-1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$3,310</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113.6%</a:t>
                      </a:r>
                    </a:p>
                  </a:txBody>
                  <a:tcPr marL="9525" marR="9525" marT="9525" marB="0" anchor="ctr"/>
                </a:tc>
                <a:extLst>
                  <a:ext uri="{0D108BD9-81ED-4DB2-BD59-A6C34878D82A}">
                    <a16:rowId xmlns:a16="http://schemas.microsoft.com/office/drawing/2014/main" val="4106752413"/>
                  </a:ext>
                </a:extLst>
              </a:tr>
            </a:tbl>
          </a:graphicData>
        </a:graphic>
      </p:graphicFrame>
      <p:sp>
        <p:nvSpPr>
          <p:cNvPr id="8" name="object 5">
            <a:extLst>
              <a:ext uri="{FF2B5EF4-FFF2-40B4-BE49-F238E27FC236}">
                <a16:creationId xmlns:a16="http://schemas.microsoft.com/office/drawing/2014/main" id="{CDCC4217-E07C-518C-0281-43CE2BB96E08}"/>
              </a:ext>
            </a:extLst>
          </p:cNvPr>
          <p:cNvSpPr txBox="1"/>
          <p:nvPr/>
        </p:nvSpPr>
        <p:spPr>
          <a:xfrm>
            <a:off x="9113773" y="6422446"/>
            <a:ext cx="2644775" cy="348813"/>
          </a:xfrm>
          <a:prstGeom prst="rect">
            <a:avLst/>
          </a:prstGeom>
        </p:spPr>
        <p:txBody>
          <a:bodyPr vert="horz" wrap="square" lIns="0" tIns="12700" rIns="0" bIns="0" rtlCol="0">
            <a:spAutoFit/>
          </a:bodyPr>
          <a:lstStyle/>
          <a:p>
            <a:pPr marL="12700" algn="r">
              <a:lnSpc>
                <a:spcPct val="100000"/>
              </a:lnSpc>
              <a:spcBef>
                <a:spcPts val="100"/>
              </a:spcBef>
            </a:pPr>
            <a:r>
              <a:rPr sz="1050" dirty="0">
                <a:latin typeface="Arial" panose="020B0604020202020204" pitchFamily="34" charset="0"/>
                <a:cs typeface="Arial" panose="020B0604020202020204" pitchFamily="34" charset="0"/>
              </a:rPr>
              <a:t>NWLA</a:t>
            </a:r>
            <a:r>
              <a:rPr sz="1050" spc="-15"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ECONOMIC</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DASHBOARD</a:t>
            </a:r>
            <a:endParaRPr lang="en-US" sz="1050" spc="-10" dirty="0">
              <a:latin typeface="Arial" panose="020B0604020202020204" pitchFamily="34" charset="0"/>
              <a:cs typeface="Arial" panose="020B0604020202020204" pitchFamily="34" charset="0"/>
            </a:endParaRPr>
          </a:p>
          <a:p>
            <a:pPr marL="12700" algn="r">
              <a:lnSpc>
                <a:spcPct val="100000"/>
              </a:lnSpc>
              <a:spcBef>
                <a:spcPts val="100"/>
              </a:spcBef>
            </a:pPr>
            <a:r>
              <a:rPr lang="en-US" sz="1050" dirty="0">
                <a:latin typeface="Arial" panose="020B0604020202020204" pitchFamily="34" charset="0"/>
                <a:cs typeface="Arial" panose="020B0604020202020204" pitchFamily="34" charset="0"/>
              </a:rPr>
              <a:t>Tax Collection</a:t>
            </a:r>
          </a:p>
        </p:txBody>
      </p:sp>
      <p:sp>
        <p:nvSpPr>
          <p:cNvPr id="7" name="Slide Number Placeholder 6">
            <a:extLst>
              <a:ext uri="{FF2B5EF4-FFF2-40B4-BE49-F238E27FC236}">
                <a16:creationId xmlns:a16="http://schemas.microsoft.com/office/drawing/2014/main" id="{91F42023-775E-1145-43E4-6E7C937FD917}"/>
              </a:ext>
            </a:extLst>
          </p:cNvPr>
          <p:cNvSpPr>
            <a:spLocks noGrp="1"/>
          </p:cNvSpPr>
          <p:nvPr>
            <p:ph type="sldNum" sz="quarter" idx="7"/>
          </p:nvPr>
        </p:nvSpPr>
        <p:spPr>
          <a:xfrm>
            <a:off x="11758548" y="6590792"/>
            <a:ext cx="281052" cy="153888"/>
          </a:xfrm>
        </p:spPr>
        <p:txBody>
          <a:bodyPr/>
          <a:lstStyle/>
          <a:p>
            <a:pPr marL="115570">
              <a:lnSpc>
                <a:spcPts val="1240"/>
              </a:lnSpc>
            </a:pPr>
            <a:fld id="{81D60167-4931-47E6-BA6A-407CBD079E47}" type="slidenum">
              <a:rPr lang="en-US" spc="-50" smtClean="0">
                <a:latin typeface="Arial" panose="020B0604020202020204" pitchFamily="34" charset="0"/>
                <a:cs typeface="Arial" panose="020B0604020202020204" pitchFamily="34" charset="0"/>
              </a:rPr>
              <a:t>14</a:t>
            </a:fld>
            <a:endParaRPr lang="en-US" spc="-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55695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A5E58-C4E7-DB13-0FF0-CF61BD3F3427}"/>
            </a:ext>
          </a:extLst>
        </p:cNvPr>
        <p:cNvGrpSpPr/>
        <p:nvPr/>
      </p:nvGrpSpPr>
      <p:grpSpPr>
        <a:xfrm>
          <a:off x="0" y="0"/>
          <a:ext cx="0" cy="0"/>
          <a:chOff x="0" y="0"/>
          <a:chExt cx="0" cy="0"/>
        </a:xfrm>
      </p:grpSpPr>
      <p:sp>
        <p:nvSpPr>
          <p:cNvPr id="4" name="object 4">
            <a:extLst>
              <a:ext uri="{FF2B5EF4-FFF2-40B4-BE49-F238E27FC236}">
                <a16:creationId xmlns:a16="http://schemas.microsoft.com/office/drawing/2014/main" id="{AECD904F-F6C0-B562-63A5-7A52EEF28BBB}"/>
              </a:ext>
            </a:extLst>
          </p:cNvPr>
          <p:cNvSpPr txBox="1">
            <a:spLocks noGrp="1"/>
          </p:cNvSpPr>
          <p:nvPr>
            <p:ph type="title" idx="4294967295"/>
          </p:nvPr>
        </p:nvSpPr>
        <p:spPr>
          <a:xfrm>
            <a:off x="543879" y="1094993"/>
            <a:ext cx="4104322" cy="289823"/>
          </a:xfrm>
          <a:prstGeom prst="rect">
            <a:avLst/>
          </a:prstGeom>
          <a:noFill/>
          <a:ln>
            <a:noFill/>
            <a:prstDash/>
          </a:ln>
          <a:effectLst/>
        </p:spPr>
        <p:txBody>
          <a:bodyPr rot="0" spcFirstLastPara="0" vertOverflow="overflow" horzOverflow="overflow" vert="horz" wrap="square" lIns="0" tIns="12700"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1800" b="1" i="0" u="none" strike="noStrike" kern="0" cap="none" spc="-4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Tax</a:t>
            </a:r>
            <a:r>
              <a:rPr kumimoji="0" lang="en-US" sz="1800" b="1" i="0" u="none" strike="noStrike" kern="0" cap="none" spc="-3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1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Collection</a:t>
            </a:r>
            <a:r>
              <a:rPr kumimoji="0" lang="en-US" sz="1800" b="1" i="0" u="none" strike="noStrike" kern="0" cap="none" spc="-5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1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Town of Blanchard</a:t>
            </a:r>
            <a:endParaRPr kumimoji="0" lang="en-US"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graphicFrame>
        <p:nvGraphicFramePr>
          <p:cNvPr id="6" name="Chart 5" descr="A chart of the tax collection of the town of Blanchard from 2019 to 2026.">
            <a:extLst>
              <a:ext uri="{FF2B5EF4-FFF2-40B4-BE49-F238E27FC236}">
                <a16:creationId xmlns:a16="http://schemas.microsoft.com/office/drawing/2014/main" id="{41D7B3E3-4D95-2EEF-5AC6-1225D920B6A0}"/>
              </a:ext>
            </a:extLst>
          </p:cNvPr>
          <p:cNvGraphicFramePr>
            <a:graphicFrameLocks noGrp="1"/>
          </p:cNvGraphicFramePr>
          <p:nvPr>
            <p:extLst>
              <p:ext uri="{D42A27DB-BD31-4B8C-83A1-F6EECF244321}">
                <p14:modId xmlns:p14="http://schemas.microsoft.com/office/powerpoint/2010/main" val="3901519006"/>
              </p:ext>
            </p:extLst>
          </p:nvPr>
        </p:nvGraphicFramePr>
        <p:xfrm>
          <a:off x="543878" y="1524000"/>
          <a:ext cx="6771321" cy="3810000"/>
        </p:xfrm>
        <a:graphic>
          <a:graphicData uri="http://schemas.openxmlformats.org/drawingml/2006/chart">
            <c:chart xmlns:c="http://schemas.openxmlformats.org/drawingml/2006/chart" xmlns:r="http://schemas.openxmlformats.org/officeDocument/2006/relationships" r:id="rId3"/>
          </a:graphicData>
        </a:graphic>
      </p:graphicFrame>
      <p:sp>
        <p:nvSpPr>
          <p:cNvPr id="3" name="object 3">
            <a:extLst>
              <a:ext uri="{FF2B5EF4-FFF2-40B4-BE49-F238E27FC236}">
                <a16:creationId xmlns:a16="http://schemas.microsoft.com/office/drawing/2014/main" id="{8A1A10E6-C6D9-5A43-6195-276E2CFA8CF0}"/>
              </a:ext>
            </a:extLst>
          </p:cNvPr>
          <p:cNvSpPr txBox="1"/>
          <p:nvPr/>
        </p:nvSpPr>
        <p:spPr>
          <a:xfrm>
            <a:off x="549158" y="5459515"/>
            <a:ext cx="2270241" cy="197490"/>
          </a:xfrm>
          <a:prstGeom prst="rect">
            <a:avLst/>
          </a:prstGeom>
        </p:spPr>
        <p:txBody>
          <a:bodyPr vert="horz" wrap="square" lIns="0" tIns="12700" rIns="0" bIns="0" rtlCol="0">
            <a:spAutoFit/>
          </a:bodyPr>
          <a:lstStyle/>
          <a:p>
            <a:pPr marL="12700">
              <a:lnSpc>
                <a:spcPct val="100000"/>
              </a:lnSpc>
              <a:spcBef>
                <a:spcPts val="100"/>
              </a:spcBef>
            </a:pPr>
            <a:r>
              <a:rPr sz="1200" dirty="0">
                <a:latin typeface="Arial" panose="020B0604020202020204" pitchFamily="34" charset="0"/>
                <a:cs typeface="Arial" panose="020B0604020202020204" pitchFamily="34" charset="0"/>
              </a:rPr>
              <a:t>Data</a:t>
            </a:r>
            <a:r>
              <a:rPr sz="1200" spc="-4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from:</a:t>
            </a:r>
            <a:r>
              <a:rPr sz="1200" spc="-15" dirty="0">
                <a:latin typeface="Arial" panose="020B0604020202020204" pitchFamily="34" charset="0"/>
                <a:cs typeface="Arial" panose="020B0604020202020204" pitchFamily="34" charset="0"/>
              </a:rPr>
              <a:t> </a:t>
            </a:r>
            <a:r>
              <a:rPr sz="1200" dirty="0">
                <a:solidFill>
                  <a:srgbClr val="1F1F1E"/>
                </a:solidFill>
                <a:latin typeface="Arial" panose="020B0604020202020204" pitchFamily="34" charset="0"/>
                <a:cs typeface="Arial" panose="020B0604020202020204" pitchFamily="34" charset="0"/>
              </a:rPr>
              <a:t>City</a:t>
            </a:r>
            <a:r>
              <a:rPr sz="1200" spc="-35" dirty="0">
                <a:solidFill>
                  <a:srgbClr val="1F1F1E"/>
                </a:solidFill>
                <a:latin typeface="Arial" panose="020B0604020202020204" pitchFamily="34" charset="0"/>
                <a:cs typeface="Arial" panose="020B0604020202020204" pitchFamily="34" charset="0"/>
              </a:rPr>
              <a:t> </a:t>
            </a:r>
            <a:r>
              <a:rPr sz="1200" dirty="0">
                <a:solidFill>
                  <a:srgbClr val="1F1F1E"/>
                </a:solidFill>
                <a:latin typeface="Arial" panose="020B0604020202020204" pitchFamily="34" charset="0"/>
                <a:cs typeface="Arial" panose="020B0604020202020204" pitchFamily="34" charset="0"/>
              </a:rPr>
              <a:t>of</a:t>
            </a:r>
            <a:r>
              <a:rPr sz="1200" spc="-25" dirty="0">
                <a:solidFill>
                  <a:srgbClr val="1F1F1E"/>
                </a:solidFill>
                <a:latin typeface="Arial" panose="020B0604020202020204" pitchFamily="34" charset="0"/>
                <a:cs typeface="Arial" panose="020B0604020202020204" pitchFamily="34" charset="0"/>
              </a:rPr>
              <a:t> </a:t>
            </a:r>
            <a:r>
              <a:rPr sz="1200" spc="-10" dirty="0">
                <a:solidFill>
                  <a:srgbClr val="1F1F1E"/>
                </a:solidFill>
                <a:latin typeface="Arial" panose="020B0604020202020204" pitchFamily="34" charset="0"/>
                <a:cs typeface="Arial" panose="020B0604020202020204" pitchFamily="34" charset="0"/>
              </a:rPr>
              <a:t>Shreveport</a:t>
            </a:r>
            <a:endParaRPr sz="1200" dirty="0">
              <a:latin typeface="Arial" panose="020B0604020202020204" pitchFamily="34" charset="0"/>
              <a:cs typeface="Arial" panose="020B0604020202020204" pitchFamily="34" charset="0"/>
            </a:endParaRPr>
          </a:p>
        </p:txBody>
      </p:sp>
      <p:graphicFrame>
        <p:nvGraphicFramePr>
          <p:cNvPr id="5" name="object 5">
            <a:extLst>
              <a:ext uri="{FF2B5EF4-FFF2-40B4-BE49-F238E27FC236}">
                <a16:creationId xmlns:a16="http://schemas.microsoft.com/office/drawing/2014/main" id="{A22AD9CE-D76A-541A-C7C7-F86C98BEFECA}"/>
              </a:ext>
            </a:extLst>
          </p:cNvPr>
          <p:cNvGraphicFramePr>
            <a:graphicFrameLocks noGrp="1"/>
          </p:cNvGraphicFramePr>
          <p:nvPr>
            <p:extLst>
              <p:ext uri="{D42A27DB-BD31-4B8C-83A1-F6EECF244321}">
                <p14:modId xmlns:p14="http://schemas.microsoft.com/office/powerpoint/2010/main" val="1941746862"/>
              </p:ext>
            </p:extLst>
          </p:nvPr>
        </p:nvGraphicFramePr>
        <p:xfrm>
          <a:off x="7543800" y="304800"/>
          <a:ext cx="4304984" cy="4811609"/>
        </p:xfrm>
        <a:graphic>
          <a:graphicData uri="http://schemas.openxmlformats.org/drawingml/2006/table">
            <a:tbl>
              <a:tblPr firstRow="1" bandRow="1">
                <a:tableStyleId>{616DA210-FB5B-4158-B5E0-FEB733F419BA}</a:tableStyleId>
              </a:tblPr>
              <a:tblGrid>
                <a:gridCol w="860997">
                  <a:extLst>
                    <a:ext uri="{9D8B030D-6E8A-4147-A177-3AD203B41FA5}">
                      <a16:colId xmlns:a16="http://schemas.microsoft.com/office/drawing/2014/main" val="20000"/>
                    </a:ext>
                  </a:extLst>
                </a:gridCol>
                <a:gridCol w="860997">
                  <a:extLst>
                    <a:ext uri="{9D8B030D-6E8A-4147-A177-3AD203B41FA5}">
                      <a16:colId xmlns:a16="http://schemas.microsoft.com/office/drawing/2014/main" val="20001"/>
                    </a:ext>
                  </a:extLst>
                </a:gridCol>
                <a:gridCol w="860996">
                  <a:extLst>
                    <a:ext uri="{9D8B030D-6E8A-4147-A177-3AD203B41FA5}">
                      <a16:colId xmlns:a16="http://schemas.microsoft.com/office/drawing/2014/main" val="20002"/>
                    </a:ext>
                  </a:extLst>
                </a:gridCol>
                <a:gridCol w="860997">
                  <a:extLst>
                    <a:ext uri="{9D8B030D-6E8A-4147-A177-3AD203B41FA5}">
                      <a16:colId xmlns:a16="http://schemas.microsoft.com/office/drawing/2014/main" val="20003"/>
                    </a:ext>
                  </a:extLst>
                </a:gridCol>
                <a:gridCol w="860997">
                  <a:extLst>
                    <a:ext uri="{9D8B030D-6E8A-4147-A177-3AD203B41FA5}">
                      <a16:colId xmlns:a16="http://schemas.microsoft.com/office/drawing/2014/main" val="20004"/>
                    </a:ext>
                  </a:extLst>
                </a:gridCol>
              </a:tblGrid>
              <a:tr h="337348">
                <a:tc>
                  <a:txBody>
                    <a:bodyPr/>
                    <a:lstStyle/>
                    <a:p>
                      <a:pPr marL="1905" algn="ctr">
                        <a:lnSpc>
                          <a:spcPct val="100000"/>
                        </a:lnSpc>
                        <a:spcBef>
                          <a:spcPts val="715"/>
                        </a:spcBef>
                      </a:pPr>
                      <a:r>
                        <a:rPr sz="1100" spc="-10" dirty="0">
                          <a:solidFill>
                            <a:schemeClr val="bg1"/>
                          </a:solidFill>
                          <a:latin typeface="Arial" panose="020B0604020202020204" pitchFamily="34" charset="0"/>
                          <a:cs typeface="Arial" panose="020B0604020202020204" pitchFamily="34" charset="0"/>
                        </a:rPr>
                        <a:t>Year-Quarter</a:t>
                      </a:r>
                      <a:endParaRPr sz="1100" dirty="0">
                        <a:solidFill>
                          <a:schemeClr val="bg1"/>
                        </a:solidFill>
                        <a:latin typeface="Arial" panose="020B0604020202020204" pitchFamily="34" charset="0"/>
                        <a:cs typeface="Arial" panose="020B0604020202020204" pitchFamily="34" charset="0"/>
                      </a:endParaRPr>
                    </a:p>
                  </a:txBody>
                  <a:tcPr marL="0" marR="0" marT="90805" marB="0" anchor="ctr">
                    <a:solidFill>
                      <a:srgbClr val="472C7B"/>
                    </a:solidFill>
                  </a:tcPr>
                </a:tc>
                <a:tc>
                  <a:txBody>
                    <a:bodyPr/>
                    <a:lstStyle/>
                    <a:p>
                      <a:pPr marL="2540" algn="ctr">
                        <a:lnSpc>
                          <a:spcPct val="100000"/>
                        </a:lnSpc>
                        <a:spcBef>
                          <a:spcPts val="715"/>
                        </a:spcBef>
                      </a:pPr>
                      <a:r>
                        <a:rPr sz="1100" dirty="0">
                          <a:solidFill>
                            <a:schemeClr val="bg1"/>
                          </a:solidFill>
                          <a:latin typeface="Arial" panose="020B0604020202020204" pitchFamily="34" charset="0"/>
                          <a:cs typeface="Arial" panose="020B0604020202020204" pitchFamily="34" charset="0"/>
                        </a:rPr>
                        <a:t>Tax</a:t>
                      </a:r>
                      <a:r>
                        <a:rPr sz="1100" spc="-20" dirty="0">
                          <a:solidFill>
                            <a:schemeClr val="bg1"/>
                          </a:solidFill>
                          <a:latin typeface="Arial" panose="020B0604020202020204" pitchFamily="34" charset="0"/>
                          <a:cs typeface="Arial" panose="020B0604020202020204" pitchFamily="34" charset="0"/>
                        </a:rPr>
                        <a:t> </a:t>
                      </a:r>
                      <a:r>
                        <a:rPr sz="1100" spc="-10" dirty="0">
                          <a:solidFill>
                            <a:schemeClr val="bg1"/>
                          </a:solidFill>
                          <a:latin typeface="Arial" panose="020B0604020202020204" pitchFamily="34" charset="0"/>
                          <a:cs typeface="Arial" panose="020B0604020202020204" pitchFamily="34" charset="0"/>
                        </a:rPr>
                        <a:t>Collection</a:t>
                      </a:r>
                      <a:endParaRPr sz="1100" dirty="0">
                        <a:solidFill>
                          <a:schemeClr val="bg1"/>
                        </a:solidFill>
                        <a:latin typeface="Arial" panose="020B0604020202020204" pitchFamily="34" charset="0"/>
                        <a:cs typeface="Arial" panose="020B0604020202020204" pitchFamily="34" charset="0"/>
                      </a:endParaRPr>
                    </a:p>
                  </a:txBody>
                  <a:tcPr marL="0" marR="0" marT="90805" marB="0" anchor="ctr">
                    <a:solidFill>
                      <a:srgbClr val="472C7B"/>
                    </a:solidFill>
                  </a:tcPr>
                </a:tc>
                <a:tc>
                  <a:txBody>
                    <a:bodyPr/>
                    <a:lstStyle/>
                    <a:p>
                      <a:pPr marL="2540" algn="ctr">
                        <a:lnSpc>
                          <a:spcPct val="100000"/>
                        </a:lnSpc>
                        <a:spcBef>
                          <a:spcPts val="715"/>
                        </a:spcBef>
                      </a:pPr>
                      <a:r>
                        <a:rPr sz="1100" spc="-10" dirty="0">
                          <a:solidFill>
                            <a:schemeClr val="bg1"/>
                          </a:solidFill>
                          <a:latin typeface="Arial" panose="020B0604020202020204" pitchFamily="34" charset="0"/>
                          <a:cs typeface="Arial" panose="020B0604020202020204" pitchFamily="34" charset="0"/>
                        </a:rPr>
                        <a:t>Year-Quarter</a:t>
                      </a:r>
                      <a:endParaRPr sz="1100" dirty="0">
                        <a:solidFill>
                          <a:schemeClr val="bg1"/>
                        </a:solidFill>
                        <a:latin typeface="Arial" panose="020B0604020202020204" pitchFamily="34" charset="0"/>
                        <a:cs typeface="Arial" panose="020B0604020202020204" pitchFamily="34" charset="0"/>
                      </a:endParaRPr>
                    </a:p>
                  </a:txBody>
                  <a:tcPr marL="0" marR="0" marT="90805" marB="0" anchor="ctr">
                    <a:solidFill>
                      <a:srgbClr val="472C7B"/>
                    </a:solidFill>
                  </a:tcPr>
                </a:tc>
                <a:tc>
                  <a:txBody>
                    <a:bodyPr/>
                    <a:lstStyle/>
                    <a:p>
                      <a:pPr marL="2540" algn="ctr">
                        <a:lnSpc>
                          <a:spcPct val="100000"/>
                        </a:lnSpc>
                        <a:spcBef>
                          <a:spcPts val="715"/>
                        </a:spcBef>
                      </a:pPr>
                      <a:r>
                        <a:rPr sz="1100" dirty="0">
                          <a:solidFill>
                            <a:schemeClr val="bg1"/>
                          </a:solidFill>
                          <a:latin typeface="Arial" panose="020B0604020202020204" pitchFamily="34" charset="0"/>
                          <a:cs typeface="Arial" panose="020B0604020202020204" pitchFamily="34" charset="0"/>
                        </a:rPr>
                        <a:t>Tax</a:t>
                      </a:r>
                      <a:r>
                        <a:rPr sz="1100" spc="-20" dirty="0">
                          <a:solidFill>
                            <a:schemeClr val="bg1"/>
                          </a:solidFill>
                          <a:latin typeface="Arial" panose="020B0604020202020204" pitchFamily="34" charset="0"/>
                          <a:cs typeface="Arial" panose="020B0604020202020204" pitchFamily="34" charset="0"/>
                        </a:rPr>
                        <a:t> </a:t>
                      </a:r>
                      <a:r>
                        <a:rPr sz="1100" spc="-10" dirty="0">
                          <a:solidFill>
                            <a:schemeClr val="bg1"/>
                          </a:solidFill>
                          <a:latin typeface="Arial" panose="020B0604020202020204" pitchFamily="34" charset="0"/>
                          <a:cs typeface="Arial" panose="020B0604020202020204" pitchFamily="34" charset="0"/>
                        </a:rPr>
                        <a:t>Collection</a:t>
                      </a:r>
                      <a:endParaRPr sz="1100" dirty="0">
                        <a:solidFill>
                          <a:schemeClr val="bg1"/>
                        </a:solidFill>
                        <a:latin typeface="Arial" panose="020B0604020202020204" pitchFamily="34" charset="0"/>
                        <a:cs typeface="Arial" panose="020B0604020202020204" pitchFamily="34" charset="0"/>
                      </a:endParaRPr>
                    </a:p>
                  </a:txBody>
                  <a:tcPr marL="0" marR="0" marT="90805" marB="0" anchor="ctr">
                    <a:solidFill>
                      <a:srgbClr val="472C7B"/>
                    </a:solidFill>
                  </a:tcPr>
                </a:tc>
                <a:tc>
                  <a:txBody>
                    <a:bodyPr/>
                    <a:lstStyle/>
                    <a:p>
                      <a:pPr marL="3175" algn="ctr">
                        <a:lnSpc>
                          <a:spcPct val="100000"/>
                        </a:lnSpc>
                        <a:spcBef>
                          <a:spcPts val="715"/>
                        </a:spcBef>
                      </a:pPr>
                      <a:r>
                        <a:rPr sz="1100" dirty="0">
                          <a:solidFill>
                            <a:schemeClr val="bg1"/>
                          </a:solidFill>
                          <a:latin typeface="Arial" panose="020B0604020202020204" pitchFamily="34" charset="0"/>
                          <a:cs typeface="Arial" panose="020B0604020202020204" pitchFamily="34" charset="0"/>
                        </a:rPr>
                        <a:t>%</a:t>
                      </a:r>
                      <a:r>
                        <a:rPr sz="1100" spc="-5" dirty="0">
                          <a:solidFill>
                            <a:schemeClr val="bg1"/>
                          </a:solidFill>
                          <a:latin typeface="Arial" panose="020B0604020202020204" pitchFamily="34" charset="0"/>
                          <a:cs typeface="Arial" panose="020B0604020202020204" pitchFamily="34" charset="0"/>
                        </a:rPr>
                        <a:t> </a:t>
                      </a:r>
                      <a:r>
                        <a:rPr sz="1100" spc="-10" dirty="0">
                          <a:solidFill>
                            <a:schemeClr val="bg1"/>
                          </a:solidFill>
                          <a:latin typeface="Arial" panose="020B0604020202020204" pitchFamily="34" charset="0"/>
                          <a:cs typeface="Arial" panose="020B0604020202020204" pitchFamily="34" charset="0"/>
                        </a:rPr>
                        <a:t>Change</a:t>
                      </a:r>
                      <a:endParaRPr sz="1100" dirty="0">
                        <a:solidFill>
                          <a:schemeClr val="bg1"/>
                        </a:solidFill>
                        <a:latin typeface="Arial" panose="020B0604020202020204" pitchFamily="34" charset="0"/>
                        <a:cs typeface="Arial" panose="020B0604020202020204" pitchFamily="34" charset="0"/>
                      </a:endParaRPr>
                    </a:p>
                  </a:txBody>
                  <a:tcPr marL="0" marR="0" marT="90805" marB="0" anchor="ctr">
                    <a:solidFill>
                      <a:srgbClr val="472C7B"/>
                    </a:solidFill>
                  </a:tcPr>
                </a:tc>
                <a:extLst>
                  <a:ext uri="{0D108BD9-81ED-4DB2-BD59-A6C34878D82A}">
                    <a16:rowId xmlns:a16="http://schemas.microsoft.com/office/drawing/2014/main" val="10000"/>
                  </a:ext>
                </a:extLst>
              </a:tr>
              <a:tr h="337348">
                <a:tc>
                  <a:txBody>
                    <a:bodyPr/>
                    <a:lstStyle/>
                    <a:p>
                      <a:pPr algn="ctr" fontAlgn="ctr">
                        <a:buNone/>
                      </a:pPr>
                      <a:r>
                        <a:rPr lang="en-US" sz="1100" b="0" i="0" u="none" strike="noStrike" dirty="0">
                          <a:solidFill>
                            <a:srgbClr val="000000"/>
                          </a:solidFill>
                          <a:effectLst/>
                          <a:latin typeface="Calibri" panose="020F0502020204030204" pitchFamily="34" charset="0"/>
                        </a:rPr>
                        <a:t>2023-1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$162,657</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2022-1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$129,978</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25.1%</a:t>
                      </a:r>
                    </a:p>
                  </a:txBody>
                  <a:tcPr marL="9525" marR="9525" marT="9525" marB="0" anchor="ctr"/>
                </a:tc>
                <a:extLst>
                  <a:ext uri="{0D108BD9-81ED-4DB2-BD59-A6C34878D82A}">
                    <a16:rowId xmlns:a16="http://schemas.microsoft.com/office/drawing/2014/main" val="10004"/>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2023-2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$185,397</a:t>
                      </a:r>
                    </a:p>
                  </a:txBody>
                  <a:tcPr marL="9525" marR="9525" marT="9525" marB="0" anchor="ctr"/>
                </a:tc>
                <a:tc>
                  <a:txBody>
                    <a:bodyPr/>
                    <a:lstStyle/>
                    <a:p>
                      <a:pPr algn="ctr" fontAlgn="ctr">
                        <a:buNone/>
                      </a:pPr>
                      <a:r>
                        <a:rPr lang="en-US" sz="1100" b="0" i="0" u="none" strike="noStrike" dirty="0">
                          <a:solidFill>
                            <a:srgbClr val="000000"/>
                          </a:solidFill>
                          <a:effectLst/>
                          <a:latin typeface="Calibri" panose="020F0502020204030204" pitchFamily="34" charset="0"/>
                        </a:rPr>
                        <a:t>2022-2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$136,389</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35.9%</a:t>
                      </a:r>
                    </a:p>
                  </a:txBody>
                  <a:tcPr marL="9525" marR="9525" marT="9525" marB="0" anchor="ctr"/>
                </a:tc>
                <a:extLst>
                  <a:ext uri="{0D108BD9-81ED-4DB2-BD59-A6C34878D82A}">
                    <a16:rowId xmlns:a16="http://schemas.microsoft.com/office/drawing/2014/main" val="10005"/>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2023-3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$204,065</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2022-3</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$153,884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32.6%</a:t>
                      </a:r>
                    </a:p>
                  </a:txBody>
                  <a:tcPr marL="9525" marR="9525" marT="9525" marB="0" anchor="ctr"/>
                </a:tc>
                <a:extLst>
                  <a:ext uri="{0D108BD9-81ED-4DB2-BD59-A6C34878D82A}">
                    <a16:rowId xmlns:a16="http://schemas.microsoft.com/office/drawing/2014/main" val="10006"/>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2023-4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$191,930</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2022-4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$157,092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22.2%</a:t>
                      </a:r>
                    </a:p>
                  </a:txBody>
                  <a:tcPr marL="9525" marR="9525" marT="9525" marB="0" anchor="ctr"/>
                </a:tc>
                <a:extLst>
                  <a:ext uri="{0D108BD9-81ED-4DB2-BD59-A6C34878D82A}">
                    <a16:rowId xmlns:a16="http://schemas.microsoft.com/office/drawing/2014/main" val="10007"/>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2024-1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$195,444</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2023-1</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$162,657</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20.2%</a:t>
                      </a:r>
                    </a:p>
                  </a:txBody>
                  <a:tcPr marL="9525" marR="9525" marT="9525" marB="0" anchor="ctr"/>
                </a:tc>
                <a:extLst>
                  <a:ext uri="{0D108BD9-81ED-4DB2-BD59-A6C34878D82A}">
                    <a16:rowId xmlns:a16="http://schemas.microsoft.com/office/drawing/2014/main" val="10008"/>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2024-2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$188,653</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2023-2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$185,397</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1.8%</a:t>
                      </a:r>
                    </a:p>
                  </a:txBody>
                  <a:tcPr marL="9525" marR="9525" marT="9525" marB="0" anchor="ctr"/>
                </a:tc>
                <a:extLst>
                  <a:ext uri="{0D108BD9-81ED-4DB2-BD59-A6C34878D82A}">
                    <a16:rowId xmlns:a16="http://schemas.microsoft.com/office/drawing/2014/main" val="10009"/>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2024-3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$210,326</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2023-3</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$204,065</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3.1%</a:t>
                      </a:r>
                    </a:p>
                  </a:txBody>
                  <a:tcPr marL="9525" marR="9525" marT="9525" marB="0" anchor="ctr"/>
                </a:tc>
                <a:extLst>
                  <a:ext uri="{0D108BD9-81ED-4DB2-BD59-A6C34878D82A}">
                    <a16:rowId xmlns:a16="http://schemas.microsoft.com/office/drawing/2014/main" val="10010"/>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2024-4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$207,196</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2023-4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$191,930</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8.0%</a:t>
                      </a:r>
                    </a:p>
                  </a:txBody>
                  <a:tcPr marL="9525" marR="9525" marT="9525" marB="0" anchor="ctr"/>
                </a:tc>
                <a:extLst>
                  <a:ext uri="{0D108BD9-81ED-4DB2-BD59-A6C34878D82A}">
                    <a16:rowId xmlns:a16="http://schemas.microsoft.com/office/drawing/2014/main" val="10011"/>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2025-1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$190,284</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2024-1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$195,444</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-2.6%</a:t>
                      </a:r>
                    </a:p>
                  </a:txBody>
                  <a:tcPr marL="9525" marR="9525" marT="9525" marB="0" anchor="ctr"/>
                </a:tc>
                <a:extLst>
                  <a:ext uri="{0D108BD9-81ED-4DB2-BD59-A6C34878D82A}">
                    <a16:rowId xmlns:a16="http://schemas.microsoft.com/office/drawing/2014/main" val="10012"/>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2025-2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$226,014</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2024-2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$188,653</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19.8%</a:t>
                      </a:r>
                    </a:p>
                  </a:txBody>
                  <a:tcPr marL="9525" marR="9525" marT="9525" marB="0" anchor="ctr"/>
                </a:tc>
                <a:extLst>
                  <a:ext uri="{0D108BD9-81ED-4DB2-BD59-A6C34878D82A}">
                    <a16:rowId xmlns:a16="http://schemas.microsoft.com/office/drawing/2014/main" val="1875118875"/>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2025-3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$213,629</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2024-3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$210,326</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1.6%</a:t>
                      </a:r>
                    </a:p>
                  </a:txBody>
                  <a:tcPr marL="9525" marR="9525" marT="9525" marB="0" anchor="ctr"/>
                </a:tc>
                <a:extLst>
                  <a:ext uri="{0D108BD9-81ED-4DB2-BD59-A6C34878D82A}">
                    <a16:rowId xmlns:a16="http://schemas.microsoft.com/office/drawing/2014/main" val="1023396757"/>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2025-4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$203,816</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2024-4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$207,196</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-1.6%</a:t>
                      </a:r>
                    </a:p>
                  </a:txBody>
                  <a:tcPr marL="9525" marR="9525" marT="9525" marB="0" anchor="ctr"/>
                </a:tc>
                <a:extLst>
                  <a:ext uri="{0D108BD9-81ED-4DB2-BD59-A6C34878D82A}">
                    <a16:rowId xmlns:a16="http://schemas.microsoft.com/office/drawing/2014/main" val="2472966790"/>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2026-1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$200,942</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2025-1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$190,284</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5.6%</a:t>
                      </a:r>
                    </a:p>
                  </a:txBody>
                  <a:tcPr marL="9525" marR="9525" marT="9525" marB="0" anchor="ctr"/>
                </a:tc>
                <a:extLst>
                  <a:ext uri="{0D108BD9-81ED-4DB2-BD59-A6C34878D82A}">
                    <a16:rowId xmlns:a16="http://schemas.microsoft.com/office/drawing/2014/main" val="4106752413"/>
                  </a:ext>
                </a:extLst>
              </a:tr>
            </a:tbl>
          </a:graphicData>
        </a:graphic>
      </p:graphicFrame>
      <p:sp>
        <p:nvSpPr>
          <p:cNvPr id="8" name="object 5">
            <a:extLst>
              <a:ext uri="{FF2B5EF4-FFF2-40B4-BE49-F238E27FC236}">
                <a16:creationId xmlns:a16="http://schemas.microsoft.com/office/drawing/2014/main" id="{89F0FB66-D173-5DD2-8DB5-AE83F232976B}"/>
              </a:ext>
            </a:extLst>
          </p:cNvPr>
          <p:cNvSpPr txBox="1"/>
          <p:nvPr/>
        </p:nvSpPr>
        <p:spPr>
          <a:xfrm>
            <a:off x="9113773" y="6422446"/>
            <a:ext cx="2644775" cy="348813"/>
          </a:xfrm>
          <a:prstGeom prst="rect">
            <a:avLst/>
          </a:prstGeom>
        </p:spPr>
        <p:txBody>
          <a:bodyPr vert="horz" wrap="square" lIns="0" tIns="12700" rIns="0" bIns="0" rtlCol="0">
            <a:spAutoFit/>
          </a:bodyPr>
          <a:lstStyle/>
          <a:p>
            <a:pPr marL="12700" algn="r">
              <a:lnSpc>
                <a:spcPct val="100000"/>
              </a:lnSpc>
              <a:spcBef>
                <a:spcPts val="100"/>
              </a:spcBef>
            </a:pPr>
            <a:r>
              <a:rPr sz="1050" dirty="0">
                <a:latin typeface="Arial" panose="020B0604020202020204" pitchFamily="34" charset="0"/>
                <a:cs typeface="Arial" panose="020B0604020202020204" pitchFamily="34" charset="0"/>
              </a:rPr>
              <a:t>NWLA</a:t>
            </a:r>
            <a:r>
              <a:rPr sz="1050" spc="-15"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ECONOMIC</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DASHBOARD</a:t>
            </a:r>
            <a:endParaRPr lang="en-US" sz="1050" spc="-10" dirty="0">
              <a:latin typeface="Arial" panose="020B0604020202020204" pitchFamily="34" charset="0"/>
              <a:cs typeface="Arial" panose="020B0604020202020204" pitchFamily="34" charset="0"/>
            </a:endParaRPr>
          </a:p>
          <a:p>
            <a:pPr marL="12700" algn="r">
              <a:lnSpc>
                <a:spcPct val="100000"/>
              </a:lnSpc>
              <a:spcBef>
                <a:spcPts val="100"/>
              </a:spcBef>
            </a:pPr>
            <a:r>
              <a:rPr lang="en-US" sz="1050" dirty="0">
                <a:latin typeface="Arial" panose="020B0604020202020204" pitchFamily="34" charset="0"/>
                <a:cs typeface="Arial" panose="020B0604020202020204" pitchFamily="34" charset="0"/>
              </a:rPr>
              <a:t>Tax Collection</a:t>
            </a:r>
          </a:p>
        </p:txBody>
      </p:sp>
      <p:sp>
        <p:nvSpPr>
          <p:cNvPr id="7" name="Slide Number Placeholder 6">
            <a:extLst>
              <a:ext uri="{FF2B5EF4-FFF2-40B4-BE49-F238E27FC236}">
                <a16:creationId xmlns:a16="http://schemas.microsoft.com/office/drawing/2014/main" id="{D3E18FD3-90FD-8F07-6995-4D096633EF9E}"/>
              </a:ext>
            </a:extLst>
          </p:cNvPr>
          <p:cNvSpPr>
            <a:spLocks noGrp="1"/>
          </p:cNvSpPr>
          <p:nvPr>
            <p:ph type="sldNum" sz="quarter" idx="7"/>
          </p:nvPr>
        </p:nvSpPr>
        <p:spPr>
          <a:xfrm>
            <a:off x="11758548" y="6590792"/>
            <a:ext cx="281052" cy="153888"/>
          </a:xfrm>
        </p:spPr>
        <p:txBody>
          <a:bodyPr/>
          <a:lstStyle/>
          <a:p>
            <a:pPr marL="115570">
              <a:lnSpc>
                <a:spcPts val="1240"/>
              </a:lnSpc>
            </a:pPr>
            <a:fld id="{81D60167-4931-47E6-BA6A-407CBD079E47}" type="slidenum">
              <a:rPr lang="en-US" spc="-50" smtClean="0">
                <a:latin typeface="Arial" panose="020B0604020202020204" pitchFamily="34" charset="0"/>
                <a:cs typeface="Arial" panose="020B0604020202020204" pitchFamily="34" charset="0"/>
              </a:rPr>
              <a:t>15</a:t>
            </a:fld>
            <a:endParaRPr lang="en-US" spc="-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24451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73B61-7540-CC83-C2CB-FB1D0A2B999B}"/>
            </a:ext>
          </a:extLst>
        </p:cNvPr>
        <p:cNvGrpSpPr/>
        <p:nvPr/>
      </p:nvGrpSpPr>
      <p:grpSpPr>
        <a:xfrm>
          <a:off x="0" y="0"/>
          <a:ext cx="0" cy="0"/>
          <a:chOff x="0" y="0"/>
          <a:chExt cx="0" cy="0"/>
        </a:xfrm>
      </p:grpSpPr>
      <p:sp>
        <p:nvSpPr>
          <p:cNvPr id="4" name="object 4">
            <a:extLst>
              <a:ext uri="{FF2B5EF4-FFF2-40B4-BE49-F238E27FC236}">
                <a16:creationId xmlns:a16="http://schemas.microsoft.com/office/drawing/2014/main" id="{26266BA4-B918-B235-FC90-0DAC44835353}"/>
              </a:ext>
            </a:extLst>
          </p:cNvPr>
          <p:cNvSpPr txBox="1">
            <a:spLocks noGrp="1"/>
          </p:cNvSpPr>
          <p:nvPr>
            <p:ph type="title" idx="4294967295"/>
          </p:nvPr>
        </p:nvSpPr>
        <p:spPr>
          <a:xfrm>
            <a:off x="543879" y="1094993"/>
            <a:ext cx="4104322" cy="289823"/>
          </a:xfrm>
          <a:prstGeom prst="rect">
            <a:avLst/>
          </a:prstGeom>
          <a:noFill/>
          <a:ln>
            <a:noFill/>
            <a:prstDash/>
          </a:ln>
          <a:effectLst/>
        </p:spPr>
        <p:txBody>
          <a:bodyPr rot="0" spcFirstLastPara="0" vertOverflow="overflow" horzOverflow="overflow" vert="horz" wrap="square" lIns="0" tIns="12700"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1800" b="1" i="0" u="none" strike="noStrike" kern="0" cap="none" spc="-4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Tax</a:t>
            </a:r>
            <a:r>
              <a:rPr kumimoji="0" lang="en-US" sz="1800" b="1" i="0" u="none" strike="noStrike" kern="0" cap="none" spc="-3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1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Collection</a:t>
            </a:r>
            <a:r>
              <a:rPr kumimoji="0" lang="en-US" sz="1800" b="1" i="0" u="none" strike="noStrike" kern="0" cap="none" spc="-5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1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Village of Ida</a:t>
            </a:r>
            <a:endParaRPr kumimoji="0" lang="en-US"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graphicFrame>
        <p:nvGraphicFramePr>
          <p:cNvPr id="6" name="Chart 5" descr="A chart of the tax collection of the Village  of Ida from 2019 to 2026.">
            <a:extLst>
              <a:ext uri="{FF2B5EF4-FFF2-40B4-BE49-F238E27FC236}">
                <a16:creationId xmlns:a16="http://schemas.microsoft.com/office/drawing/2014/main" id="{DAB33973-A9E9-EBD1-6DD6-34FAE41A9B15}"/>
              </a:ext>
            </a:extLst>
          </p:cNvPr>
          <p:cNvGraphicFramePr>
            <a:graphicFrameLocks noGrp="1"/>
          </p:cNvGraphicFramePr>
          <p:nvPr>
            <p:extLst>
              <p:ext uri="{D42A27DB-BD31-4B8C-83A1-F6EECF244321}">
                <p14:modId xmlns:p14="http://schemas.microsoft.com/office/powerpoint/2010/main" val="1171394468"/>
              </p:ext>
            </p:extLst>
          </p:nvPr>
        </p:nvGraphicFramePr>
        <p:xfrm>
          <a:off x="543878" y="1524000"/>
          <a:ext cx="6771321" cy="3810000"/>
        </p:xfrm>
        <a:graphic>
          <a:graphicData uri="http://schemas.openxmlformats.org/drawingml/2006/chart">
            <c:chart xmlns:c="http://schemas.openxmlformats.org/drawingml/2006/chart" xmlns:r="http://schemas.openxmlformats.org/officeDocument/2006/relationships" r:id="rId3"/>
          </a:graphicData>
        </a:graphic>
      </p:graphicFrame>
      <p:sp>
        <p:nvSpPr>
          <p:cNvPr id="3" name="object 3">
            <a:extLst>
              <a:ext uri="{FF2B5EF4-FFF2-40B4-BE49-F238E27FC236}">
                <a16:creationId xmlns:a16="http://schemas.microsoft.com/office/drawing/2014/main" id="{E67DA580-54BD-0D8D-C658-64EC80A8CC61}"/>
              </a:ext>
            </a:extLst>
          </p:cNvPr>
          <p:cNvSpPr txBox="1"/>
          <p:nvPr/>
        </p:nvSpPr>
        <p:spPr>
          <a:xfrm>
            <a:off x="549158" y="5459515"/>
            <a:ext cx="2270241" cy="197490"/>
          </a:xfrm>
          <a:prstGeom prst="rect">
            <a:avLst/>
          </a:prstGeom>
        </p:spPr>
        <p:txBody>
          <a:bodyPr vert="horz" wrap="square" lIns="0" tIns="12700" rIns="0" bIns="0" rtlCol="0">
            <a:spAutoFit/>
          </a:bodyPr>
          <a:lstStyle/>
          <a:p>
            <a:pPr marL="12700">
              <a:lnSpc>
                <a:spcPct val="100000"/>
              </a:lnSpc>
              <a:spcBef>
                <a:spcPts val="100"/>
              </a:spcBef>
            </a:pPr>
            <a:r>
              <a:rPr sz="1200" dirty="0">
                <a:latin typeface="Arial" panose="020B0604020202020204" pitchFamily="34" charset="0"/>
                <a:cs typeface="Arial" panose="020B0604020202020204" pitchFamily="34" charset="0"/>
              </a:rPr>
              <a:t>Data</a:t>
            </a:r>
            <a:r>
              <a:rPr sz="1200" spc="-4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from:</a:t>
            </a:r>
            <a:r>
              <a:rPr sz="1200" spc="-15" dirty="0">
                <a:latin typeface="Arial" panose="020B0604020202020204" pitchFamily="34" charset="0"/>
                <a:cs typeface="Arial" panose="020B0604020202020204" pitchFamily="34" charset="0"/>
              </a:rPr>
              <a:t> </a:t>
            </a:r>
            <a:r>
              <a:rPr sz="1200" dirty="0">
                <a:solidFill>
                  <a:srgbClr val="1F1F1E"/>
                </a:solidFill>
                <a:latin typeface="Arial" panose="020B0604020202020204" pitchFamily="34" charset="0"/>
                <a:cs typeface="Arial" panose="020B0604020202020204" pitchFamily="34" charset="0"/>
              </a:rPr>
              <a:t>City</a:t>
            </a:r>
            <a:r>
              <a:rPr sz="1200" spc="-35" dirty="0">
                <a:solidFill>
                  <a:srgbClr val="1F1F1E"/>
                </a:solidFill>
                <a:latin typeface="Arial" panose="020B0604020202020204" pitchFamily="34" charset="0"/>
                <a:cs typeface="Arial" panose="020B0604020202020204" pitchFamily="34" charset="0"/>
              </a:rPr>
              <a:t> </a:t>
            </a:r>
            <a:r>
              <a:rPr sz="1200" dirty="0">
                <a:solidFill>
                  <a:srgbClr val="1F1F1E"/>
                </a:solidFill>
                <a:latin typeface="Arial" panose="020B0604020202020204" pitchFamily="34" charset="0"/>
                <a:cs typeface="Arial" panose="020B0604020202020204" pitchFamily="34" charset="0"/>
              </a:rPr>
              <a:t>of</a:t>
            </a:r>
            <a:r>
              <a:rPr sz="1200" spc="-25" dirty="0">
                <a:solidFill>
                  <a:srgbClr val="1F1F1E"/>
                </a:solidFill>
                <a:latin typeface="Arial" panose="020B0604020202020204" pitchFamily="34" charset="0"/>
                <a:cs typeface="Arial" panose="020B0604020202020204" pitchFamily="34" charset="0"/>
              </a:rPr>
              <a:t> </a:t>
            </a:r>
            <a:r>
              <a:rPr sz="1200" spc="-10" dirty="0">
                <a:solidFill>
                  <a:srgbClr val="1F1F1E"/>
                </a:solidFill>
                <a:latin typeface="Arial" panose="020B0604020202020204" pitchFamily="34" charset="0"/>
                <a:cs typeface="Arial" panose="020B0604020202020204" pitchFamily="34" charset="0"/>
              </a:rPr>
              <a:t>Shreveport</a:t>
            </a:r>
            <a:endParaRPr sz="1200" dirty="0">
              <a:latin typeface="Arial" panose="020B0604020202020204" pitchFamily="34" charset="0"/>
              <a:cs typeface="Arial" panose="020B0604020202020204" pitchFamily="34" charset="0"/>
            </a:endParaRPr>
          </a:p>
        </p:txBody>
      </p:sp>
      <p:graphicFrame>
        <p:nvGraphicFramePr>
          <p:cNvPr id="5" name="object 5">
            <a:extLst>
              <a:ext uri="{FF2B5EF4-FFF2-40B4-BE49-F238E27FC236}">
                <a16:creationId xmlns:a16="http://schemas.microsoft.com/office/drawing/2014/main" id="{0C79C080-458B-6364-3B53-50EB5321EC2F}"/>
              </a:ext>
            </a:extLst>
          </p:cNvPr>
          <p:cNvGraphicFramePr>
            <a:graphicFrameLocks noGrp="1"/>
          </p:cNvGraphicFramePr>
          <p:nvPr>
            <p:extLst>
              <p:ext uri="{D42A27DB-BD31-4B8C-83A1-F6EECF244321}">
                <p14:modId xmlns:p14="http://schemas.microsoft.com/office/powerpoint/2010/main" val="2512494221"/>
              </p:ext>
            </p:extLst>
          </p:nvPr>
        </p:nvGraphicFramePr>
        <p:xfrm>
          <a:off x="7543800" y="304800"/>
          <a:ext cx="4304984" cy="4811609"/>
        </p:xfrm>
        <a:graphic>
          <a:graphicData uri="http://schemas.openxmlformats.org/drawingml/2006/table">
            <a:tbl>
              <a:tblPr firstRow="1" bandRow="1">
                <a:tableStyleId>{616DA210-FB5B-4158-B5E0-FEB733F419BA}</a:tableStyleId>
              </a:tblPr>
              <a:tblGrid>
                <a:gridCol w="860997">
                  <a:extLst>
                    <a:ext uri="{9D8B030D-6E8A-4147-A177-3AD203B41FA5}">
                      <a16:colId xmlns:a16="http://schemas.microsoft.com/office/drawing/2014/main" val="20000"/>
                    </a:ext>
                  </a:extLst>
                </a:gridCol>
                <a:gridCol w="860997">
                  <a:extLst>
                    <a:ext uri="{9D8B030D-6E8A-4147-A177-3AD203B41FA5}">
                      <a16:colId xmlns:a16="http://schemas.microsoft.com/office/drawing/2014/main" val="20001"/>
                    </a:ext>
                  </a:extLst>
                </a:gridCol>
                <a:gridCol w="860996">
                  <a:extLst>
                    <a:ext uri="{9D8B030D-6E8A-4147-A177-3AD203B41FA5}">
                      <a16:colId xmlns:a16="http://schemas.microsoft.com/office/drawing/2014/main" val="20002"/>
                    </a:ext>
                  </a:extLst>
                </a:gridCol>
                <a:gridCol w="860997">
                  <a:extLst>
                    <a:ext uri="{9D8B030D-6E8A-4147-A177-3AD203B41FA5}">
                      <a16:colId xmlns:a16="http://schemas.microsoft.com/office/drawing/2014/main" val="20003"/>
                    </a:ext>
                  </a:extLst>
                </a:gridCol>
                <a:gridCol w="860997">
                  <a:extLst>
                    <a:ext uri="{9D8B030D-6E8A-4147-A177-3AD203B41FA5}">
                      <a16:colId xmlns:a16="http://schemas.microsoft.com/office/drawing/2014/main" val="20004"/>
                    </a:ext>
                  </a:extLst>
                </a:gridCol>
              </a:tblGrid>
              <a:tr h="337348">
                <a:tc>
                  <a:txBody>
                    <a:bodyPr/>
                    <a:lstStyle/>
                    <a:p>
                      <a:pPr marL="1905" algn="ctr">
                        <a:lnSpc>
                          <a:spcPct val="100000"/>
                        </a:lnSpc>
                        <a:spcBef>
                          <a:spcPts val="715"/>
                        </a:spcBef>
                      </a:pPr>
                      <a:r>
                        <a:rPr sz="1100" spc="-10" dirty="0">
                          <a:solidFill>
                            <a:schemeClr val="bg1"/>
                          </a:solidFill>
                          <a:latin typeface="Arial" panose="020B0604020202020204" pitchFamily="34" charset="0"/>
                          <a:cs typeface="Arial" panose="020B0604020202020204" pitchFamily="34" charset="0"/>
                        </a:rPr>
                        <a:t>Year-Quarter</a:t>
                      </a:r>
                      <a:endParaRPr sz="1100" dirty="0">
                        <a:solidFill>
                          <a:schemeClr val="bg1"/>
                        </a:solidFill>
                        <a:latin typeface="Arial" panose="020B0604020202020204" pitchFamily="34" charset="0"/>
                        <a:cs typeface="Arial" panose="020B0604020202020204" pitchFamily="34" charset="0"/>
                      </a:endParaRPr>
                    </a:p>
                  </a:txBody>
                  <a:tcPr marL="0" marR="0" marT="90805" marB="0" anchor="ctr">
                    <a:solidFill>
                      <a:srgbClr val="472C7B"/>
                    </a:solidFill>
                  </a:tcPr>
                </a:tc>
                <a:tc>
                  <a:txBody>
                    <a:bodyPr/>
                    <a:lstStyle/>
                    <a:p>
                      <a:pPr marL="2540" algn="ctr">
                        <a:lnSpc>
                          <a:spcPct val="100000"/>
                        </a:lnSpc>
                        <a:spcBef>
                          <a:spcPts val="715"/>
                        </a:spcBef>
                      </a:pPr>
                      <a:r>
                        <a:rPr sz="1100" dirty="0">
                          <a:solidFill>
                            <a:schemeClr val="bg1"/>
                          </a:solidFill>
                          <a:latin typeface="Arial" panose="020B0604020202020204" pitchFamily="34" charset="0"/>
                          <a:cs typeface="Arial" panose="020B0604020202020204" pitchFamily="34" charset="0"/>
                        </a:rPr>
                        <a:t>Tax</a:t>
                      </a:r>
                      <a:r>
                        <a:rPr sz="1100" spc="-20" dirty="0">
                          <a:solidFill>
                            <a:schemeClr val="bg1"/>
                          </a:solidFill>
                          <a:latin typeface="Arial" panose="020B0604020202020204" pitchFamily="34" charset="0"/>
                          <a:cs typeface="Arial" panose="020B0604020202020204" pitchFamily="34" charset="0"/>
                        </a:rPr>
                        <a:t> </a:t>
                      </a:r>
                      <a:r>
                        <a:rPr sz="1100" spc="-10" dirty="0">
                          <a:solidFill>
                            <a:schemeClr val="bg1"/>
                          </a:solidFill>
                          <a:latin typeface="Arial" panose="020B0604020202020204" pitchFamily="34" charset="0"/>
                          <a:cs typeface="Arial" panose="020B0604020202020204" pitchFamily="34" charset="0"/>
                        </a:rPr>
                        <a:t>Collection</a:t>
                      </a:r>
                      <a:endParaRPr sz="1100" dirty="0">
                        <a:solidFill>
                          <a:schemeClr val="bg1"/>
                        </a:solidFill>
                        <a:latin typeface="Arial" panose="020B0604020202020204" pitchFamily="34" charset="0"/>
                        <a:cs typeface="Arial" panose="020B0604020202020204" pitchFamily="34" charset="0"/>
                      </a:endParaRPr>
                    </a:p>
                  </a:txBody>
                  <a:tcPr marL="0" marR="0" marT="90805" marB="0" anchor="ctr">
                    <a:solidFill>
                      <a:srgbClr val="472C7B"/>
                    </a:solidFill>
                  </a:tcPr>
                </a:tc>
                <a:tc>
                  <a:txBody>
                    <a:bodyPr/>
                    <a:lstStyle/>
                    <a:p>
                      <a:pPr marL="2540" algn="ctr">
                        <a:lnSpc>
                          <a:spcPct val="100000"/>
                        </a:lnSpc>
                        <a:spcBef>
                          <a:spcPts val="715"/>
                        </a:spcBef>
                      </a:pPr>
                      <a:r>
                        <a:rPr sz="1100" spc="-10" dirty="0">
                          <a:solidFill>
                            <a:schemeClr val="bg1"/>
                          </a:solidFill>
                          <a:latin typeface="Arial" panose="020B0604020202020204" pitchFamily="34" charset="0"/>
                          <a:cs typeface="Arial" panose="020B0604020202020204" pitchFamily="34" charset="0"/>
                        </a:rPr>
                        <a:t>Year-Quarter</a:t>
                      </a:r>
                      <a:endParaRPr sz="1100" dirty="0">
                        <a:solidFill>
                          <a:schemeClr val="bg1"/>
                        </a:solidFill>
                        <a:latin typeface="Arial" panose="020B0604020202020204" pitchFamily="34" charset="0"/>
                        <a:cs typeface="Arial" panose="020B0604020202020204" pitchFamily="34" charset="0"/>
                      </a:endParaRPr>
                    </a:p>
                  </a:txBody>
                  <a:tcPr marL="0" marR="0" marT="90805" marB="0" anchor="ctr">
                    <a:solidFill>
                      <a:srgbClr val="472C7B"/>
                    </a:solidFill>
                  </a:tcPr>
                </a:tc>
                <a:tc>
                  <a:txBody>
                    <a:bodyPr/>
                    <a:lstStyle/>
                    <a:p>
                      <a:pPr marL="2540" algn="ctr">
                        <a:lnSpc>
                          <a:spcPct val="100000"/>
                        </a:lnSpc>
                        <a:spcBef>
                          <a:spcPts val="715"/>
                        </a:spcBef>
                      </a:pPr>
                      <a:r>
                        <a:rPr sz="1100" dirty="0">
                          <a:solidFill>
                            <a:schemeClr val="bg1"/>
                          </a:solidFill>
                          <a:latin typeface="Arial" panose="020B0604020202020204" pitchFamily="34" charset="0"/>
                          <a:cs typeface="Arial" panose="020B0604020202020204" pitchFamily="34" charset="0"/>
                        </a:rPr>
                        <a:t>Tax</a:t>
                      </a:r>
                      <a:r>
                        <a:rPr sz="1100" spc="-20" dirty="0">
                          <a:solidFill>
                            <a:schemeClr val="bg1"/>
                          </a:solidFill>
                          <a:latin typeface="Arial" panose="020B0604020202020204" pitchFamily="34" charset="0"/>
                          <a:cs typeface="Arial" panose="020B0604020202020204" pitchFamily="34" charset="0"/>
                        </a:rPr>
                        <a:t> </a:t>
                      </a:r>
                      <a:r>
                        <a:rPr sz="1100" spc="-10" dirty="0">
                          <a:solidFill>
                            <a:schemeClr val="bg1"/>
                          </a:solidFill>
                          <a:latin typeface="Arial" panose="020B0604020202020204" pitchFamily="34" charset="0"/>
                          <a:cs typeface="Arial" panose="020B0604020202020204" pitchFamily="34" charset="0"/>
                        </a:rPr>
                        <a:t>Collection</a:t>
                      </a:r>
                      <a:endParaRPr sz="1100" dirty="0">
                        <a:solidFill>
                          <a:schemeClr val="bg1"/>
                        </a:solidFill>
                        <a:latin typeface="Arial" panose="020B0604020202020204" pitchFamily="34" charset="0"/>
                        <a:cs typeface="Arial" panose="020B0604020202020204" pitchFamily="34" charset="0"/>
                      </a:endParaRPr>
                    </a:p>
                  </a:txBody>
                  <a:tcPr marL="0" marR="0" marT="90805" marB="0" anchor="ctr">
                    <a:solidFill>
                      <a:srgbClr val="472C7B"/>
                    </a:solidFill>
                  </a:tcPr>
                </a:tc>
                <a:tc>
                  <a:txBody>
                    <a:bodyPr/>
                    <a:lstStyle/>
                    <a:p>
                      <a:pPr marL="3175" algn="ctr">
                        <a:lnSpc>
                          <a:spcPct val="100000"/>
                        </a:lnSpc>
                        <a:spcBef>
                          <a:spcPts val="715"/>
                        </a:spcBef>
                      </a:pPr>
                      <a:r>
                        <a:rPr sz="1100" dirty="0">
                          <a:solidFill>
                            <a:schemeClr val="bg1"/>
                          </a:solidFill>
                          <a:latin typeface="Arial" panose="020B0604020202020204" pitchFamily="34" charset="0"/>
                          <a:cs typeface="Arial" panose="020B0604020202020204" pitchFamily="34" charset="0"/>
                        </a:rPr>
                        <a:t>%</a:t>
                      </a:r>
                      <a:r>
                        <a:rPr sz="1100" spc="-5" dirty="0">
                          <a:solidFill>
                            <a:schemeClr val="bg1"/>
                          </a:solidFill>
                          <a:latin typeface="Arial" panose="020B0604020202020204" pitchFamily="34" charset="0"/>
                          <a:cs typeface="Arial" panose="020B0604020202020204" pitchFamily="34" charset="0"/>
                        </a:rPr>
                        <a:t> </a:t>
                      </a:r>
                      <a:r>
                        <a:rPr sz="1100" spc="-10" dirty="0">
                          <a:solidFill>
                            <a:schemeClr val="bg1"/>
                          </a:solidFill>
                          <a:latin typeface="Arial" panose="020B0604020202020204" pitchFamily="34" charset="0"/>
                          <a:cs typeface="Arial" panose="020B0604020202020204" pitchFamily="34" charset="0"/>
                        </a:rPr>
                        <a:t>Change</a:t>
                      </a:r>
                      <a:endParaRPr sz="1100" dirty="0">
                        <a:solidFill>
                          <a:schemeClr val="bg1"/>
                        </a:solidFill>
                        <a:latin typeface="Arial" panose="020B0604020202020204" pitchFamily="34" charset="0"/>
                        <a:cs typeface="Arial" panose="020B0604020202020204" pitchFamily="34" charset="0"/>
                      </a:endParaRPr>
                    </a:p>
                  </a:txBody>
                  <a:tcPr marL="0" marR="0" marT="90805" marB="0" anchor="ctr">
                    <a:solidFill>
                      <a:srgbClr val="472C7B"/>
                    </a:solidFill>
                  </a:tcPr>
                </a:tc>
                <a:extLst>
                  <a:ext uri="{0D108BD9-81ED-4DB2-BD59-A6C34878D82A}">
                    <a16:rowId xmlns:a16="http://schemas.microsoft.com/office/drawing/2014/main" val="10000"/>
                  </a:ext>
                </a:extLst>
              </a:tr>
              <a:tr h="337348">
                <a:tc>
                  <a:txBody>
                    <a:bodyPr/>
                    <a:lstStyle/>
                    <a:p>
                      <a:pPr algn="ctr" fontAlgn="ctr">
                        <a:buNone/>
                      </a:pPr>
                      <a:r>
                        <a:rPr lang="en-US" sz="1100" b="0" i="0" u="none" strike="noStrike" dirty="0">
                          <a:solidFill>
                            <a:srgbClr val="000000"/>
                          </a:solidFill>
                          <a:effectLst/>
                          <a:latin typeface="Calibri" panose="020F0502020204030204" pitchFamily="34" charset="0"/>
                        </a:rPr>
                        <a:t>2023-1</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$38,440</a:t>
                      </a:r>
                    </a:p>
                  </a:txBody>
                  <a:tcPr marL="9525" marR="9525" marT="9525" marB="0" anchor="ctr"/>
                </a:tc>
                <a:tc>
                  <a:txBody>
                    <a:bodyPr/>
                    <a:lstStyle/>
                    <a:p>
                      <a:pPr algn="ctr" fontAlgn="ctr">
                        <a:buNone/>
                      </a:pPr>
                      <a:r>
                        <a:rPr lang="en-US" sz="1100" b="0" i="0" u="none" strike="noStrike" dirty="0">
                          <a:solidFill>
                            <a:srgbClr val="000000"/>
                          </a:solidFill>
                          <a:effectLst/>
                          <a:latin typeface="Calibri" panose="020F0502020204030204" pitchFamily="34" charset="0"/>
                        </a:rPr>
                        <a:t>2022-1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$33,823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13.7%</a:t>
                      </a:r>
                    </a:p>
                  </a:txBody>
                  <a:tcPr marL="9525" marR="9525" marT="9525" marB="0" anchor="ctr"/>
                </a:tc>
                <a:extLst>
                  <a:ext uri="{0D108BD9-81ED-4DB2-BD59-A6C34878D82A}">
                    <a16:rowId xmlns:a16="http://schemas.microsoft.com/office/drawing/2014/main" val="10004"/>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2023-2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$37,306</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2022-2</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$35,672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4.6%</a:t>
                      </a:r>
                    </a:p>
                  </a:txBody>
                  <a:tcPr marL="9525" marR="9525" marT="9525" marB="0" anchor="ctr"/>
                </a:tc>
                <a:extLst>
                  <a:ext uri="{0D108BD9-81ED-4DB2-BD59-A6C34878D82A}">
                    <a16:rowId xmlns:a16="http://schemas.microsoft.com/office/drawing/2014/main" val="10005"/>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2023-3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$33,195</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2022-3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$44,405</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-25.2%</a:t>
                      </a:r>
                    </a:p>
                  </a:txBody>
                  <a:tcPr marL="9525" marR="9525" marT="9525" marB="0" anchor="ctr"/>
                </a:tc>
                <a:extLst>
                  <a:ext uri="{0D108BD9-81ED-4DB2-BD59-A6C34878D82A}">
                    <a16:rowId xmlns:a16="http://schemas.microsoft.com/office/drawing/2014/main" val="10006"/>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2023-4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$30,449</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2022-4</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$33,894</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-10.2%</a:t>
                      </a:r>
                    </a:p>
                  </a:txBody>
                  <a:tcPr marL="9525" marR="9525" marT="9525" marB="0" anchor="ctr"/>
                </a:tc>
                <a:extLst>
                  <a:ext uri="{0D108BD9-81ED-4DB2-BD59-A6C34878D82A}">
                    <a16:rowId xmlns:a16="http://schemas.microsoft.com/office/drawing/2014/main" val="10007"/>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2024-1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$24,837</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2023-1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$38,440</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-35.4%</a:t>
                      </a:r>
                    </a:p>
                  </a:txBody>
                  <a:tcPr marL="9525" marR="9525" marT="9525" marB="0" anchor="ctr"/>
                </a:tc>
                <a:extLst>
                  <a:ext uri="{0D108BD9-81ED-4DB2-BD59-A6C34878D82A}">
                    <a16:rowId xmlns:a16="http://schemas.microsoft.com/office/drawing/2014/main" val="10008"/>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2024-2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$27,380</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2023-2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$37,306</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-26.6%</a:t>
                      </a:r>
                    </a:p>
                  </a:txBody>
                  <a:tcPr marL="9525" marR="9525" marT="9525" marB="0" anchor="ctr"/>
                </a:tc>
                <a:extLst>
                  <a:ext uri="{0D108BD9-81ED-4DB2-BD59-A6C34878D82A}">
                    <a16:rowId xmlns:a16="http://schemas.microsoft.com/office/drawing/2014/main" val="10009"/>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2024-3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$21,459</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2023-3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$33,195</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-35.4%</a:t>
                      </a:r>
                    </a:p>
                  </a:txBody>
                  <a:tcPr marL="9525" marR="9525" marT="9525" marB="0" anchor="ctr"/>
                </a:tc>
                <a:extLst>
                  <a:ext uri="{0D108BD9-81ED-4DB2-BD59-A6C34878D82A}">
                    <a16:rowId xmlns:a16="http://schemas.microsoft.com/office/drawing/2014/main" val="10010"/>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2024-4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$24,477</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2023-4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$30,449</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-19.6%</a:t>
                      </a:r>
                    </a:p>
                  </a:txBody>
                  <a:tcPr marL="9525" marR="9525" marT="9525" marB="0" anchor="ctr"/>
                </a:tc>
                <a:extLst>
                  <a:ext uri="{0D108BD9-81ED-4DB2-BD59-A6C34878D82A}">
                    <a16:rowId xmlns:a16="http://schemas.microsoft.com/office/drawing/2014/main" val="10011"/>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2025-1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$35,390</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2024-1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$24,837</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42.5%</a:t>
                      </a:r>
                    </a:p>
                  </a:txBody>
                  <a:tcPr marL="9525" marR="9525" marT="9525" marB="0" anchor="ctr"/>
                </a:tc>
                <a:extLst>
                  <a:ext uri="{0D108BD9-81ED-4DB2-BD59-A6C34878D82A}">
                    <a16:rowId xmlns:a16="http://schemas.microsoft.com/office/drawing/2014/main" val="10012"/>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2025-2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$31,388</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2024-2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$27,380</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14.6%</a:t>
                      </a:r>
                    </a:p>
                  </a:txBody>
                  <a:tcPr marL="9525" marR="9525" marT="9525" marB="0" anchor="ctr"/>
                </a:tc>
                <a:extLst>
                  <a:ext uri="{0D108BD9-81ED-4DB2-BD59-A6C34878D82A}">
                    <a16:rowId xmlns:a16="http://schemas.microsoft.com/office/drawing/2014/main" val="1875118875"/>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2025-3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$19,436</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2024-3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$21,459</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-9.4%</a:t>
                      </a:r>
                    </a:p>
                  </a:txBody>
                  <a:tcPr marL="9525" marR="9525" marT="9525" marB="0" anchor="ctr"/>
                </a:tc>
                <a:extLst>
                  <a:ext uri="{0D108BD9-81ED-4DB2-BD59-A6C34878D82A}">
                    <a16:rowId xmlns:a16="http://schemas.microsoft.com/office/drawing/2014/main" val="1023396757"/>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2025-4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$21,894</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2024-4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$24,477</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-10.6%</a:t>
                      </a:r>
                    </a:p>
                  </a:txBody>
                  <a:tcPr marL="9525" marR="9525" marT="9525" marB="0" anchor="ctr"/>
                </a:tc>
                <a:extLst>
                  <a:ext uri="{0D108BD9-81ED-4DB2-BD59-A6C34878D82A}">
                    <a16:rowId xmlns:a16="http://schemas.microsoft.com/office/drawing/2014/main" val="2472966790"/>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2026-1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$19,181</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2025-1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$35,390</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-45.8%</a:t>
                      </a:r>
                    </a:p>
                  </a:txBody>
                  <a:tcPr marL="9525" marR="9525" marT="9525" marB="0" anchor="ctr"/>
                </a:tc>
                <a:extLst>
                  <a:ext uri="{0D108BD9-81ED-4DB2-BD59-A6C34878D82A}">
                    <a16:rowId xmlns:a16="http://schemas.microsoft.com/office/drawing/2014/main" val="4106752413"/>
                  </a:ext>
                </a:extLst>
              </a:tr>
            </a:tbl>
          </a:graphicData>
        </a:graphic>
      </p:graphicFrame>
      <p:sp>
        <p:nvSpPr>
          <p:cNvPr id="8" name="object 5">
            <a:extLst>
              <a:ext uri="{FF2B5EF4-FFF2-40B4-BE49-F238E27FC236}">
                <a16:creationId xmlns:a16="http://schemas.microsoft.com/office/drawing/2014/main" id="{7358E003-5D40-E0F5-0CAE-B3D06E180417}"/>
              </a:ext>
            </a:extLst>
          </p:cNvPr>
          <p:cNvSpPr txBox="1"/>
          <p:nvPr/>
        </p:nvSpPr>
        <p:spPr>
          <a:xfrm>
            <a:off x="9113773" y="6422446"/>
            <a:ext cx="2644775" cy="348813"/>
          </a:xfrm>
          <a:prstGeom prst="rect">
            <a:avLst/>
          </a:prstGeom>
        </p:spPr>
        <p:txBody>
          <a:bodyPr vert="horz" wrap="square" lIns="0" tIns="12700" rIns="0" bIns="0" rtlCol="0">
            <a:spAutoFit/>
          </a:bodyPr>
          <a:lstStyle/>
          <a:p>
            <a:pPr marL="12700" algn="r">
              <a:lnSpc>
                <a:spcPct val="100000"/>
              </a:lnSpc>
              <a:spcBef>
                <a:spcPts val="100"/>
              </a:spcBef>
            </a:pPr>
            <a:r>
              <a:rPr sz="1050" dirty="0">
                <a:latin typeface="Arial" panose="020B0604020202020204" pitchFamily="34" charset="0"/>
                <a:cs typeface="Arial" panose="020B0604020202020204" pitchFamily="34" charset="0"/>
              </a:rPr>
              <a:t>NWLA</a:t>
            </a:r>
            <a:r>
              <a:rPr sz="1050" spc="-15"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ECONOMIC</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DASHBOARD</a:t>
            </a:r>
            <a:endParaRPr lang="en-US" sz="1050" spc="-10" dirty="0">
              <a:latin typeface="Arial" panose="020B0604020202020204" pitchFamily="34" charset="0"/>
              <a:cs typeface="Arial" panose="020B0604020202020204" pitchFamily="34" charset="0"/>
            </a:endParaRPr>
          </a:p>
          <a:p>
            <a:pPr marL="12700" algn="r">
              <a:lnSpc>
                <a:spcPct val="100000"/>
              </a:lnSpc>
              <a:spcBef>
                <a:spcPts val="100"/>
              </a:spcBef>
            </a:pPr>
            <a:r>
              <a:rPr lang="en-US" sz="1050" dirty="0">
                <a:latin typeface="Arial" panose="020B0604020202020204" pitchFamily="34" charset="0"/>
                <a:cs typeface="Arial" panose="020B0604020202020204" pitchFamily="34" charset="0"/>
              </a:rPr>
              <a:t>Tax Collection</a:t>
            </a:r>
          </a:p>
        </p:txBody>
      </p:sp>
      <p:sp>
        <p:nvSpPr>
          <p:cNvPr id="7" name="Slide Number Placeholder 6">
            <a:extLst>
              <a:ext uri="{FF2B5EF4-FFF2-40B4-BE49-F238E27FC236}">
                <a16:creationId xmlns:a16="http://schemas.microsoft.com/office/drawing/2014/main" id="{A7B9A6F2-D263-C1E5-254F-C7B9C6F25139}"/>
              </a:ext>
            </a:extLst>
          </p:cNvPr>
          <p:cNvSpPr>
            <a:spLocks noGrp="1"/>
          </p:cNvSpPr>
          <p:nvPr>
            <p:ph type="sldNum" sz="quarter" idx="7"/>
          </p:nvPr>
        </p:nvSpPr>
        <p:spPr>
          <a:xfrm>
            <a:off x="11758548" y="6590792"/>
            <a:ext cx="281052" cy="153888"/>
          </a:xfrm>
        </p:spPr>
        <p:txBody>
          <a:bodyPr/>
          <a:lstStyle/>
          <a:p>
            <a:pPr marL="115570">
              <a:lnSpc>
                <a:spcPts val="1240"/>
              </a:lnSpc>
            </a:pPr>
            <a:fld id="{81D60167-4931-47E6-BA6A-407CBD079E47}" type="slidenum">
              <a:rPr lang="en-US" spc="-50" smtClean="0">
                <a:latin typeface="Arial" panose="020B0604020202020204" pitchFamily="34" charset="0"/>
                <a:cs typeface="Arial" panose="020B0604020202020204" pitchFamily="34" charset="0"/>
              </a:rPr>
              <a:t>16</a:t>
            </a:fld>
            <a:endParaRPr lang="en-US" spc="-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6735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A6412-FAB8-6DFE-98BF-40F12E254AF7}"/>
            </a:ext>
          </a:extLst>
        </p:cNvPr>
        <p:cNvGrpSpPr/>
        <p:nvPr/>
      </p:nvGrpSpPr>
      <p:grpSpPr>
        <a:xfrm>
          <a:off x="0" y="0"/>
          <a:ext cx="0" cy="0"/>
          <a:chOff x="0" y="0"/>
          <a:chExt cx="0" cy="0"/>
        </a:xfrm>
      </p:grpSpPr>
      <p:sp>
        <p:nvSpPr>
          <p:cNvPr id="4" name="object 4">
            <a:extLst>
              <a:ext uri="{FF2B5EF4-FFF2-40B4-BE49-F238E27FC236}">
                <a16:creationId xmlns:a16="http://schemas.microsoft.com/office/drawing/2014/main" id="{2860986B-6325-B421-A75B-108E80B8EAA7}"/>
              </a:ext>
            </a:extLst>
          </p:cNvPr>
          <p:cNvSpPr txBox="1">
            <a:spLocks noGrp="1"/>
          </p:cNvSpPr>
          <p:nvPr>
            <p:ph type="title" idx="4294967295"/>
          </p:nvPr>
        </p:nvSpPr>
        <p:spPr>
          <a:xfrm>
            <a:off x="543879" y="1094993"/>
            <a:ext cx="4104322" cy="289823"/>
          </a:xfrm>
          <a:prstGeom prst="rect">
            <a:avLst/>
          </a:prstGeom>
          <a:noFill/>
          <a:ln>
            <a:noFill/>
            <a:prstDash/>
          </a:ln>
          <a:effectLst/>
        </p:spPr>
        <p:txBody>
          <a:bodyPr rot="0" spcFirstLastPara="0" vertOverflow="overflow" horzOverflow="overflow" vert="horz" wrap="square" lIns="0" tIns="12700"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1800" b="1" i="0" u="none" strike="noStrike" kern="0" cap="none" spc="-4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Tax</a:t>
            </a:r>
            <a:r>
              <a:rPr kumimoji="0" lang="en-US" sz="1800" b="1" i="0" u="none" strike="noStrike" kern="0" cap="none" spc="-3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1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Collection</a:t>
            </a:r>
            <a:r>
              <a:rPr kumimoji="0" lang="en-US" sz="1800" b="1" i="0" u="none" strike="noStrike" kern="0" cap="none" spc="-5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1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lang="en-US" b="1" dirty="0">
                <a:cs typeface="Calibri"/>
              </a:rPr>
              <a:t>Village</a:t>
            </a:r>
            <a:r>
              <a:rPr lang="en-US" b="1" spc="-55" dirty="0">
                <a:cs typeface="Calibri"/>
              </a:rPr>
              <a:t> </a:t>
            </a:r>
            <a:r>
              <a:rPr lang="en-US" b="1" dirty="0">
                <a:cs typeface="Calibri"/>
              </a:rPr>
              <a:t>of</a:t>
            </a:r>
            <a:r>
              <a:rPr lang="en-US" b="1" spc="-10" dirty="0">
                <a:cs typeface="Calibri"/>
              </a:rPr>
              <a:t> Hosston</a:t>
            </a:r>
            <a:endParaRPr kumimoji="0" lang="en-US"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graphicFrame>
        <p:nvGraphicFramePr>
          <p:cNvPr id="6" name="Chart 5" descr="A chart of the tax collection of the Village  of Hosston from 2019 to 2026.">
            <a:extLst>
              <a:ext uri="{FF2B5EF4-FFF2-40B4-BE49-F238E27FC236}">
                <a16:creationId xmlns:a16="http://schemas.microsoft.com/office/drawing/2014/main" id="{6145D3E2-7284-4859-A191-7CB8F2D2CC26}"/>
              </a:ext>
            </a:extLst>
          </p:cNvPr>
          <p:cNvGraphicFramePr>
            <a:graphicFrameLocks noGrp="1"/>
          </p:cNvGraphicFramePr>
          <p:nvPr>
            <p:extLst>
              <p:ext uri="{D42A27DB-BD31-4B8C-83A1-F6EECF244321}">
                <p14:modId xmlns:p14="http://schemas.microsoft.com/office/powerpoint/2010/main" val="2139939818"/>
              </p:ext>
            </p:extLst>
          </p:nvPr>
        </p:nvGraphicFramePr>
        <p:xfrm>
          <a:off x="543878" y="1524000"/>
          <a:ext cx="6771321" cy="3810000"/>
        </p:xfrm>
        <a:graphic>
          <a:graphicData uri="http://schemas.openxmlformats.org/drawingml/2006/chart">
            <c:chart xmlns:c="http://schemas.openxmlformats.org/drawingml/2006/chart" xmlns:r="http://schemas.openxmlformats.org/officeDocument/2006/relationships" r:id="rId3"/>
          </a:graphicData>
        </a:graphic>
      </p:graphicFrame>
      <p:sp>
        <p:nvSpPr>
          <p:cNvPr id="3" name="object 3">
            <a:extLst>
              <a:ext uri="{FF2B5EF4-FFF2-40B4-BE49-F238E27FC236}">
                <a16:creationId xmlns:a16="http://schemas.microsoft.com/office/drawing/2014/main" id="{7A83E2F4-228F-9E0B-2E53-92817FE6671B}"/>
              </a:ext>
            </a:extLst>
          </p:cNvPr>
          <p:cNvSpPr txBox="1"/>
          <p:nvPr/>
        </p:nvSpPr>
        <p:spPr>
          <a:xfrm>
            <a:off x="549158" y="5459515"/>
            <a:ext cx="2270241" cy="197490"/>
          </a:xfrm>
          <a:prstGeom prst="rect">
            <a:avLst/>
          </a:prstGeom>
        </p:spPr>
        <p:txBody>
          <a:bodyPr vert="horz" wrap="square" lIns="0" tIns="12700" rIns="0" bIns="0" rtlCol="0">
            <a:spAutoFit/>
          </a:bodyPr>
          <a:lstStyle/>
          <a:p>
            <a:pPr marL="12700">
              <a:lnSpc>
                <a:spcPct val="100000"/>
              </a:lnSpc>
              <a:spcBef>
                <a:spcPts val="100"/>
              </a:spcBef>
            </a:pPr>
            <a:r>
              <a:rPr sz="1200" dirty="0">
                <a:latin typeface="Arial" panose="020B0604020202020204" pitchFamily="34" charset="0"/>
                <a:cs typeface="Arial" panose="020B0604020202020204" pitchFamily="34" charset="0"/>
              </a:rPr>
              <a:t>Data</a:t>
            </a:r>
            <a:r>
              <a:rPr sz="1200" spc="-4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from:</a:t>
            </a:r>
            <a:r>
              <a:rPr sz="1200" spc="-15" dirty="0">
                <a:latin typeface="Arial" panose="020B0604020202020204" pitchFamily="34" charset="0"/>
                <a:cs typeface="Arial" panose="020B0604020202020204" pitchFamily="34" charset="0"/>
              </a:rPr>
              <a:t> </a:t>
            </a:r>
            <a:r>
              <a:rPr sz="1200" dirty="0">
                <a:solidFill>
                  <a:srgbClr val="1F1F1E"/>
                </a:solidFill>
                <a:latin typeface="Arial" panose="020B0604020202020204" pitchFamily="34" charset="0"/>
                <a:cs typeface="Arial" panose="020B0604020202020204" pitchFamily="34" charset="0"/>
              </a:rPr>
              <a:t>City</a:t>
            </a:r>
            <a:r>
              <a:rPr sz="1200" spc="-35" dirty="0">
                <a:solidFill>
                  <a:srgbClr val="1F1F1E"/>
                </a:solidFill>
                <a:latin typeface="Arial" panose="020B0604020202020204" pitchFamily="34" charset="0"/>
                <a:cs typeface="Arial" panose="020B0604020202020204" pitchFamily="34" charset="0"/>
              </a:rPr>
              <a:t> </a:t>
            </a:r>
            <a:r>
              <a:rPr sz="1200" dirty="0">
                <a:solidFill>
                  <a:srgbClr val="1F1F1E"/>
                </a:solidFill>
                <a:latin typeface="Arial" panose="020B0604020202020204" pitchFamily="34" charset="0"/>
                <a:cs typeface="Arial" panose="020B0604020202020204" pitchFamily="34" charset="0"/>
              </a:rPr>
              <a:t>of</a:t>
            </a:r>
            <a:r>
              <a:rPr sz="1200" spc="-25" dirty="0">
                <a:solidFill>
                  <a:srgbClr val="1F1F1E"/>
                </a:solidFill>
                <a:latin typeface="Arial" panose="020B0604020202020204" pitchFamily="34" charset="0"/>
                <a:cs typeface="Arial" panose="020B0604020202020204" pitchFamily="34" charset="0"/>
              </a:rPr>
              <a:t> </a:t>
            </a:r>
            <a:r>
              <a:rPr sz="1200" spc="-10" dirty="0">
                <a:solidFill>
                  <a:srgbClr val="1F1F1E"/>
                </a:solidFill>
                <a:latin typeface="Arial" panose="020B0604020202020204" pitchFamily="34" charset="0"/>
                <a:cs typeface="Arial" panose="020B0604020202020204" pitchFamily="34" charset="0"/>
              </a:rPr>
              <a:t>Shreveport</a:t>
            </a:r>
            <a:endParaRPr sz="1200" dirty="0">
              <a:latin typeface="Arial" panose="020B0604020202020204" pitchFamily="34" charset="0"/>
              <a:cs typeface="Arial" panose="020B0604020202020204" pitchFamily="34" charset="0"/>
            </a:endParaRPr>
          </a:p>
        </p:txBody>
      </p:sp>
      <p:graphicFrame>
        <p:nvGraphicFramePr>
          <p:cNvPr id="5" name="object 5">
            <a:extLst>
              <a:ext uri="{FF2B5EF4-FFF2-40B4-BE49-F238E27FC236}">
                <a16:creationId xmlns:a16="http://schemas.microsoft.com/office/drawing/2014/main" id="{2522C1CE-74A2-C281-A832-AAEB2D10B475}"/>
              </a:ext>
            </a:extLst>
          </p:cNvPr>
          <p:cNvGraphicFramePr>
            <a:graphicFrameLocks noGrp="1"/>
          </p:cNvGraphicFramePr>
          <p:nvPr>
            <p:extLst>
              <p:ext uri="{D42A27DB-BD31-4B8C-83A1-F6EECF244321}">
                <p14:modId xmlns:p14="http://schemas.microsoft.com/office/powerpoint/2010/main" val="3588217772"/>
              </p:ext>
            </p:extLst>
          </p:nvPr>
        </p:nvGraphicFramePr>
        <p:xfrm>
          <a:off x="7543800" y="304800"/>
          <a:ext cx="4304984" cy="4811609"/>
        </p:xfrm>
        <a:graphic>
          <a:graphicData uri="http://schemas.openxmlformats.org/drawingml/2006/table">
            <a:tbl>
              <a:tblPr firstRow="1" bandRow="1">
                <a:tableStyleId>{616DA210-FB5B-4158-B5E0-FEB733F419BA}</a:tableStyleId>
              </a:tblPr>
              <a:tblGrid>
                <a:gridCol w="860997">
                  <a:extLst>
                    <a:ext uri="{9D8B030D-6E8A-4147-A177-3AD203B41FA5}">
                      <a16:colId xmlns:a16="http://schemas.microsoft.com/office/drawing/2014/main" val="20000"/>
                    </a:ext>
                  </a:extLst>
                </a:gridCol>
                <a:gridCol w="860997">
                  <a:extLst>
                    <a:ext uri="{9D8B030D-6E8A-4147-A177-3AD203B41FA5}">
                      <a16:colId xmlns:a16="http://schemas.microsoft.com/office/drawing/2014/main" val="20001"/>
                    </a:ext>
                  </a:extLst>
                </a:gridCol>
                <a:gridCol w="860996">
                  <a:extLst>
                    <a:ext uri="{9D8B030D-6E8A-4147-A177-3AD203B41FA5}">
                      <a16:colId xmlns:a16="http://schemas.microsoft.com/office/drawing/2014/main" val="20002"/>
                    </a:ext>
                  </a:extLst>
                </a:gridCol>
                <a:gridCol w="860997">
                  <a:extLst>
                    <a:ext uri="{9D8B030D-6E8A-4147-A177-3AD203B41FA5}">
                      <a16:colId xmlns:a16="http://schemas.microsoft.com/office/drawing/2014/main" val="20003"/>
                    </a:ext>
                  </a:extLst>
                </a:gridCol>
                <a:gridCol w="860997">
                  <a:extLst>
                    <a:ext uri="{9D8B030D-6E8A-4147-A177-3AD203B41FA5}">
                      <a16:colId xmlns:a16="http://schemas.microsoft.com/office/drawing/2014/main" val="20004"/>
                    </a:ext>
                  </a:extLst>
                </a:gridCol>
              </a:tblGrid>
              <a:tr h="337348">
                <a:tc>
                  <a:txBody>
                    <a:bodyPr/>
                    <a:lstStyle/>
                    <a:p>
                      <a:pPr marL="1905" algn="ctr">
                        <a:lnSpc>
                          <a:spcPct val="100000"/>
                        </a:lnSpc>
                        <a:spcBef>
                          <a:spcPts val="715"/>
                        </a:spcBef>
                      </a:pPr>
                      <a:r>
                        <a:rPr sz="1100" spc="-10" dirty="0">
                          <a:solidFill>
                            <a:schemeClr val="bg1"/>
                          </a:solidFill>
                          <a:latin typeface="Arial" panose="020B0604020202020204" pitchFamily="34" charset="0"/>
                          <a:cs typeface="Arial" panose="020B0604020202020204" pitchFamily="34" charset="0"/>
                        </a:rPr>
                        <a:t>Year-Quarter</a:t>
                      </a:r>
                      <a:endParaRPr sz="1100" dirty="0">
                        <a:solidFill>
                          <a:schemeClr val="bg1"/>
                        </a:solidFill>
                        <a:latin typeface="Arial" panose="020B0604020202020204" pitchFamily="34" charset="0"/>
                        <a:cs typeface="Arial" panose="020B0604020202020204" pitchFamily="34" charset="0"/>
                      </a:endParaRPr>
                    </a:p>
                  </a:txBody>
                  <a:tcPr marL="0" marR="0" marT="90805" marB="0" anchor="ctr">
                    <a:solidFill>
                      <a:srgbClr val="472C7B"/>
                    </a:solidFill>
                  </a:tcPr>
                </a:tc>
                <a:tc>
                  <a:txBody>
                    <a:bodyPr/>
                    <a:lstStyle/>
                    <a:p>
                      <a:pPr marL="2540" algn="ctr">
                        <a:lnSpc>
                          <a:spcPct val="100000"/>
                        </a:lnSpc>
                        <a:spcBef>
                          <a:spcPts val="715"/>
                        </a:spcBef>
                      </a:pPr>
                      <a:r>
                        <a:rPr sz="1100" dirty="0">
                          <a:solidFill>
                            <a:schemeClr val="bg1"/>
                          </a:solidFill>
                          <a:latin typeface="Arial" panose="020B0604020202020204" pitchFamily="34" charset="0"/>
                          <a:cs typeface="Arial" panose="020B0604020202020204" pitchFamily="34" charset="0"/>
                        </a:rPr>
                        <a:t>Tax</a:t>
                      </a:r>
                      <a:r>
                        <a:rPr sz="1100" spc="-20" dirty="0">
                          <a:solidFill>
                            <a:schemeClr val="bg1"/>
                          </a:solidFill>
                          <a:latin typeface="Arial" panose="020B0604020202020204" pitchFamily="34" charset="0"/>
                          <a:cs typeface="Arial" panose="020B0604020202020204" pitchFamily="34" charset="0"/>
                        </a:rPr>
                        <a:t> </a:t>
                      </a:r>
                      <a:r>
                        <a:rPr sz="1100" spc="-10" dirty="0">
                          <a:solidFill>
                            <a:schemeClr val="bg1"/>
                          </a:solidFill>
                          <a:latin typeface="Arial" panose="020B0604020202020204" pitchFamily="34" charset="0"/>
                          <a:cs typeface="Arial" panose="020B0604020202020204" pitchFamily="34" charset="0"/>
                        </a:rPr>
                        <a:t>Collection</a:t>
                      </a:r>
                      <a:endParaRPr sz="1100" dirty="0">
                        <a:solidFill>
                          <a:schemeClr val="bg1"/>
                        </a:solidFill>
                        <a:latin typeface="Arial" panose="020B0604020202020204" pitchFamily="34" charset="0"/>
                        <a:cs typeface="Arial" panose="020B0604020202020204" pitchFamily="34" charset="0"/>
                      </a:endParaRPr>
                    </a:p>
                  </a:txBody>
                  <a:tcPr marL="0" marR="0" marT="90805" marB="0" anchor="ctr">
                    <a:solidFill>
                      <a:srgbClr val="472C7B"/>
                    </a:solidFill>
                  </a:tcPr>
                </a:tc>
                <a:tc>
                  <a:txBody>
                    <a:bodyPr/>
                    <a:lstStyle/>
                    <a:p>
                      <a:pPr marL="2540" algn="ctr">
                        <a:lnSpc>
                          <a:spcPct val="100000"/>
                        </a:lnSpc>
                        <a:spcBef>
                          <a:spcPts val="715"/>
                        </a:spcBef>
                      </a:pPr>
                      <a:r>
                        <a:rPr sz="1100" spc="-10" dirty="0">
                          <a:solidFill>
                            <a:schemeClr val="bg1"/>
                          </a:solidFill>
                          <a:latin typeface="Arial" panose="020B0604020202020204" pitchFamily="34" charset="0"/>
                          <a:cs typeface="Arial" panose="020B0604020202020204" pitchFamily="34" charset="0"/>
                        </a:rPr>
                        <a:t>Year-Quarter</a:t>
                      </a:r>
                      <a:endParaRPr sz="1100" dirty="0">
                        <a:solidFill>
                          <a:schemeClr val="bg1"/>
                        </a:solidFill>
                        <a:latin typeface="Arial" panose="020B0604020202020204" pitchFamily="34" charset="0"/>
                        <a:cs typeface="Arial" panose="020B0604020202020204" pitchFamily="34" charset="0"/>
                      </a:endParaRPr>
                    </a:p>
                  </a:txBody>
                  <a:tcPr marL="0" marR="0" marT="90805" marB="0" anchor="ctr">
                    <a:solidFill>
                      <a:srgbClr val="472C7B"/>
                    </a:solidFill>
                  </a:tcPr>
                </a:tc>
                <a:tc>
                  <a:txBody>
                    <a:bodyPr/>
                    <a:lstStyle/>
                    <a:p>
                      <a:pPr marL="2540" algn="ctr">
                        <a:lnSpc>
                          <a:spcPct val="100000"/>
                        </a:lnSpc>
                        <a:spcBef>
                          <a:spcPts val="715"/>
                        </a:spcBef>
                      </a:pPr>
                      <a:r>
                        <a:rPr sz="1100" dirty="0">
                          <a:solidFill>
                            <a:schemeClr val="bg1"/>
                          </a:solidFill>
                          <a:latin typeface="Arial" panose="020B0604020202020204" pitchFamily="34" charset="0"/>
                          <a:cs typeface="Arial" panose="020B0604020202020204" pitchFamily="34" charset="0"/>
                        </a:rPr>
                        <a:t>Tax</a:t>
                      </a:r>
                      <a:r>
                        <a:rPr sz="1100" spc="-20" dirty="0">
                          <a:solidFill>
                            <a:schemeClr val="bg1"/>
                          </a:solidFill>
                          <a:latin typeface="Arial" panose="020B0604020202020204" pitchFamily="34" charset="0"/>
                          <a:cs typeface="Arial" panose="020B0604020202020204" pitchFamily="34" charset="0"/>
                        </a:rPr>
                        <a:t> </a:t>
                      </a:r>
                      <a:r>
                        <a:rPr sz="1100" spc="-10" dirty="0">
                          <a:solidFill>
                            <a:schemeClr val="bg1"/>
                          </a:solidFill>
                          <a:latin typeface="Arial" panose="020B0604020202020204" pitchFamily="34" charset="0"/>
                          <a:cs typeface="Arial" panose="020B0604020202020204" pitchFamily="34" charset="0"/>
                        </a:rPr>
                        <a:t>Collection</a:t>
                      </a:r>
                      <a:endParaRPr sz="1100" dirty="0">
                        <a:solidFill>
                          <a:schemeClr val="bg1"/>
                        </a:solidFill>
                        <a:latin typeface="Arial" panose="020B0604020202020204" pitchFamily="34" charset="0"/>
                        <a:cs typeface="Arial" panose="020B0604020202020204" pitchFamily="34" charset="0"/>
                      </a:endParaRPr>
                    </a:p>
                  </a:txBody>
                  <a:tcPr marL="0" marR="0" marT="90805" marB="0" anchor="ctr">
                    <a:solidFill>
                      <a:srgbClr val="472C7B"/>
                    </a:solidFill>
                  </a:tcPr>
                </a:tc>
                <a:tc>
                  <a:txBody>
                    <a:bodyPr/>
                    <a:lstStyle/>
                    <a:p>
                      <a:pPr marL="3175" algn="ctr">
                        <a:lnSpc>
                          <a:spcPct val="100000"/>
                        </a:lnSpc>
                        <a:spcBef>
                          <a:spcPts val="715"/>
                        </a:spcBef>
                      </a:pPr>
                      <a:r>
                        <a:rPr sz="1100" dirty="0">
                          <a:solidFill>
                            <a:schemeClr val="bg1"/>
                          </a:solidFill>
                          <a:latin typeface="Arial" panose="020B0604020202020204" pitchFamily="34" charset="0"/>
                          <a:cs typeface="Arial" panose="020B0604020202020204" pitchFamily="34" charset="0"/>
                        </a:rPr>
                        <a:t>%</a:t>
                      </a:r>
                      <a:r>
                        <a:rPr sz="1100" spc="-5" dirty="0">
                          <a:solidFill>
                            <a:schemeClr val="bg1"/>
                          </a:solidFill>
                          <a:latin typeface="Arial" panose="020B0604020202020204" pitchFamily="34" charset="0"/>
                          <a:cs typeface="Arial" panose="020B0604020202020204" pitchFamily="34" charset="0"/>
                        </a:rPr>
                        <a:t> </a:t>
                      </a:r>
                      <a:r>
                        <a:rPr sz="1100" spc="-10" dirty="0">
                          <a:solidFill>
                            <a:schemeClr val="bg1"/>
                          </a:solidFill>
                          <a:latin typeface="Arial" panose="020B0604020202020204" pitchFamily="34" charset="0"/>
                          <a:cs typeface="Arial" panose="020B0604020202020204" pitchFamily="34" charset="0"/>
                        </a:rPr>
                        <a:t>Change</a:t>
                      </a:r>
                      <a:endParaRPr sz="1100" dirty="0">
                        <a:solidFill>
                          <a:schemeClr val="bg1"/>
                        </a:solidFill>
                        <a:latin typeface="Arial" panose="020B0604020202020204" pitchFamily="34" charset="0"/>
                        <a:cs typeface="Arial" panose="020B0604020202020204" pitchFamily="34" charset="0"/>
                      </a:endParaRPr>
                    </a:p>
                  </a:txBody>
                  <a:tcPr marL="0" marR="0" marT="90805" marB="0" anchor="ctr">
                    <a:solidFill>
                      <a:srgbClr val="472C7B"/>
                    </a:solidFill>
                  </a:tcPr>
                </a:tc>
                <a:extLst>
                  <a:ext uri="{0D108BD9-81ED-4DB2-BD59-A6C34878D82A}">
                    <a16:rowId xmlns:a16="http://schemas.microsoft.com/office/drawing/2014/main" val="10000"/>
                  </a:ext>
                </a:extLst>
              </a:tr>
              <a:tr h="337348">
                <a:tc>
                  <a:txBody>
                    <a:bodyPr/>
                    <a:lstStyle/>
                    <a:p>
                      <a:pPr algn="ctr" fontAlgn="ctr">
                        <a:buNone/>
                      </a:pPr>
                      <a:r>
                        <a:rPr lang="en-US" sz="1100" b="0" i="0" u="none" strike="noStrike" dirty="0">
                          <a:solidFill>
                            <a:srgbClr val="000000"/>
                          </a:solidFill>
                          <a:effectLst/>
                          <a:latin typeface="Calibri" panose="020F0502020204030204" pitchFamily="34" charset="0"/>
                        </a:rPr>
                        <a:t>2023-1</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$8,243</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2022-1</a:t>
                      </a:r>
                    </a:p>
                  </a:txBody>
                  <a:tcPr marL="9525" marR="9525" marT="9525" marB="0" anchor="ctr"/>
                </a:tc>
                <a:tc>
                  <a:txBody>
                    <a:bodyPr/>
                    <a:lstStyle/>
                    <a:p>
                      <a:pPr algn="ctr" fontAlgn="b">
                        <a:buNone/>
                      </a:pP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buNone/>
                      </a:pPr>
                      <a:endParaRPr lang="en-US"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4"/>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2023-2</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$6,012</a:t>
                      </a:r>
                    </a:p>
                  </a:txBody>
                  <a:tcPr marL="9525" marR="9525" marT="9525" marB="0" anchor="ctr"/>
                </a:tc>
                <a:tc>
                  <a:txBody>
                    <a:bodyPr/>
                    <a:lstStyle/>
                    <a:p>
                      <a:pPr algn="ctr" fontAlgn="ctr">
                        <a:buNone/>
                      </a:pPr>
                      <a:r>
                        <a:rPr lang="en-US" sz="1100" b="0" i="0" u="none" strike="noStrike" dirty="0">
                          <a:solidFill>
                            <a:srgbClr val="000000"/>
                          </a:solidFill>
                          <a:effectLst/>
                          <a:latin typeface="Calibri" panose="020F0502020204030204" pitchFamily="34" charset="0"/>
                        </a:rPr>
                        <a:t>2022-2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$1,660</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262.2%</a:t>
                      </a:r>
                    </a:p>
                  </a:txBody>
                  <a:tcPr marL="9525" marR="9525" marT="9525" marB="0" anchor="ctr"/>
                </a:tc>
                <a:extLst>
                  <a:ext uri="{0D108BD9-81ED-4DB2-BD59-A6C34878D82A}">
                    <a16:rowId xmlns:a16="http://schemas.microsoft.com/office/drawing/2014/main" val="10005"/>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2023-3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$5,695</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2022-3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$6,616</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-13.9%</a:t>
                      </a:r>
                    </a:p>
                  </a:txBody>
                  <a:tcPr marL="9525" marR="9525" marT="9525" marB="0" anchor="ctr"/>
                </a:tc>
                <a:extLst>
                  <a:ext uri="{0D108BD9-81ED-4DB2-BD59-A6C34878D82A}">
                    <a16:rowId xmlns:a16="http://schemas.microsoft.com/office/drawing/2014/main" val="10006"/>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2023-4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$7,571</a:t>
                      </a:r>
                    </a:p>
                  </a:txBody>
                  <a:tcPr marL="9525" marR="9525" marT="9525" marB="0" anchor="ctr"/>
                </a:tc>
                <a:tc>
                  <a:txBody>
                    <a:bodyPr/>
                    <a:lstStyle/>
                    <a:p>
                      <a:pPr algn="ctr" fontAlgn="ctr">
                        <a:buNone/>
                      </a:pPr>
                      <a:r>
                        <a:rPr lang="en-US" sz="1100" b="0" i="0" u="none" strike="noStrike" dirty="0">
                          <a:solidFill>
                            <a:srgbClr val="000000"/>
                          </a:solidFill>
                          <a:effectLst/>
                          <a:latin typeface="Calibri" panose="020F0502020204030204" pitchFamily="34" charset="0"/>
                        </a:rPr>
                        <a:t>2022-4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$5,651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34.0%</a:t>
                      </a:r>
                    </a:p>
                  </a:txBody>
                  <a:tcPr marL="9525" marR="9525" marT="9525" marB="0" anchor="ctr"/>
                </a:tc>
                <a:extLst>
                  <a:ext uri="{0D108BD9-81ED-4DB2-BD59-A6C34878D82A}">
                    <a16:rowId xmlns:a16="http://schemas.microsoft.com/office/drawing/2014/main" val="10007"/>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2024-1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$5,625</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2023-1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$8,243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-31.8%</a:t>
                      </a:r>
                    </a:p>
                  </a:txBody>
                  <a:tcPr marL="9525" marR="9525" marT="9525" marB="0" anchor="ctr"/>
                </a:tc>
                <a:extLst>
                  <a:ext uri="{0D108BD9-81ED-4DB2-BD59-A6C34878D82A}">
                    <a16:rowId xmlns:a16="http://schemas.microsoft.com/office/drawing/2014/main" val="10008"/>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2024-2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$19,851</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2023-2</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$6,012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230.2%</a:t>
                      </a:r>
                    </a:p>
                  </a:txBody>
                  <a:tcPr marL="9525" marR="9525" marT="9525" marB="0" anchor="ctr"/>
                </a:tc>
                <a:extLst>
                  <a:ext uri="{0D108BD9-81ED-4DB2-BD59-A6C34878D82A}">
                    <a16:rowId xmlns:a16="http://schemas.microsoft.com/office/drawing/2014/main" val="10009"/>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2024-3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$16,252</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2023-3</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$5,695</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185.4%</a:t>
                      </a:r>
                    </a:p>
                  </a:txBody>
                  <a:tcPr marL="9525" marR="9525" marT="9525" marB="0" anchor="ctr"/>
                </a:tc>
                <a:extLst>
                  <a:ext uri="{0D108BD9-81ED-4DB2-BD59-A6C34878D82A}">
                    <a16:rowId xmlns:a16="http://schemas.microsoft.com/office/drawing/2014/main" val="10010"/>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2024-4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$12,912</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2023-4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$7,571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70.5%</a:t>
                      </a:r>
                    </a:p>
                  </a:txBody>
                  <a:tcPr marL="9525" marR="9525" marT="9525" marB="0" anchor="ctr"/>
                </a:tc>
                <a:extLst>
                  <a:ext uri="{0D108BD9-81ED-4DB2-BD59-A6C34878D82A}">
                    <a16:rowId xmlns:a16="http://schemas.microsoft.com/office/drawing/2014/main" val="10011"/>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2025-1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$15,205</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2024-1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$5,625</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170.3%</a:t>
                      </a:r>
                    </a:p>
                  </a:txBody>
                  <a:tcPr marL="9525" marR="9525" marT="9525" marB="0" anchor="ctr"/>
                </a:tc>
                <a:extLst>
                  <a:ext uri="{0D108BD9-81ED-4DB2-BD59-A6C34878D82A}">
                    <a16:rowId xmlns:a16="http://schemas.microsoft.com/office/drawing/2014/main" val="10012"/>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2025-2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$16,208</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2024-2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$19,851</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-18.4%</a:t>
                      </a:r>
                    </a:p>
                  </a:txBody>
                  <a:tcPr marL="9525" marR="9525" marT="9525" marB="0" anchor="ctr"/>
                </a:tc>
                <a:extLst>
                  <a:ext uri="{0D108BD9-81ED-4DB2-BD59-A6C34878D82A}">
                    <a16:rowId xmlns:a16="http://schemas.microsoft.com/office/drawing/2014/main" val="1875118875"/>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2025-3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$15,169</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2024-3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$16,252</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-6.7%</a:t>
                      </a:r>
                    </a:p>
                  </a:txBody>
                  <a:tcPr marL="9525" marR="9525" marT="9525" marB="0" anchor="ctr"/>
                </a:tc>
                <a:extLst>
                  <a:ext uri="{0D108BD9-81ED-4DB2-BD59-A6C34878D82A}">
                    <a16:rowId xmlns:a16="http://schemas.microsoft.com/office/drawing/2014/main" val="1023396757"/>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2025-4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$16,874</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2024-4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$12,912</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30.7%</a:t>
                      </a:r>
                    </a:p>
                  </a:txBody>
                  <a:tcPr marL="9525" marR="9525" marT="9525" marB="0" anchor="ctr"/>
                </a:tc>
                <a:extLst>
                  <a:ext uri="{0D108BD9-81ED-4DB2-BD59-A6C34878D82A}">
                    <a16:rowId xmlns:a16="http://schemas.microsoft.com/office/drawing/2014/main" val="2472966790"/>
                  </a:ext>
                </a:extLst>
              </a:tr>
              <a:tr h="337348">
                <a:tc>
                  <a:txBody>
                    <a:bodyPr/>
                    <a:lstStyle/>
                    <a:p>
                      <a:pPr algn="ctr" fontAlgn="ctr">
                        <a:buNone/>
                      </a:pPr>
                      <a:r>
                        <a:rPr lang="en-US" sz="1100" b="0" i="0" u="none" strike="noStrike" dirty="0">
                          <a:solidFill>
                            <a:srgbClr val="000000"/>
                          </a:solidFill>
                          <a:effectLst/>
                          <a:latin typeface="Calibri" panose="020F0502020204030204" pitchFamily="34" charset="0"/>
                        </a:rPr>
                        <a:t>2026-1</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$18,888</a:t>
                      </a:r>
                    </a:p>
                  </a:txBody>
                  <a:tcPr marL="9525" marR="9525" marT="9525" marB="0" anchor="ctr"/>
                </a:tc>
                <a:tc>
                  <a:txBody>
                    <a:bodyPr/>
                    <a:lstStyle/>
                    <a:p>
                      <a:pPr algn="ctr" fontAlgn="ctr">
                        <a:buNone/>
                      </a:pPr>
                      <a:r>
                        <a:rPr lang="en-US" sz="1100" b="0" i="0" u="none" strike="noStrike" dirty="0">
                          <a:solidFill>
                            <a:srgbClr val="000000"/>
                          </a:solidFill>
                          <a:effectLst/>
                          <a:latin typeface="Calibri" panose="020F0502020204030204" pitchFamily="34" charset="0"/>
                        </a:rPr>
                        <a:t>2025-1</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$15,205</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24.2%</a:t>
                      </a:r>
                    </a:p>
                  </a:txBody>
                  <a:tcPr marL="9525" marR="9525" marT="9525" marB="0" anchor="ctr"/>
                </a:tc>
                <a:extLst>
                  <a:ext uri="{0D108BD9-81ED-4DB2-BD59-A6C34878D82A}">
                    <a16:rowId xmlns:a16="http://schemas.microsoft.com/office/drawing/2014/main" val="4106752413"/>
                  </a:ext>
                </a:extLst>
              </a:tr>
            </a:tbl>
          </a:graphicData>
        </a:graphic>
      </p:graphicFrame>
      <p:sp>
        <p:nvSpPr>
          <p:cNvPr id="8" name="object 5">
            <a:extLst>
              <a:ext uri="{FF2B5EF4-FFF2-40B4-BE49-F238E27FC236}">
                <a16:creationId xmlns:a16="http://schemas.microsoft.com/office/drawing/2014/main" id="{DBFC70BE-317B-58FF-BC34-180E72FC5A45}"/>
              </a:ext>
            </a:extLst>
          </p:cNvPr>
          <p:cNvSpPr txBox="1"/>
          <p:nvPr/>
        </p:nvSpPr>
        <p:spPr>
          <a:xfrm>
            <a:off x="9113773" y="6422446"/>
            <a:ext cx="2644775" cy="348813"/>
          </a:xfrm>
          <a:prstGeom prst="rect">
            <a:avLst/>
          </a:prstGeom>
        </p:spPr>
        <p:txBody>
          <a:bodyPr vert="horz" wrap="square" lIns="0" tIns="12700" rIns="0" bIns="0" rtlCol="0">
            <a:spAutoFit/>
          </a:bodyPr>
          <a:lstStyle/>
          <a:p>
            <a:pPr marL="12700" algn="r">
              <a:lnSpc>
                <a:spcPct val="100000"/>
              </a:lnSpc>
              <a:spcBef>
                <a:spcPts val="100"/>
              </a:spcBef>
            </a:pPr>
            <a:r>
              <a:rPr sz="1050" dirty="0">
                <a:latin typeface="Arial" panose="020B0604020202020204" pitchFamily="34" charset="0"/>
                <a:cs typeface="Arial" panose="020B0604020202020204" pitchFamily="34" charset="0"/>
              </a:rPr>
              <a:t>NWLA</a:t>
            </a:r>
            <a:r>
              <a:rPr sz="1050" spc="-15"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ECONOMIC</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DASHBOARD</a:t>
            </a:r>
            <a:endParaRPr lang="en-US" sz="1050" spc="-10" dirty="0">
              <a:latin typeface="Arial" panose="020B0604020202020204" pitchFamily="34" charset="0"/>
              <a:cs typeface="Arial" panose="020B0604020202020204" pitchFamily="34" charset="0"/>
            </a:endParaRPr>
          </a:p>
          <a:p>
            <a:pPr marL="12700" algn="r">
              <a:lnSpc>
                <a:spcPct val="100000"/>
              </a:lnSpc>
              <a:spcBef>
                <a:spcPts val="100"/>
              </a:spcBef>
            </a:pPr>
            <a:r>
              <a:rPr lang="en-US" sz="1050" dirty="0">
                <a:latin typeface="Arial" panose="020B0604020202020204" pitchFamily="34" charset="0"/>
                <a:cs typeface="Arial" panose="020B0604020202020204" pitchFamily="34" charset="0"/>
              </a:rPr>
              <a:t>Tax Collection</a:t>
            </a:r>
          </a:p>
        </p:txBody>
      </p:sp>
      <p:sp>
        <p:nvSpPr>
          <p:cNvPr id="7" name="Slide Number Placeholder 6">
            <a:extLst>
              <a:ext uri="{FF2B5EF4-FFF2-40B4-BE49-F238E27FC236}">
                <a16:creationId xmlns:a16="http://schemas.microsoft.com/office/drawing/2014/main" id="{9D338CF6-CB0A-9994-E36C-91C786444D11}"/>
              </a:ext>
            </a:extLst>
          </p:cNvPr>
          <p:cNvSpPr>
            <a:spLocks noGrp="1"/>
          </p:cNvSpPr>
          <p:nvPr>
            <p:ph type="sldNum" sz="quarter" idx="7"/>
          </p:nvPr>
        </p:nvSpPr>
        <p:spPr>
          <a:xfrm>
            <a:off x="11758548" y="6590792"/>
            <a:ext cx="281052" cy="153888"/>
          </a:xfrm>
        </p:spPr>
        <p:txBody>
          <a:bodyPr/>
          <a:lstStyle/>
          <a:p>
            <a:pPr marL="115570">
              <a:lnSpc>
                <a:spcPts val="1240"/>
              </a:lnSpc>
            </a:pPr>
            <a:fld id="{81D60167-4931-47E6-BA6A-407CBD079E47}" type="slidenum">
              <a:rPr lang="en-US" spc="-50" smtClean="0">
                <a:latin typeface="Arial" panose="020B0604020202020204" pitchFamily="34" charset="0"/>
                <a:cs typeface="Arial" panose="020B0604020202020204" pitchFamily="34" charset="0"/>
              </a:rPr>
              <a:t>17</a:t>
            </a:fld>
            <a:endParaRPr lang="en-US" spc="-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33189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D0AD7-9DA0-5619-27FA-EF5931DC7B99}"/>
            </a:ext>
          </a:extLst>
        </p:cNvPr>
        <p:cNvGrpSpPr/>
        <p:nvPr/>
      </p:nvGrpSpPr>
      <p:grpSpPr>
        <a:xfrm>
          <a:off x="0" y="0"/>
          <a:ext cx="0" cy="0"/>
          <a:chOff x="0" y="0"/>
          <a:chExt cx="0" cy="0"/>
        </a:xfrm>
      </p:grpSpPr>
      <p:sp>
        <p:nvSpPr>
          <p:cNvPr id="4" name="object 4">
            <a:extLst>
              <a:ext uri="{FF2B5EF4-FFF2-40B4-BE49-F238E27FC236}">
                <a16:creationId xmlns:a16="http://schemas.microsoft.com/office/drawing/2014/main" id="{77410AD0-6613-4E43-1DCB-5C7863F4C650}"/>
              </a:ext>
            </a:extLst>
          </p:cNvPr>
          <p:cNvSpPr txBox="1">
            <a:spLocks noGrp="1"/>
          </p:cNvSpPr>
          <p:nvPr>
            <p:ph type="title" idx="4294967295"/>
          </p:nvPr>
        </p:nvSpPr>
        <p:spPr>
          <a:xfrm>
            <a:off x="543878" y="1094993"/>
            <a:ext cx="4485321" cy="289823"/>
          </a:xfrm>
          <a:prstGeom prst="rect">
            <a:avLst/>
          </a:prstGeom>
          <a:noFill/>
          <a:ln>
            <a:noFill/>
            <a:prstDash/>
          </a:ln>
          <a:effectLst/>
        </p:spPr>
        <p:txBody>
          <a:bodyPr rot="0" spcFirstLastPara="0" vertOverflow="overflow" horzOverflow="overflow" vert="horz" wrap="square" lIns="0" tIns="12700"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1800" b="1" i="0" u="none" strike="noStrike" kern="0" cap="none" spc="-4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Tax</a:t>
            </a:r>
            <a:r>
              <a:rPr kumimoji="0" lang="en-US" sz="1800" b="1" i="0" u="none" strike="noStrike" kern="0" cap="none" spc="-3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1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Collection</a:t>
            </a:r>
            <a:r>
              <a:rPr kumimoji="0" lang="en-US" sz="1800" b="1" i="0" u="none" strike="noStrike" kern="0" cap="none" spc="-5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1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lang="en-US" b="1" dirty="0">
                <a:cs typeface="Calibri"/>
              </a:rPr>
              <a:t>Hotel</a:t>
            </a:r>
            <a:r>
              <a:rPr lang="en-US" b="1" spc="-45" dirty="0">
                <a:cs typeface="Calibri"/>
              </a:rPr>
              <a:t> </a:t>
            </a:r>
            <a:r>
              <a:rPr lang="en-US" b="1" dirty="0">
                <a:cs typeface="Calibri"/>
              </a:rPr>
              <a:t>Motel</a:t>
            </a:r>
            <a:r>
              <a:rPr lang="en-US" b="1" spc="-40" dirty="0">
                <a:cs typeface="Calibri"/>
              </a:rPr>
              <a:t> </a:t>
            </a:r>
            <a:r>
              <a:rPr lang="en-US" b="1" dirty="0">
                <a:cs typeface="Calibri"/>
              </a:rPr>
              <a:t>Occupancy</a:t>
            </a:r>
            <a:r>
              <a:rPr lang="en-US" b="1" spc="-35" dirty="0">
                <a:cs typeface="Calibri"/>
              </a:rPr>
              <a:t> </a:t>
            </a:r>
            <a:r>
              <a:rPr lang="en-US" b="1" spc="-25" dirty="0">
                <a:cs typeface="Calibri"/>
              </a:rPr>
              <a:t>Tax</a:t>
            </a:r>
            <a:endParaRPr kumimoji="0" lang="en-US"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graphicFrame>
        <p:nvGraphicFramePr>
          <p:cNvPr id="6" name="Chart 5" descr="A chart of the tax collection of the Hotel/Motel Occupancy tax from 2019-2026.">
            <a:extLst>
              <a:ext uri="{FF2B5EF4-FFF2-40B4-BE49-F238E27FC236}">
                <a16:creationId xmlns:a16="http://schemas.microsoft.com/office/drawing/2014/main" id="{EA6C3024-CB13-C73D-2D8E-DBA28A8A0AE1}"/>
              </a:ext>
            </a:extLst>
          </p:cNvPr>
          <p:cNvGraphicFramePr>
            <a:graphicFrameLocks noGrp="1"/>
          </p:cNvGraphicFramePr>
          <p:nvPr>
            <p:extLst>
              <p:ext uri="{D42A27DB-BD31-4B8C-83A1-F6EECF244321}">
                <p14:modId xmlns:p14="http://schemas.microsoft.com/office/powerpoint/2010/main" val="2505009293"/>
              </p:ext>
            </p:extLst>
          </p:nvPr>
        </p:nvGraphicFramePr>
        <p:xfrm>
          <a:off x="543878" y="1524000"/>
          <a:ext cx="6771321" cy="3810000"/>
        </p:xfrm>
        <a:graphic>
          <a:graphicData uri="http://schemas.openxmlformats.org/drawingml/2006/chart">
            <c:chart xmlns:c="http://schemas.openxmlformats.org/drawingml/2006/chart" xmlns:r="http://schemas.openxmlformats.org/officeDocument/2006/relationships" r:id="rId3"/>
          </a:graphicData>
        </a:graphic>
      </p:graphicFrame>
      <p:sp>
        <p:nvSpPr>
          <p:cNvPr id="3" name="object 3">
            <a:extLst>
              <a:ext uri="{FF2B5EF4-FFF2-40B4-BE49-F238E27FC236}">
                <a16:creationId xmlns:a16="http://schemas.microsoft.com/office/drawing/2014/main" id="{EBA53D8D-E328-4A28-2AB5-1448E7523531}"/>
              </a:ext>
            </a:extLst>
          </p:cNvPr>
          <p:cNvSpPr txBox="1"/>
          <p:nvPr/>
        </p:nvSpPr>
        <p:spPr>
          <a:xfrm>
            <a:off x="549158" y="5459515"/>
            <a:ext cx="2270241" cy="197490"/>
          </a:xfrm>
          <a:prstGeom prst="rect">
            <a:avLst/>
          </a:prstGeom>
        </p:spPr>
        <p:txBody>
          <a:bodyPr vert="horz" wrap="square" lIns="0" tIns="12700" rIns="0" bIns="0" rtlCol="0">
            <a:spAutoFit/>
          </a:bodyPr>
          <a:lstStyle/>
          <a:p>
            <a:pPr marL="12700">
              <a:lnSpc>
                <a:spcPct val="100000"/>
              </a:lnSpc>
              <a:spcBef>
                <a:spcPts val="100"/>
              </a:spcBef>
            </a:pPr>
            <a:r>
              <a:rPr sz="1200" dirty="0">
                <a:latin typeface="Arial" panose="020B0604020202020204" pitchFamily="34" charset="0"/>
                <a:cs typeface="Arial" panose="020B0604020202020204" pitchFamily="34" charset="0"/>
              </a:rPr>
              <a:t>Data</a:t>
            </a:r>
            <a:r>
              <a:rPr sz="1200" spc="-4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from:</a:t>
            </a:r>
            <a:r>
              <a:rPr sz="1200" spc="-15" dirty="0">
                <a:latin typeface="Arial" panose="020B0604020202020204" pitchFamily="34" charset="0"/>
                <a:cs typeface="Arial" panose="020B0604020202020204" pitchFamily="34" charset="0"/>
              </a:rPr>
              <a:t> </a:t>
            </a:r>
            <a:r>
              <a:rPr sz="1200" dirty="0">
                <a:solidFill>
                  <a:srgbClr val="1F1F1E"/>
                </a:solidFill>
                <a:latin typeface="Arial" panose="020B0604020202020204" pitchFamily="34" charset="0"/>
                <a:cs typeface="Arial" panose="020B0604020202020204" pitchFamily="34" charset="0"/>
              </a:rPr>
              <a:t>City</a:t>
            </a:r>
            <a:r>
              <a:rPr sz="1200" spc="-35" dirty="0">
                <a:solidFill>
                  <a:srgbClr val="1F1F1E"/>
                </a:solidFill>
                <a:latin typeface="Arial" panose="020B0604020202020204" pitchFamily="34" charset="0"/>
                <a:cs typeface="Arial" panose="020B0604020202020204" pitchFamily="34" charset="0"/>
              </a:rPr>
              <a:t> </a:t>
            </a:r>
            <a:r>
              <a:rPr sz="1200" dirty="0">
                <a:solidFill>
                  <a:srgbClr val="1F1F1E"/>
                </a:solidFill>
                <a:latin typeface="Arial" panose="020B0604020202020204" pitchFamily="34" charset="0"/>
                <a:cs typeface="Arial" panose="020B0604020202020204" pitchFamily="34" charset="0"/>
              </a:rPr>
              <a:t>of</a:t>
            </a:r>
            <a:r>
              <a:rPr sz="1200" spc="-25" dirty="0">
                <a:solidFill>
                  <a:srgbClr val="1F1F1E"/>
                </a:solidFill>
                <a:latin typeface="Arial" panose="020B0604020202020204" pitchFamily="34" charset="0"/>
                <a:cs typeface="Arial" panose="020B0604020202020204" pitchFamily="34" charset="0"/>
              </a:rPr>
              <a:t> </a:t>
            </a:r>
            <a:r>
              <a:rPr sz="1200" spc="-10" dirty="0">
                <a:solidFill>
                  <a:srgbClr val="1F1F1E"/>
                </a:solidFill>
                <a:latin typeface="Arial" panose="020B0604020202020204" pitchFamily="34" charset="0"/>
                <a:cs typeface="Arial" panose="020B0604020202020204" pitchFamily="34" charset="0"/>
              </a:rPr>
              <a:t>Shreveport</a:t>
            </a:r>
            <a:endParaRPr sz="1200" dirty="0">
              <a:latin typeface="Arial" panose="020B0604020202020204" pitchFamily="34" charset="0"/>
              <a:cs typeface="Arial" panose="020B0604020202020204" pitchFamily="34" charset="0"/>
            </a:endParaRPr>
          </a:p>
        </p:txBody>
      </p:sp>
      <p:graphicFrame>
        <p:nvGraphicFramePr>
          <p:cNvPr id="5" name="object 5">
            <a:extLst>
              <a:ext uri="{FF2B5EF4-FFF2-40B4-BE49-F238E27FC236}">
                <a16:creationId xmlns:a16="http://schemas.microsoft.com/office/drawing/2014/main" id="{92872077-0C42-CB99-2985-CA2E99E3E84B}"/>
              </a:ext>
            </a:extLst>
          </p:cNvPr>
          <p:cNvGraphicFramePr>
            <a:graphicFrameLocks noGrp="1"/>
          </p:cNvGraphicFramePr>
          <p:nvPr>
            <p:extLst>
              <p:ext uri="{D42A27DB-BD31-4B8C-83A1-F6EECF244321}">
                <p14:modId xmlns:p14="http://schemas.microsoft.com/office/powerpoint/2010/main" val="2714636147"/>
              </p:ext>
            </p:extLst>
          </p:nvPr>
        </p:nvGraphicFramePr>
        <p:xfrm>
          <a:off x="7543800" y="304800"/>
          <a:ext cx="4304984" cy="4811609"/>
        </p:xfrm>
        <a:graphic>
          <a:graphicData uri="http://schemas.openxmlformats.org/drawingml/2006/table">
            <a:tbl>
              <a:tblPr firstRow="1" bandRow="1">
                <a:tableStyleId>{616DA210-FB5B-4158-B5E0-FEB733F419BA}</a:tableStyleId>
              </a:tblPr>
              <a:tblGrid>
                <a:gridCol w="860997">
                  <a:extLst>
                    <a:ext uri="{9D8B030D-6E8A-4147-A177-3AD203B41FA5}">
                      <a16:colId xmlns:a16="http://schemas.microsoft.com/office/drawing/2014/main" val="20000"/>
                    </a:ext>
                  </a:extLst>
                </a:gridCol>
                <a:gridCol w="860997">
                  <a:extLst>
                    <a:ext uri="{9D8B030D-6E8A-4147-A177-3AD203B41FA5}">
                      <a16:colId xmlns:a16="http://schemas.microsoft.com/office/drawing/2014/main" val="20001"/>
                    </a:ext>
                  </a:extLst>
                </a:gridCol>
                <a:gridCol w="860996">
                  <a:extLst>
                    <a:ext uri="{9D8B030D-6E8A-4147-A177-3AD203B41FA5}">
                      <a16:colId xmlns:a16="http://schemas.microsoft.com/office/drawing/2014/main" val="20002"/>
                    </a:ext>
                  </a:extLst>
                </a:gridCol>
                <a:gridCol w="860997">
                  <a:extLst>
                    <a:ext uri="{9D8B030D-6E8A-4147-A177-3AD203B41FA5}">
                      <a16:colId xmlns:a16="http://schemas.microsoft.com/office/drawing/2014/main" val="20003"/>
                    </a:ext>
                  </a:extLst>
                </a:gridCol>
                <a:gridCol w="860997">
                  <a:extLst>
                    <a:ext uri="{9D8B030D-6E8A-4147-A177-3AD203B41FA5}">
                      <a16:colId xmlns:a16="http://schemas.microsoft.com/office/drawing/2014/main" val="20004"/>
                    </a:ext>
                  </a:extLst>
                </a:gridCol>
              </a:tblGrid>
              <a:tr h="337348">
                <a:tc>
                  <a:txBody>
                    <a:bodyPr/>
                    <a:lstStyle/>
                    <a:p>
                      <a:pPr marL="1905" algn="ctr">
                        <a:lnSpc>
                          <a:spcPct val="100000"/>
                        </a:lnSpc>
                        <a:spcBef>
                          <a:spcPts val="715"/>
                        </a:spcBef>
                      </a:pPr>
                      <a:r>
                        <a:rPr sz="1100" spc="-10" dirty="0">
                          <a:solidFill>
                            <a:schemeClr val="bg1"/>
                          </a:solidFill>
                          <a:latin typeface="Arial" panose="020B0604020202020204" pitchFamily="34" charset="0"/>
                          <a:cs typeface="Arial" panose="020B0604020202020204" pitchFamily="34" charset="0"/>
                        </a:rPr>
                        <a:t>Year-Quarter</a:t>
                      </a:r>
                      <a:endParaRPr sz="1100" dirty="0">
                        <a:solidFill>
                          <a:schemeClr val="bg1"/>
                        </a:solidFill>
                        <a:latin typeface="Arial" panose="020B0604020202020204" pitchFamily="34" charset="0"/>
                        <a:cs typeface="Arial" panose="020B0604020202020204" pitchFamily="34" charset="0"/>
                      </a:endParaRPr>
                    </a:p>
                  </a:txBody>
                  <a:tcPr marL="0" marR="0" marT="90805" marB="0" anchor="ctr">
                    <a:solidFill>
                      <a:srgbClr val="472C7B"/>
                    </a:solidFill>
                  </a:tcPr>
                </a:tc>
                <a:tc>
                  <a:txBody>
                    <a:bodyPr/>
                    <a:lstStyle/>
                    <a:p>
                      <a:pPr marL="2540" algn="ctr">
                        <a:lnSpc>
                          <a:spcPct val="100000"/>
                        </a:lnSpc>
                        <a:spcBef>
                          <a:spcPts val="715"/>
                        </a:spcBef>
                      </a:pPr>
                      <a:r>
                        <a:rPr sz="1100" dirty="0">
                          <a:solidFill>
                            <a:schemeClr val="bg1"/>
                          </a:solidFill>
                          <a:latin typeface="Arial" panose="020B0604020202020204" pitchFamily="34" charset="0"/>
                          <a:cs typeface="Arial" panose="020B0604020202020204" pitchFamily="34" charset="0"/>
                        </a:rPr>
                        <a:t>Tax</a:t>
                      </a:r>
                      <a:r>
                        <a:rPr sz="1100" spc="-20" dirty="0">
                          <a:solidFill>
                            <a:schemeClr val="bg1"/>
                          </a:solidFill>
                          <a:latin typeface="Arial" panose="020B0604020202020204" pitchFamily="34" charset="0"/>
                          <a:cs typeface="Arial" panose="020B0604020202020204" pitchFamily="34" charset="0"/>
                        </a:rPr>
                        <a:t> </a:t>
                      </a:r>
                      <a:r>
                        <a:rPr sz="1100" spc="-10" dirty="0">
                          <a:solidFill>
                            <a:schemeClr val="bg1"/>
                          </a:solidFill>
                          <a:latin typeface="Arial" panose="020B0604020202020204" pitchFamily="34" charset="0"/>
                          <a:cs typeface="Arial" panose="020B0604020202020204" pitchFamily="34" charset="0"/>
                        </a:rPr>
                        <a:t>Collection</a:t>
                      </a:r>
                      <a:endParaRPr sz="1100" dirty="0">
                        <a:solidFill>
                          <a:schemeClr val="bg1"/>
                        </a:solidFill>
                        <a:latin typeface="Arial" panose="020B0604020202020204" pitchFamily="34" charset="0"/>
                        <a:cs typeface="Arial" panose="020B0604020202020204" pitchFamily="34" charset="0"/>
                      </a:endParaRPr>
                    </a:p>
                  </a:txBody>
                  <a:tcPr marL="0" marR="0" marT="90805" marB="0" anchor="ctr">
                    <a:solidFill>
                      <a:srgbClr val="472C7B"/>
                    </a:solidFill>
                  </a:tcPr>
                </a:tc>
                <a:tc>
                  <a:txBody>
                    <a:bodyPr/>
                    <a:lstStyle/>
                    <a:p>
                      <a:pPr marL="2540" algn="ctr">
                        <a:lnSpc>
                          <a:spcPct val="100000"/>
                        </a:lnSpc>
                        <a:spcBef>
                          <a:spcPts val="715"/>
                        </a:spcBef>
                      </a:pPr>
                      <a:r>
                        <a:rPr sz="1100" spc="-10" dirty="0">
                          <a:solidFill>
                            <a:schemeClr val="bg1"/>
                          </a:solidFill>
                          <a:latin typeface="Arial" panose="020B0604020202020204" pitchFamily="34" charset="0"/>
                          <a:cs typeface="Arial" panose="020B0604020202020204" pitchFamily="34" charset="0"/>
                        </a:rPr>
                        <a:t>Year-Quarter</a:t>
                      </a:r>
                      <a:endParaRPr sz="1100" dirty="0">
                        <a:solidFill>
                          <a:schemeClr val="bg1"/>
                        </a:solidFill>
                        <a:latin typeface="Arial" panose="020B0604020202020204" pitchFamily="34" charset="0"/>
                        <a:cs typeface="Arial" panose="020B0604020202020204" pitchFamily="34" charset="0"/>
                      </a:endParaRPr>
                    </a:p>
                  </a:txBody>
                  <a:tcPr marL="0" marR="0" marT="90805" marB="0" anchor="ctr">
                    <a:solidFill>
                      <a:srgbClr val="472C7B"/>
                    </a:solidFill>
                  </a:tcPr>
                </a:tc>
                <a:tc>
                  <a:txBody>
                    <a:bodyPr/>
                    <a:lstStyle/>
                    <a:p>
                      <a:pPr marL="2540" algn="ctr">
                        <a:lnSpc>
                          <a:spcPct val="100000"/>
                        </a:lnSpc>
                        <a:spcBef>
                          <a:spcPts val="715"/>
                        </a:spcBef>
                      </a:pPr>
                      <a:r>
                        <a:rPr sz="1100" dirty="0">
                          <a:solidFill>
                            <a:schemeClr val="bg1"/>
                          </a:solidFill>
                          <a:latin typeface="Arial" panose="020B0604020202020204" pitchFamily="34" charset="0"/>
                          <a:cs typeface="Arial" panose="020B0604020202020204" pitchFamily="34" charset="0"/>
                        </a:rPr>
                        <a:t>Tax</a:t>
                      </a:r>
                      <a:r>
                        <a:rPr sz="1100" spc="-20" dirty="0">
                          <a:solidFill>
                            <a:schemeClr val="bg1"/>
                          </a:solidFill>
                          <a:latin typeface="Arial" panose="020B0604020202020204" pitchFamily="34" charset="0"/>
                          <a:cs typeface="Arial" panose="020B0604020202020204" pitchFamily="34" charset="0"/>
                        </a:rPr>
                        <a:t> </a:t>
                      </a:r>
                      <a:r>
                        <a:rPr sz="1100" spc="-10" dirty="0">
                          <a:solidFill>
                            <a:schemeClr val="bg1"/>
                          </a:solidFill>
                          <a:latin typeface="Arial" panose="020B0604020202020204" pitchFamily="34" charset="0"/>
                          <a:cs typeface="Arial" panose="020B0604020202020204" pitchFamily="34" charset="0"/>
                        </a:rPr>
                        <a:t>Collection</a:t>
                      </a:r>
                      <a:endParaRPr sz="1100" dirty="0">
                        <a:solidFill>
                          <a:schemeClr val="bg1"/>
                        </a:solidFill>
                        <a:latin typeface="Arial" panose="020B0604020202020204" pitchFamily="34" charset="0"/>
                        <a:cs typeface="Arial" panose="020B0604020202020204" pitchFamily="34" charset="0"/>
                      </a:endParaRPr>
                    </a:p>
                  </a:txBody>
                  <a:tcPr marL="0" marR="0" marT="90805" marB="0" anchor="ctr">
                    <a:solidFill>
                      <a:srgbClr val="472C7B"/>
                    </a:solidFill>
                  </a:tcPr>
                </a:tc>
                <a:tc>
                  <a:txBody>
                    <a:bodyPr/>
                    <a:lstStyle/>
                    <a:p>
                      <a:pPr marL="3175" algn="ctr">
                        <a:lnSpc>
                          <a:spcPct val="100000"/>
                        </a:lnSpc>
                        <a:spcBef>
                          <a:spcPts val="715"/>
                        </a:spcBef>
                      </a:pPr>
                      <a:r>
                        <a:rPr sz="1100" dirty="0">
                          <a:solidFill>
                            <a:schemeClr val="bg1"/>
                          </a:solidFill>
                          <a:latin typeface="Arial" panose="020B0604020202020204" pitchFamily="34" charset="0"/>
                          <a:cs typeface="Arial" panose="020B0604020202020204" pitchFamily="34" charset="0"/>
                        </a:rPr>
                        <a:t>%</a:t>
                      </a:r>
                      <a:r>
                        <a:rPr sz="1100" spc="-5" dirty="0">
                          <a:solidFill>
                            <a:schemeClr val="bg1"/>
                          </a:solidFill>
                          <a:latin typeface="Arial" panose="020B0604020202020204" pitchFamily="34" charset="0"/>
                          <a:cs typeface="Arial" panose="020B0604020202020204" pitchFamily="34" charset="0"/>
                        </a:rPr>
                        <a:t> </a:t>
                      </a:r>
                      <a:r>
                        <a:rPr sz="1100" spc="-10" dirty="0">
                          <a:solidFill>
                            <a:schemeClr val="bg1"/>
                          </a:solidFill>
                          <a:latin typeface="Arial" panose="020B0604020202020204" pitchFamily="34" charset="0"/>
                          <a:cs typeface="Arial" panose="020B0604020202020204" pitchFamily="34" charset="0"/>
                        </a:rPr>
                        <a:t>Change</a:t>
                      </a:r>
                      <a:endParaRPr sz="1100" dirty="0">
                        <a:solidFill>
                          <a:schemeClr val="bg1"/>
                        </a:solidFill>
                        <a:latin typeface="Arial" panose="020B0604020202020204" pitchFamily="34" charset="0"/>
                        <a:cs typeface="Arial" panose="020B0604020202020204" pitchFamily="34" charset="0"/>
                      </a:endParaRPr>
                    </a:p>
                  </a:txBody>
                  <a:tcPr marL="0" marR="0" marT="90805" marB="0" anchor="ctr">
                    <a:solidFill>
                      <a:srgbClr val="472C7B"/>
                    </a:solidFill>
                  </a:tcPr>
                </a:tc>
                <a:extLst>
                  <a:ext uri="{0D108BD9-81ED-4DB2-BD59-A6C34878D82A}">
                    <a16:rowId xmlns:a16="http://schemas.microsoft.com/office/drawing/2014/main" val="10000"/>
                  </a:ext>
                </a:extLst>
              </a:tr>
              <a:tr h="337348">
                <a:tc>
                  <a:txBody>
                    <a:bodyPr/>
                    <a:lstStyle/>
                    <a:p>
                      <a:pPr algn="ctr" fontAlgn="ctr">
                        <a:buNone/>
                      </a:pPr>
                      <a:r>
                        <a:rPr lang="en-US" sz="1100" b="0" i="0" u="none" strike="noStrike" dirty="0">
                          <a:solidFill>
                            <a:srgbClr val="000000"/>
                          </a:solidFill>
                          <a:effectLst/>
                          <a:latin typeface="Calibri" panose="020F0502020204030204" pitchFamily="34" charset="0"/>
                        </a:rPr>
                        <a:t>2023-1</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$1,138,207</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2022-1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$1,155,953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-1.5%</a:t>
                      </a:r>
                    </a:p>
                  </a:txBody>
                  <a:tcPr marL="9525" marR="9525" marT="9525" marB="0" anchor="ctr"/>
                </a:tc>
                <a:extLst>
                  <a:ext uri="{0D108BD9-81ED-4DB2-BD59-A6C34878D82A}">
                    <a16:rowId xmlns:a16="http://schemas.microsoft.com/office/drawing/2014/main" val="10004"/>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2023-2</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$1,468,204</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2022-2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$1,419,058</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3.5%</a:t>
                      </a:r>
                    </a:p>
                  </a:txBody>
                  <a:tcPr marL="9525" marR="9525" marT="9525" marB="0" anchor="ctr"/>
                </a:tc>
                <a:extLst>
                  <a:ext uri="{0D108BD9-81ED-4DB2-BD59-A6C34878D82A}">
                    <a16:rowId xmlns:a16="http://schemas.microsoft.com/office/drawing/2014/main" val="10005"/>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2023-3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$1,335,257</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2022-3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$1,283,200</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4.1%</a:t>
                      </a:r>
                    </a:p>
                  </a:txBody>
                  <a:tcPr marL="9525" marR="9525" marT="9525" marB="0" anchor="ctr"/>
                </a:tc>
                <a:extLst>
                  <a:ext uri="{0D108BD9-81ED-4DB2-BD59-A6C34878D82A}">
                    <a16:rowId xmlns:a16="http://schemas.microsoft.com/office/drawing/2014/main" val="10006"/>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2023-4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$1,130,366</a:t>
                      </a:r>
                    </a:p>
                  </a:txBody>
                  <a:tcPr marL="9525" marR="9525" marT="9525" marB="0" anchor="ctr"/>
                </a:tc>
                <a:tc>
                  <a:txBody>
                    <a:bodyPr/>
                    <a:lstStyle/>
                    <a:p>
                      <a:pPr algn="ctr" fontAlgn="ctr">
                        <a:buNone/>
                      </a:pPr>
                      <a:r>
                        <a:rPr lang="en-US" sz="1100" b="0" i="0" u="none" strike="noStrike" dirty="0">
                          <a:solidFill>
                            <a:srgbClr val="000000"/>
                          </a:solidFill>
                          <a:effectLst/>
                          <a:latin typeface="Calibri" panose="020F0502020204030204" pitchFamily="34" charset="0"/>
                        </a:rPr>
                        <a:t>2022-4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$1,258,033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-10.1%</a:t>
                      </a:r>
                    </a:p>
                  </a:txBody>
                  <a:tcPr marL="9525" marR="9525" marT="9525" marB="0" anchor="ctr"/>
                </a:tc>
                <a:extLst>
                  <a:ext uri="{0D108BD9-81ED-4DB2-BD59-A6C34878D82A}">
                    <a16:rowId xmlns:a16="http://schemas.microsoft.com/office/drawing/2014/main" val="10007"/>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2024-1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$1,093,695</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2023-1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$1,138,207</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-3.9%</a:t>
                      </a:r>
                    </a:p>
                  </a:txBody>
                  <a:tcPr marL="9525" marR="9525" marT="9525" marB="0" anchor="ctr"/>
                </a:tc>
                <a:extLst>
                  <a:ext uri="{0D108BD9-81ED-4DB2-BD59-A6C34878D82A}">
                    <a16:rowId xmlns:a16="http://schemas.microsoft.com/office/drawing/2014/main" val="10008"/>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2024-2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$1,385,646</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2023-2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$1,468,204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-5.6%</a:t>
                      </a:r>
                    </a:p>
                  </a:txBody>
                  <a:tcPr marL="9525" marR="9525" marT="9525" marB="0" anchor="ctr"/>
                </a:tc>
                <a:extLst>
                  <a:ext uri="{0D108BD9-81ED-4DB2-BD59-A6C34878D82A}">
                    <a16:rowId xmlns:a16="http://schemas.microsoft.com/office/drawing/2014/main" val="10009"/>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2024-3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$1,370,494</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2023-3</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$1,335,257</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2.6%</a:t>
                      </a:r>
                    </a:p>
                  </a:txBody>
                  <a:tcPr marL="9525" marR="9525" marT="9525" marB="0" anchor="ctr"/>
                </a:tc>
                <a:extLst>
                  <a:ext uri="{0D108BD9-81ED-4DB2-BD59-A6C34878D82A}">
                    <a16:rowId xmlns:a16="http://schemas.microsoft.com/office/drawing/2014/main" val="10010"/>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2024-4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$1,223,284</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2023-4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$1,130,366</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8.2%</a:t>
                      </a:r>
                    </a:p>
                  </a:txBody>
                  <a:tcPr marL="9525" marR="9525" marT="9525" marB="0" anchor="ctr"/>
                </a:tc>
                <a:extLst>
                  <a:ext uri="{0D108BD9-81ED-4DB2-BD59-A6C34878D82A}">
                    <a16:rowId xmlns:a16="http://schemas.microsoft.com/office/drawing/2014/main" val="10011"/>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2025-1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$1,120,568</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2024-1</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$1,093,695</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2.5%</a:t>
                      </a:r>
                    </a:p>
                  </a:txBody>
                  <a:tcPr marL="9525" marR="9525" marT="9525" marB="0" anchor="ctr"/>
                </a:tc>
                <a:extLst>
                  <a:ext uri="{0D108BD9-81ED-4DB2-BD59-A6C34878D82A}">
                    <a16:rowId xmlns:a16="http://schemas.microsoft.com/office/drawing/2014/main" val="10012"/>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2025-2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$1,401,156</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2024-2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$1,385,646</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1.1%</a:t>
                      </a:r>
                    </a:p>
                  </a:txBody>
                  <a:tcPr marL="9525" marR="9525" marT="9525" marB="0" anchor="ctr"/>
                </a:tc>
                <a:extLst>
                  <a:ext uri="{0D108BD9-81ED-4DB2-BD59-A6C34878D82A}">
                    <a16:rowId xmlns:a16="http://schemas.microsoft.com/office/drawing/2014/main" val="1875118875"/>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2025-3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$1,427,351</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2024-3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$1,370,494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4.1%</a:t>
                      </a:r>
                    </a:p>
                  </a:txBody>
                  <a:tcPr marL="9525" marR="9525" marT="9525" marB="0" anchor="ctr"/>
                </a:tc>
                <a:extLst>
                  <a:ext uri="{0D108BD9-81ED-4DB2-BD59-A6C34878D82A}">
                    <a16:rowId xmlns:a16="http://schemas.microsoft.com/office/drawing/2014/main" val="1023396757"/>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2025-4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$1,197,580</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2024-4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$1,223,284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-2.1%</a:t>
                      </a:r>
                    </a:p>
                  </a:txBody>
                  <a:tcPr marL="9525" marR="9525" marT="9525" marB="0" anchor="ctr"/>
                </a:tc>
                <a:extLst>
                  <a:ext uri="{0D108BD9-81ED-4DB2-BD59-A6C34878D82A}">
                    <a16:rowId xmlns:a16="http://schemas.microsoft.com/office/drawing/2014/main" val="2472966790"/>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2026-1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$1,202,979</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2025-1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$1,120,568</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7.4%</a:t>
                      </a:r>
                    </a:p>
                  </a:txBody>
                  <a:tcPr marL="9525" marR="9525" marT="9525" marB="0" anchor="ctr"/>
                </a:tc>
                <a:extLst>
                  <a:ext uri="{0D108BD9-81ED-4DB2-BD59-A6C34878D82A}">
                    <a16:rowId xmlns:a16="http://schemas.microsoft.com/office/drawing/2014/main" val="4106752413"/>
                  </a:ext>
                </a:extLst>
              </a:tr>
            </a:tbl>
          </a:graphicData>
        </a:graphic>
      </p:graphicFrame>
      <p:sp>
        <p:nvSpPr>
          <p:cNvPr id="8" name="object 5">
            <a:extLst>
              <a:ext uri="{FF2B5EF4-FFF2-40B4-BE49-F238E27FC236}">
                <a16:creationId xmlns:a16="http://schemas.microsoft.com/office/drawing/2014/main" id="{4839318F-D1F0-AC5C-9DA7-ED7A02FF1A90}"/>
              </a:ext>
            </a:extLst>
          </p:cNvPr>
          <p:cNvSpPr txBox="1"/>
          <p:nvPr/>
        </p:nvSpPr>
        <p:spPr>
          <a:xfrm>
            <a:off x="9113773" y="6422446"/>
            <a:ext cx="2644775" cy="348813"/>
          </a:xfrm>
          <a:prstGeom prst="rect">
            <a:avLst/>
          </a:prstGeom>
        </p:spPr>
        <p:txBody>
          <a:bodyPr vert="horz" wrap="square" lIns="0" tIns="12700" rIns="0" bIns="0" rtlCol="0">
            <a:spAutoFit/>
          </a:bodyPr>
          <a:lstStyle/>
          <a:p>
            <a:pPr marL="12700" algn="r">
              <a:lnSpc>
                <a:spcPct val="100000"/>
              </a:lnSpc>
              <a:spcBef>
                <a:spcPts val="100"/>
              </a:spcBef>
            </a:pPr>
            <a:r>
              <a:rPr sz="1050" dirty="0">
                <a:latin typeface="Arial" panose="020B0604020202020204" pitchFamily="34" charset="0"/>
                <a:cs typeface="Arial" panose="020B0604020202020204" pitchFamily="34" charset="0"/>
              </a:rPr>
              <a:t>NWLA</a:t>
            </a:r>
            <a:r>
              <a:rPr sz="1050" spc="-15"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ECONOMIC</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DASHBOARD</a:t>
            </a:r>
            <a:endParaRPr lang="en-US" sz="1050" spc="-10" dirty="0">
              <a:latin typeface="Arial" panose="020B0604020202020204" pitchFamily="34" charset="0"/>
              <a:cs typeface="Arial" panose="020B0604020202020204" pitchFamily="34" charset="0"/>
            </a:endParaRPr>
          </a:p>
          <a:p>
            <a:pPr marL="12700" algn="r">
              <a:lnSpc>
                <a:spcPct val="100000"/>
              </a:lnSpc>
              <a:spcBef>
                <a:spcPts val="100"/>
              </a:spcBef>
            </a:pPr>
            <a:r>
              <a:rPr lang="en-US" sz="1050" dirty="0">
                <a:latin typeface="Arial" panose="020B0604020202020204" pitchFamily="34" charset="0"/>
                <a:cs typeface="Arial" panose="020B0604020202020204" pitchFamily="34" charset="0"/>
              </a:rPr>
              <a:t>Tax Collection</a:t>
            </a:r>
          </a:p>
        </p:txBody>
      </p:sp>
      <p:sp>
        <p:nvSpPr>
          <p:cNvPr id="7" name="Slide Number Placeholder 6">
            <a:extLst>
              <a:ext uri="{FF2B5EF4-FFF2-40B4-BE49-F238E27FC236}">
                <a16:creationId xmlns:a16="http://schemas.microsoft.com/office/drawing/2014/main" id="{A48E487C-8E3B-C309-6819-177FCA34D2F4}"/>
              </a:ext>
            </a:extLst>
          </p:cNvPr>
          <p:cNvSpPr>
            <a:spLocks noGrp="1"/>
          </p:cNvSpPr>
          <p:nvPr>
            <p:ph type="sldNum" sz="quarter" idx="7"/>
          </p:nvPr>
        </p:nvSpPr>
        <p:spPr>
          <a:xfrm>
            <a:off x="11758548" y="6590792"/>
            <a:ext cx="281052" cy="153888"/>
          </a:xfrm>
        </p:spPr>
        <p:txBody>
          <a:bodyPr/>
          <a:lstStyle/>
          <a:p>
            <a:pPr marL="115570">
              <a:lnSpc>
                <a:spcPts val="1240"/>
              </a:lnSpc>
            </a:pPr>
            <a:fld id="{81D60167-4931-47E6-BA6A-407CBD079E47}" type="slidenum">
              <a:rPr lang="en-US" spc="-50" smtClean="0">
                <a:latin typeface="Arial" panose="020B0604020202020204" pitchFamily="34" charset="0"/>
                <a:cs typeface="Arial" panose="020B0604020202020204" pitchFamily="34" charset="0"/>
              </a:rPr>
              <a:t>18</a:t>
            </a:fld>
            <a:endParaRPr lang="en-US" spc="-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43689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0B0462-0F53-5657-40D3-0EEAA551210B}"/>
            </a:ext>
          </a:extLst>
        </p:cNvPr>
        <p:cNvGrpSpPr/>
        <p:nvPr/>
      </p:nvGrpSpPr>
      <p:grpSpPr>
        <a:xfrm>
          <a:off x="0" y="0"/>
          <a:ext cx="0" cy="0"/>
          <a:chOff x="0" y="0"/>
          <a:chExt cx="0" cy="0"/>
        </a:xfrm>
      </p:grpSpPr>
      <p:sp>
        <p:nvSpPr>
          <p:cNvPr id="4" name="object 4">
            <a:extLst>
              <a:ext uri="{FF2B5EF4-FFF2-40B4-BE49-F238E27FC236}">
                <a16:creationId xmlns:a16="http://schemas.microsoft.com/office/drawing/2014/main" id="{B155EA46-8548-EEA5-B488-016CF6AA4D83}"/>
              </a:ext>
            </a:extLst>
          </p:cNvPr>
          <p:cNvSpPr txBox="1">
            <a:spLocks noGrp="1"/>
          </p:cNvSpPr>
          <p:nvPr>
            <p:ph type="title" idx="4294967295"/>
          </p:nvPr>
        </p:nvSpPr>
        <p:spPr>
          <a:xfrm>
            <a:off x="543878" y="1094992"/>
            <a:ext cx="5018721" cy="289823"/>
          </a:xfrm>
          <a:prstGeom prst="rect">
            <a:avLst/>
          </a:prstGeom>
          <a:noFill/>
          <a:ln>
            <a:noFill/>
            <a:prstDash/>
          </a:ln>
          <a:effectLst/>
        </p:spPr>
        <p:txBody>
          <a:bodyPr rot="0" spcFirstLastPara="0" vertOverflow="overflow" horzOverflow="overflow" vert="horz" wrap="square" lIns="0" tIns="12700"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1800" b="1" i="0" u="none" strike="noStrike" kern="0" cap="none" spc="-4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Tax</a:t>
            </a:r>
            <a:r>
              <a:rPr kumimoji="0" lang="en-US" sz="1800" b="1" i="0" u="none" strike="noStrike" kern="0" cap="none" spc="-3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1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Collection</a:t>
            </a:r>
            <a:r>
              <a:rPr kumimoji="0" lang="en-US" sz="1800" b="1" i="0" u="none" strike="noStrike" kern="0" cap="none" spc="-5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1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lang="en-US" b="1" dirty="0">
                <a:cs typeface="Calibri"/>
              </a:rPr>
              <a:t>3%</a:t>
            </a:r>
            <a:r>
              <a:rPr lang="en-US" b="1" spc="-10" dirty="0">
                <a:cs typeface="Calibri"/>
              </a:rPr>
              <a:t> </a:t>
            </a:r>
            <a:r>
              <a:rPr lang="en-US" b="1" dirty="0">
                <a:cs typeface="Calibri"/>
              </a:rPr>
              <a:t>Hotel</a:t>
            </a:r>
            <a:r>
              <a:rPr lang="en-US" b="1" spc="-45" dirty="0">
                <a:cs typeface="Calibri"/>
              </a:rPr>
              <a:t> </a:t>
            </a:r>
            <a:r>
              <a:rPr lang="en-US" b="1" dirty="0">
                <a:cs typeface="Calibri"/>
              </a:rPr>
              <a:t>Motel</a:t>
            </a:r>
            <a:r>
              <a:rPr lang="en-US" b="1" spc="-40" dirty="0">
                <a:cs typeface="Calibri"/>
              </a:rPr>
              <a:t> </a:t>
            </a:r>
            <a:r>
              <a:rPr lang="en-US" b="1" dirty="0">
                <a:cs typeface="Calibri"/>
              </a:rPr>
              <a:t>Occupancy</a:t>
            </a:r>
            <a:r>
              <a:rPr lang="en-US" b="1" spc="-45" dirty="0">
                <a:cs typeface="Calibri"/>
              </a:rPr>
              <a:t> </a:t>
            </a:r>
            <a:r>
              <a:rPr lang="en-US" b="1" spc="-25" dirty="0">
                <a:cs typeface="Calibri"/>
              </a:rPr>
              <a:t>Tax</a:t>
            </a:r>
            <a:endParaRPr kumimoji="0" lang="en-US"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graphicFrame>
        <p:nvGraphicFramePr>
          <p:cNvPr id="6" name="Chart 5" descr="A chart of the tax collection of the 3%Hotel/Motel Occupancy tax from 2019-2026.">
            <a:extLst>
              <a:ext uri="{FF2B5EF4-FFF2-40B4-BE49-F238E27FC236}">
                <a16:creationId xmlns:a16="http://schemas.microsoft.com/office/drawing/2014/main" id="{FA1DDC2A-A30E-1534-5878-A2D4CEB593C7}"/>
              </a:ext>
            </a:extLst>
          </p:cNvPr>
          <p:cNvGraphicFramePr>
            <a:graphicFrameLocks noGrp="1"/>
          </p:cNvGraphicFramePr>
          <p:nvPr>
            <p:extLst>
              <p:ext uri="{D42A27DB-BD31-4B8C-83A1-F6EECF244321}">
                <p14:modId xmlns:p14="http://schemas.microsoft.com/office/powerpoint/2010/main" val="2724834196"/>
              </p:ext>
            </p:extLst>
          </p:nvPr>
        </p:nvGraphicFramePr>
        <p:xfrm>
          <a:off x="543878" y="1524000"/>
          <a:ext cx="6771321" cy="3810000"/>
        </p:xfrm>
        <a:graphic>
          <a:graphicData uri="http://schemas.openxmlformats.org/drawingml/2006/chart">
            <c:chart xmlns:c="http://schemas.openxmlformats.org/drawingml/2006/chart" xmlns:r="http://schemas.openxmlformats.org/officeDocument/2006/relationships" r:id="rId3"/>
          </a:graphicData>
        </a:graphic>
      </p:graphicFrame>
      <p:sp>
        <p:nvSpPr>
          <p:cNvPr id="3" name="object 3">
            <a:extLst>
              <a:ext uri="{FF2B5EF4-FFF2-40B4-BE49-F238E27FC236}">
                <a16:creationId xmlns:a16="http://schemas.microsoft.com/office/drawing/2014/main" id="{F16D9893-68C9-FEE8-904B-6D895875D3E4}"/>
              </a:ext>
            </a:extLst>
          </p:cNvPr>
          <p:cNvSpPr txBox="1"/>
          <p:nvPr/>
        </p:nvSpPr>
        <p:spPr>
          <a:xfrm>
            <a:off x="549158" y="5459515"/>
            <a:ext cx="2270241" cy="197490"/>
          </a:xfrm>
          <a:prstGeom prst="rect">
            <a:avLst/>
          </a:prstGeom>
        </p:spPr>
        <p:txBody>
          <a:bodyPr vert="horz" wrap="square" lIns="0" tIns="12700" rIns="0" bIns="0" rtlCol="0">
            <a:spAutoFit/>
          </a:bodyPr>
          <a:lstStyle/>
          <a:p>
            <a:pPr marL="12700">
              <a:lnSpc>
                <a:spcPct val="100000"/>
              </a:lnSpc>
              <a:spcBef>
                <a:spcPts val="100"/>
              </a:spcBef>
            </a:pPr>
            <a:r>
              <a:rPr sz="1200" dirty="0">
                <a:latin typeface="Arial" panose="020B0604020202020204" pitchFamily="34" charset="0"/>
                <a:cs typeface="Arial" panose="020B0604020202020204" pitchFamily="34" charset="0"/>
              </a:rPr>
              <a:t>Data</a:t>
            </a:r>
            <a:r>
              <a:rPr sz="1200" spc="-4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from:</a:t>
            </a:r>
            <a:r>
              <a:rPr sz="1200" spc="-15" dirty="0">
                <a:latin typeface="Arial" panose="020B0604020202020204" pitchFamily="34" charset="0"/>
                <a:cs typeface="Arial" panose="020B0604020202020204" pitchFamily="34" charset="0"/>
              </a:rPr>
              <a:t> </a:t>
            </a:r>
            <a:r>
              <a:rPr sz="1200" dirty="0">
                <a:solidFill>
                  <a:srgbClr val="1F1F1E"/>
                </a:solidFill>
                <a:latin typeface="Arial" panose="020B0604020202020204" pitchFamily="34" charset="0"/>
                <a:cs typeface="Arial" panose="020B0604020202020204" pitchFamily="34" charset="0"/>
              </a:rPr>
              <a:t>City</a:t>
            </a:r>
            <a:r>
              <a:rPr sz="1200" spc="-35" dirty="0">
                <a:solidFill>
                  <a:srgbClr val="1F1F1E"/>
                </a:solidFill>
                <a:latin typeface="Arial" panose="020B0604020202020204" pitchFamily="34" charset="0"/>
                <a:cs typeface="Arial" panose="020B0604020202020204" pitchFamily="34" charset="0"/>
              </a:rPr>
              <a:t> </a:t>
            </a:r>
            <a:r>
              <a:rPr sz="1200" dirty="0">
                <a:solidFill>
                  <a:srgbClr val="1F1F1E"/>
                </a:solidFill>
                <a:latin typeface="Arial" panose="020B0604020202020204" pitchFamily="34" charset="0"/>
                <a:cs typeface="Arial" panose="020B0604020202020204" pitchFamily="34" charset="0"/>
              </a:rPr>
              <a:t>of</a:t>
            </a:r>
            <a:r>
              <a:rPr sz="1200" spc="-25" dirty="0">
                <a:solidFill>
                  <a:srgbClr val="1F1F1E"/>
                </a:solidFill>
                <a:latin typeface="Arial" panose="020B0604020202020204" pitchFamily="34" charset="0"/>
                <a:cs typeface="Arial" panose="020B0604020202020204" pitchFamily="34" charset="0"/>
              </a:rPr>
              <a:t> </a:t>
            </a:r>
            <a:r>
              <a:rPr sz="1200" spc="-10" dirty="0">
                <a:solidFill>
                  <a:srgbClr val="1F1F1E"/>
                </a:solidFill>
                <a:latin typeface="Arial" panose="020B0604020202020204" pitchFamily="34" charset="0"/>
                <a:cs typeface="Arial" panose="020B0604020202020204" pitchFamily="34" charset="0"/>
              </a:rPr>
              <a:t>Shreveport</a:t>
            </a:r>
            <a:endParaRPr sz="1200" dirty="0">
              <a:latin typeface="Arial" panose="020B0604020202020204" pitchFamily="34" charset="0"/>
              <a:cs typeface="Arial" panose="020B0604020202020204" pitchFamily="34" charset="0"/>
            </a:endParaRPr>
          </a:p>
        </p:txBody>
      </p:sp>
      <p:graphicFrame>
        <p:nvGraphicFramePr>
          <p:cNvPr id="5" name="object 5">
            <a:extLst>
              <a:ext uri="{FF2B5EF4-FFF2-40B4-BE49-F238E27FC236}">
                <a16:creationId xmlns:a16="http://schemas.microsoft.com/office/drawing/2014/main" id="{0471EC8C-01C6-B8CF-AB16-625DB1938BAC}"/>
              </a:ext>
            </a:extLst>
          </p:cNvPr>
          <p:cNvGraphicFramePr>
            <a:graphicFrameLocks noGrp="1"/>
          </p:cNvGraphicFramePr>
          <p:nvPr>
            <p:extLst>
              <p:ext uri="{D42A27DB-BD31-4B8C-83A1-F6EECF244321}">
                <p14:modId xmlns:p14="http://schemas.microsoft.com/office/powerpoint/2010/main" val="2641756323"/>
              </p:ext>
            </p:extLst>
          </p:nvPr>
        </p:nvGraphicFramePr>
        <p:xfrm>
          <a:off x="7543800" y="304800"/>
          <a:ext cx="4304984" cy="4811609"/>
        </p:xfrm>
        <a:graphic>
          <a:graphicData uri="http://schemas.openxmlformats.org/drawingml/2006/table">
            <a:tbl>
              <a:tblPr firstRow="1" bandRow="1">
                <a:tableStyleId>{616DA210-FB5B-4158-B5E0-FEB733F419BA}</a:tableStyleId>
              </a:tblPr>
              <a:tblGrid>
                <a:gridCol w="860997">
                  <a:extLst>
                    <a:ext uri="{9D8B030D-6E8A-4147-A177-3AD203B41FA5}">
                      <a16:colId xmlns:a16="http://schemas.microsoft.com/office/drawing/2014/main" val="20000"/>
                    </a:ext>
                  </a:extLst>
                </a:gridCol>
                <a:gridCol w="860997">
                  <a:extLst>
                    <a:ext uri="{9D8B030D-6E8A-4147-A177-3AD203B41FA5}">
                      <a16:colId xmlns:a16="http://schemas.microsoft.com/office/drawing/2014/main" val="20001"/>
                    </a:ext>
                  </a:extLst>
                </a:gridCol>
                <a:gridCol w="860996">
                  <a:extLst>
                    <a:ext uri="{9D8B030D-6E8A-4147-A177-3AD203B41FA5}">
                      <a16:colId xmlns:a16="http://schemas.microsoft.com/office/drawing/2014/main" val="20002"/>
                    </a:ext>
                  </a:extLst>
                </a:gridCol>
                <a:gridCol w="860997">
                  <a:extLst>
                    <a:ext uri="{9D8B030D-6E8A-4147-A177-3AD203B41FA5}">
                      <a16:colId xmlns:a16="http://schemas.microsoft.com/office/drawing/2014/main" val="20003"/>
                    </a:ext>
                  </a:extLst>
                </a:gridCol>
                <a:gridCol w="860997">
                  <a:extLst>
                    <a:ext uri="{9D8B030D-6E8A-4147-A177-3AD203B41FA5}">
                      <a16:colId xmlns:a16="http://schemas.microsoft.com/office/drawing/2014/main" val="20004"/>
                    </a:ext>
                  </a:extLst>
                </a:gridCol>
              </a:tblGrid>
              <a:tr h="337348">
                <a:tc>
                  <a:txBody>
                    <a:bodyPr/>
                    <a:lstStyle/>
                    <a:p>
                      <a:pPr marL="1905" algn="ctr">
                        <a:lnSpc>
                          <a:spcPct val="100000"/>
                        </a:lnSpc>
                        <a:spcBef>
                          <a:spcPts val="715"/>
                        </a:spcBef>
                      </a:pPr>
                      <a:r>
                        <a:rPr sz="1100" spc="-10" dirty="0">
                          <a:solidFill>
                            <a:schemeClr val="bg1"/>
                          </a:solidFill>
                          <a:latin typeface="Arial" panose="020B0604020202020204" pitchFamily="34" charset="0"/>
                          <a:cs typeface="Arial" panose="020B0604020202020204" pitchFamily="34" charset="0"/>
                        </a:rPr>
                        <a:t>Year-Quarter</a:t>
                      </a:r>
                      <a:endParaRPr sz="1100" dirty="0">
                        <a:solidFill>
                          <a:schemeClr val="bg1"/>
                        </a:solidFill>
                        <a:latin typeface="Arial" panose="020B0604020202020204" pitchFamily="34" charset="0"/>
                        <a:cs typeface="Arial" panose="020B0604020202020204" pitchFamily="34" charset="0"/>
                      </a:endParaRPr>
                    </a:p>
                  </a:txBody>
                  <a:tcPr marL="0" marR="0" marT="90805" marB="0" anchor="ctr">
                    <a:solidFill>
                      <a:srgbClr val="472C7B"/>
                    </a:solidFill>
                  </a:tcPr>
                </a:tc>
                <a:tc>
                  <a:txBody>
                    <a:bodyPr/>
                    <a:lstStyle/>
                    <a:p>
                      <a:pPr marL="2540" algn="ctr">
                        <a:lnSpc>
                          <a:spcPct val="100000"/>
                        </a:lnSpc>
                        <a:spcBef>
                          <a:spcPts val="715"/>
                        </a:spcBef>
                      </a:pPr>
                      <a:r>
                        <a:rPr sz="1100" dirty="0">
                          <a:solidFill>
                            <a:schemeClr val="bg1"/>
                          </a:solidFill>
                          <a:latin typeface="Arial" panose="020B0604020202020204" pitchFamily="34" charset="0"/>
                          <a:cs typeface="Arial" panose="020B0604020202020204" pitchFamily="34" charset="0"/>
                        </a:rPr>
                        <a:t>Tax</a:t>
                      </a:r>
                      <a:r>
                        <a:rPr sz="1100" spc="-20" dirty="0">
                          <a:solidFill>
                            <a:schemeClr val="bg1"/>
                          </a:solidFill>
                          <a:latin typeface="Arial" panose="020B0604020202020204" pitchFamily="34" charset="0"/>
                          <a:cs typeface="Arial" panose="020B0604020202020204" pitchFamily="34" charset="0"/>
                        </a:rPr>
                        <a:t> </a:t>
                      </a:r>
                      <a:r>
                        <a:rPr sz="1100" spc="-10" dirty="0">
                          <a:solidFill>
                            <a:schemeClr val="bg1"/>
                          </a:solidFill>
                          <a:latin typeface="Arial" panose="020B0604020202020204" pitchFamily="34" charset="0"/>
                          <a:cs typeface="Arial" panose="020B0604020202020204" pitchFamily="34" charset="0"/>
                        </a:rPr>
                        <a:t>Collection</a:t>
                      </a:r>
                      <a:endParaRPr sz="1100" dirty="0">
                        <a:solidFill>
                          <a:schemeClr val="bg1"/>
                        </a:solidFill>
                        <a:latin typeface="Arial" panose="020B0604020202020204" pitchFamily="34" charset="0"/>
                        <a:cs typeface="Arial" panose="020B0604020202020204" pitchFamily="34" charset="0"/>
                      </a:endParaRPr>
                    </a:p>
                  </a:txBody>
                  <a:tcPr marL="0" marR="0" marT="90805" marB="0" anchor="ctr">
                    <a:solidFill>
                      <a:srgbClr val="472C7B"/>
                    </a:solidFill>
                  </a:tcPr>
                </a:tc>
                <a:tc>
                  <a:txBody>
                    <a:bodyPr/>
                    <a:lstStyle/>
                    <a:p>
                      <a:pPr marL="2540" algn="ctr">
                        <a:lnSpc>
                          <a:spcPct val="100000"/>
                        </a:lnSpc>
                        <a:spcBef>
                          <a:spcPts val="715"/>
                        </a:spcBef>
                      </a:pPr>
                      <a:r>
                        <a:rPr sz="1100" spc="-10" dirty="0">
                          <a:solidFill>
                            <a:schemeClr val="bg1"/>
                          </a:solidFill>
                          <a:latin typeface="Arial" panose="020B0604020202020204" pitchFamily="34" charset="0"/>
                          <a:cs typeface="Arial" panose="020B0604020202020204" pitchFamily="34" charset="0"/>
                        </a:rPr>
                        <a:t>Year-Quarter</a:t>
                      </a:r>
                      <a:endParaRPr sz="1100" dirty="0">
                        <a:solidFill>
                          <a:schemeClr val="bg1"/>
                        </a:solidFill>
                        <a:latin typeface="Arial" panose="020B0604020202020204" pitchFamily="34" charset="0"/>
                        <a:cs typeface="Arial" panose="020B0604020202020204" pitchFamily="34" charset="0"/>
                      </a:endParaRPr>
                    </a:p>
                  </a:txBody>
                  <a:tcPr marL="0" marR="0" marT="90805" marB="0" anchor="ctr">
                    <a:solidFill>
                      <a:srgbClr val="472C7B"/>
                    </a:solidFill>
                  </a:tcPr>
                </a:tc>
                <a:tc>
                  <a:txBody>
                    <a:bodyPr/>
                    <a:lstStyle/>
                    <a:p>
                      <a:pPr marL="2540" algn="ctr">
                        <a:lnSpc>
                          <a:spcPct val="100000"/>
                        </a:lnSpc>
                        <a:spcBef>
                          <a:spcPts val="715"/>
                        </a:spcBef>
                      </a:pPr>
                      <a:r>
                        <a:rPr sz="1100" dirty="0">
                          <a:solidFill>
                            <a:schemeClr val="bg1"/>
                          </a:solidFill>
                          <a:latin typeface="Arial" panose="020B0604020202020204" pitchFamily="34" charset="0"/>
                          <a:cs typeface="Arial" panose="020B0604020202020204" pitchFamily="34" charset="0"/>
                        </a:rPr>
                        <a:t>Tax</a:t>
                      </a:r>
                      <a:r>
                        <a:rPr sz="1100" spc="-20" dirty="0">
                          <a:solidFill>
                            <a:schemeClr val="bg1"/>
                          </a:solidFill>
                          <a:latin typeface="Arial" panose="020B0604020202020204" pitchFamily="34" charset="0"/>
                          <a:cs typeface="Arial" panose="020B0604020202020204" pitchFamily="34" charset="0"/>
                        </a:rPr>
                        <a:t> </a:t>
                      </a:r>
                      <a:r>
                        <a:rPr sz="1100" spc="-10" dirty="0">
                          <a:solidFill>
                            <a:schemeClr val="bg1"/>
                          </a:solidFill>
                          <a:latin typeface="Arial" panose="020B0604020202020204" pitchFamily="34" charset="0"/>
                          <a:cs typeface="Arial" panose="020B0604020202020204" pitchFamily="34" charset="0"/>
                        </a:rPr>
                        <a:t>Collection</a:t>
                      </a:r>
                      <a:endParaRPr sz="1100" dirty="0">
                        <a:solidFill>
                          <a:schemeClr val="bg1"/>
                        </a:solidFill>
                        <a:latin typeface="Arial" panose="020B0604020202020204" pitchFamily="34" charset="0"/>
                        <a:cs typeface="Arial" panose="020B0604020202020204" pitchFamily="34" charset="0"/>
                      </a:endParaRPr>
                    </a:p>
                  </a:txBody>
                  <a:tcPr marL="0" marR="0" marT="90805" marB="0" anchor="ctr">
                    <a:solidFill>
                      <a:srgbClr val="472C7B"/>
                    </a:solidFill>
                  </a:tcPr>
                </a:tc>
                <a:tc>
                  <a:txBody>
                    <a:bodyPr/>
                    <a:lstStyle/>
                    <a:p>
                      <a:pPr marL="3175" algn="ctr">
                        <a:lnSpc>
                          <a:spcPct val="100000"/>
                        </a:lnSpc>
                        <a:spcBef>
                          <a:spcPts val="715"/>
                        </a:spcBef>
                      </a:pPr>
                      <a:r>
                        <a:rPr sz="1100" dirty="0">
                          <a:solidFill>
                            <a:schemeClr val="bg1"/>
                          </a:solidFill>
                          <a:latin typeface="Arial" panose="020B0604020202020204" pitchFamily="34" charset="0"/>
                          <a:cs typeface="Arial" panose="020B0604020202020204" pitchFamily="34" charset="0"/>
                        </a:rPr>
                        <a:t>%</a:t>
                      </a:r>
                      <a:r>
                        <a:rPr sz="1100" spc="-5" dirty="0">
                          <a:solidFill>
                            <a:schemeClr val="bg1"/>
                          </a:solidFill>
                          <a:latin typeface="Arial" panose="020B0604020202020204" pitchFamily="34" charset="0"/>
                          <a:cs typeface="Arial" panose="020B0604020202020204" pitchFamily="34" charset="0"/>
                        </a:rPr>
                        <a:t> </a:t>
                      </a:r>
                      <a:r>
                        <a:rPr sz="1100" spc="-10" dirty="0">
                          <a:solidFill>
                            <a:schemeClr val="bg1"/>
                          </a:solidFill>
                          <a:latin typeface="Arial" panose="020B0604020202020204" pitchFamily="34" charset="0"/>
                          <a:cs typeface="Arial" panose="020B0604020202020204" pitchFamily="34" charset="0"/>
                        </a:rPr>
                        <a:t>Change</a:t>
                      </a:r>
                      <a:endParaRPr sz="1100" dirty="0">
                        <a:solidFill>
                          <a:schemeClr val="bg1"/>
                        </a:solidFill>
                        <a:latin typeface="Arial" panose="020B0604020202020204" pitchFamily="34" charset="0"/>
                        <a:cs typeface="Arial" panose="020B0604020202020204" pitchFamily="34" charset="0"/>
                      </a:endParaRPr>
                    </a:p>
                  </a:txBody>
                  <a:tcPr marL="0" marR="0" marT="90805" marB="0" anchor="ctr">
                    <a:solidFill>
                      <a:srgbClr val="472C7B"/>
                    </a:solidFill>
                  </a:tcPr>
                </a:tc>
                <a:extLst>
                  <a:ext uri="{0D108BD9-81ED-4DB2-BD59-A6C34878D82A}">
                    <a16:rowId xmlns:a16="http://schemas.microsoft.com/office/drawing/2014/main" val="10000"/>
                  </a:ext>
                </a:extLst>
              </a:tr>
              <a:tr h="337348">
                <a:tc>
                  <a:txBody>
                    <a:bodyPr/>
                    <a:lstStyle/>
                    <a:p>
                      <a:pPr algn="ctr" fontAlgn="ctr">
                        <a:buNone/>
                      </a:pPr>
                      <a:r>
                        <a:rPr lang="en-US" sz="1100" b="0" i="0" u="none" strike="noStrike" dirty="0">
                          <a:solidFill>
                            <a:srgbClr val="000000"/>
                          </a:solidFill>
                          <a:effectLst/>
                          <a:latin typeface="Calibri" panose="020F0502020204030204" pitchFamily="34" charset="0"/>
                        </a:rPr>
                        <a:t>2023-1</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$569,104</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2022-1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$577,783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-1.5%</a:t>
                      </a:r>
                    </a:p>
                  </a:txBody>
                  <a:tcPr marL="9525" marR="9525" marT="9525" marB="0" anchor="ctr"/>
                </a:tc>
                <a:extLst>
                  <a:ext uri="{0D108BD9-81ED-4DB2-BD59-A6C34878D82A}">
                    <a16:rowId xmlns:a16="http://schemas.microsoft.com/office/drawing/2014/main" val="10004"/>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2023-2</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$734,103</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2022-2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$709,530</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3.5%</a:t>
                      </a:r>
                    </a:p>
                  </a:txBody>
                  <a:tcPr marL="9525" marR="9525" marT="9525" marB="0" anchor="ctr"/>
                </a:tc>
                <a:extLst>
                  <a:ext uri="{0D108BD9-81ED-4DB2-BD59-A6C34878D82A}">
                    <a16:rowId xmlns:a16="http://schemas.microsoft.com/office/drawing/2014/main" val="10005"/>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2023-3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$667,629</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2022-3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$641,600</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4.1%</a:t>
                      </a:r>
                    </a:p>
                  </a:txBody>
                  <a:tcPr marL="9525" marR="9525" marT="9525" marB="0" anchor="ctr"/>
                </a:tc>
                <a:extLst>
                  <a:ext uri="{0D108BD9-81ED-4DB2-BD59-A6C34878D82A}">
                    <a16:rowId xmlns:a16="http://schemas.microsoft.com/office/drawing/2014/main" val="10006"/>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2023-4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$565,184</a:t>
                      </a:r>
                    </a:p>
                  </a:txBody>
                  <a:tcPr marL="9525" marR="9525" marT="9525" marB="0" anchor="ctr"/>
                </a:tc>
                <a:tc>
                  <a:txBody>
                    <a:bodyPr/>
                    <a:lstStyle/>
                    <a:p>
                      <a:pPr algn="ctr" fontAlgn="ctr">
                        <a:buNone/>
                      </a:pPr>
                      <a:r>
                        <a:rPr lang="en-US" sz="1100" b="0" i="0" u="none" strike="noStrike" dirty="0">
                          <a:solidFill>
                            <a:srgbClr val="000000"/>
                          </a:solidFill>
                          <a:effectLst/>
                          <a:latin typeface="Calibri" panose="020F0502020204030204" pitchFamily="34" charset="0"/>
                        </a:rPr>
                        <a:t>2022-4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$632,968</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-10.7%</a:t>
                      </a:r>
                    </a:p>
                  </a:txBody>
                  <a:tcPr marL="9525" marR="9525" marT="9525" marB="0" anchor="ctr"/>
                </a:tc>
                <a:extLst>
                  <a:ext uri="{0D108BD9-81ED-4DB2-BD59-A6C34878D82A}">
                    <a16:rowId xmlns:a16="http://schemas.microsoft.com/office/drawing/2014/main" val="10007"/>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2024-1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$546,848</a:t>
                      </a:r>
                    </a:p>
                  </a:txBody>
                  <a:tcPr marL="9525" marR="9525" marT="9525" marB="0" anchor="ctr"/>
                </a:tc>
                <a:tc>
                  <a:txBody>
                    <a:bodyPr/>
                    <a:lstStyle/>
                    <a:p>
                      <a:pPr algn="ctr" fontAlgn="ctr">
                        <a:buNone/>
                      </a:pPr>
                      <a:r>
                        <a:rPr lang="en-US" sz="1100" b="0" i="0" u="none" strike="noStrike" dirty="0">
                          <a:solidFill>
                            <a:srgbClr val="000000"/>
                          </a:solidFill>
                          <a:effectLst/>
                          <a:latin typeface="Calibri" panose="020F0502020204030204" pitchFamily="34" charset="0"/>
                        </a:rPr>
                        <a:t>2023-1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$569,104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-3.9%</a:t>
                      </a:r>
                    </a:p>
                  </a:txBody>
                  <a:tcPr marL="9525" marR="9525" marT="9525" marB="0" anchor="ctr"/>
                </a:tc>
                <a:extLst>
                  <a:ext uri="{0D108BD9-81ED-4DB2-BD59-A6C34878D82A}">
                    <a16:rowId xmlns:a16="http://schemas.microsoft.com/office/drawing/2014/main" val="10008"/>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2024-2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$692,790</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2023-2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$734,103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-5.6%</a:t>
                      </a:r>
                    </a:p>
                  </a:txBody>
                  <a:tcPr marL="9525" marR="9525" marT="9525" marB="0" anchor="ctr"/>
                </a:tc>
                <a:extLst>
                  <a:ext uri="{0D108BD9-81ED-4DB2-BD59-A6C34878D82A}">
                    <a16:rowId xmlns:a16="http://schemas.microsoft.com/office/drawing/2014/main" val="10009"/>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2024-3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$685,247</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2023-3</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$667,629</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2.6%</a:t>
                      </a:r>
                    </a:p>
                  </a:txBody>
                  <a:tcPr marL="9525" marR="9525" marT="9525" marB="0" anchor="ctr"/>
                </a:tc>
                <a:extLst>
                  <a:ext uri="{0D108BD9-81ED-4DB2-BD59-A6C34878D82A}">
                    <a16:rowId xmlns:a16="http://schemas.microsoft.com/office/drawing/2014/main" val="10010"/>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2024-4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$611,642</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2023-4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$565,184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8.2%</a:t>
                      </a:r>
                    </a:p>
                  </a:txBody>
                  <a:tcPr marL="9525" marR="9525" marT="9525" marB="0" anchor="ctr"/>
                </a:tc>
                <a:extLst>
                  <a:ext uri="{0D108BD9-81ED-4DB2-BD59-A6C34878D82A}">
                    <a16:rowId xmlns:a16="http://schemas.microsoft.com/office/drawing/2014/main" val="10011"/>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2025-1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$560,243</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2024-1</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$546,848</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2.4%</a:t>
                      </a:r>
                    </a:p>
                  </a:txBody>
                  <a:tcPr marL="9525" marR="9525" marT="9525" marB="0" anchor="ctr"/>
                </a:tc>
                <a:extLst>
                  <a:ext uri="{0D108BD9-81ED-4DB2-BD59-A6C34878D82A}">
                    <a16:rowId xmlns:a16="http://schemas.microsoft.com/office/drawing/2014/main" val="10012"/>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2025-2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$700,579</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2024-2</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$692,790</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1.1%</a:t>
                      </a:r>
                    </a:p>
                  </a:txBody>
                  <a:tcPr marL="9525" marR="9525" marT="9525" marB="0" anchor="ctr"/>
                </a:tc>
                <a:extLst>
                  <a:ext uri="{0D108BD9-81ED-4DB2-BD59-A6C34878D82A}">
                    <a16:rowId xmlns:a16="http://schemas.microsoft.com/office/drawing/2014/main" val="1875118875"/>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2025-3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$713,548</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2024-3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$685,247</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4.1%</a:t>
                      </a:r>
                    </a:p>
                  </a:txBody>
                  <a:tcPr marL="9525" marR="9525" marT="9525" marB="0" anchor="ctr"/>
                </a:tc>
                <a:extLst>
                  <a:ext uri="{0D108BD9-81ED-4DB2-BD59-A6C34878D82A}">
                    <a16:rowId xmlns:a16="http://schemas.microsoft.com/office/drawing/2014/main" val="1023396757"/>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2025-4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$598,791</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2024-4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$611,642</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-2.1%</a:t>
                      </a:r>
                    </a:p>
                  </a:txBody>
                  <a:tcPr marL="9525" marR="9525" marT="9525" marB="0" anchor="ctr"/>
                </a:tc>
                <a:extLst>
                  <a:ext uri="{0D108BD9-81ED-4DB2-BD59-A6C34878D82A}">
                    <a16:rowId xmlns:a16="http://schemas.microsoft.com/office/drawing/2014/main" val="2472966790"/>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2026-1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$601,490</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2025-1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$560,243</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7.4%</a:t>
                      </a:r>
                    </a:p>
                  </a:txBody>
                  <a:tcPr marL="9525" marR="9525" marT="9525" marB="0" anchor="ctr"/>
                </a:tc>
                <a:extLst>
                  <a:ext uri="{0D108BD9-81ED-4DB2-BD59-A6C34878D82A}">
                    <a16:rowId xmlns:a16="http://schemas.microsoft.com/office/drawing/2014/main" val="4106752413"/>
                  </a:ext>
                </a:extLst>
              </a:tr>
            </a:tbl>
          </a:graphicData>
        </a:graphic>
      </p:graphicFrame>
      <p:sp>
        <p:nvSpPr>
          <p:cNvPr id="8" name="object 5">
            <a:extLst>
              <a:ext uri="{FF2B5EF4-FFF2-40B4-BE49-F238E27FC236}">
                <a16:creationId xmlns:a16="http://schemas.microsoft.com/office/drawing/2014/main" id="{C3CA31A5-75FC-BB6C-5CA3-8EA8041BA42E}"/>
              </a:ext>
            </a:extLst>
          </p:cNvPr>
          <p:cNvSpPr txBox="1"/>
          <p:nvPr/>
        </p:nvSpPr>
        <p:spPr>
          <a:xfrm>
            <a:off x="9113773" y="6422446"/>
            <a:ext cx="2644775" cy="348813"/>
          </a:xfrm>
          <a:prstGeom prst="rect">
            <a:avLst/>
          </a:prstGeom>
        </p:spPr>
        <p:txBody>
          <a:bodyPr vert="horz" wrap="square" lIns="0" tIns="12700" rIns="0" bIns="0" rtlCol="0">
            <a:spAutoFit/>
          </a:bodyPr>
          <a:lstStyle/>
          <a:p>
            <a:pPr marL="12700" algn="r">
              <a:lnSpc>
                <a:spcPct val="100000"/>
              </a:lnSpc>
              <a:spcBef>
                <a:spcPts val="100"/>
              </a:spcBef>
            </a:pPr>
            <a:r>
              <a:rPr sz="1050" dirty="0">
                <a:latin typeface="Arial" panose="020B0604020202020204" pitchFamily="34" charset="0"/>
                <a:cs typeface="Arial" panose="020B0604020202020204" pitchFamily="34" charset="0"/>
              </a:rPr>
              <a:t>NWLA</a:t>
            </a:r>
            <a:r>
              <a:rPr sz="1050" spc="-15"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ECONOMIC</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DASHBOARD</a:t>
            </a:r>
            <a:endParaRPr lang="en-US" sz="1050" spc="-10" dirty="0">
              <a:latin typeface="Arial" panose="020B0604020202020204" pitchFamily="34" charset="0"/>
              <a:cs typeface="Arial" panose="020B0604020202020204" pitchFamily="34" charset="0"/>
            </a:endParaRPr>
          </a:p>
          <a:p>
            <a:pPr marL="12700" algn="r">
              <a:lnSpc>
                <a:spcPct val="100000"/>
              </a:lnSpc>
              <a:spcBef>
                <a:spcPts val="100"/>
              </a:spcBef>
            </a:pPr>
            <a:r>
              <a:rPr lang="en-US" sz="1050" dirty="0">
                <a:latin typeface="Arial" panose="020B0604020202020204" pitchFamily="34" charset="0"/>
                <a:cs typeface="Arial" panose="020B0604020202020204" pitchFamily="34" charset="0"/>
              </a:rPr>
              <a:t>Tax Collection</a:t>
            </a:r>
          </a:p>
        </p:txBody>
      </p:sp>
      <p:sp>
        <p:nvSpPr>
          <p:cNvPr id="7" name="Slide Number Placeholder 6">
            <a:extLst>
              <a:ext uri="{FF2B5EF4-FFF2-40B4-BE49-F238E27FC236}">
                <a16:creationId xmlns:a16="http://schemas.microsoft.com/office/drawing/2014/main" id="{B40F57E0-1EDA-8322-498A-0A163FCE7BAB}"/>
              </a:ext>
            </a:extLst>
          </p:cNvPr>
          <p:cNvSpPr>
            <a:spLocks noGrp="1"/>
          </p:cNvSpPr>
          <p:nvPr>
            <p:ph type="sldNum" sz="quarter" idx="7"/>
          </p:nvPr>
        </p:nvSpPr>
        <p:spPr>
          <a:xfrm>
            <a:off x="11758548" y="6590792"/>
            <a:ext cx="281052" cy="153888"/>
          </a:xfrm>
        </p:spPr>
        <p:txBody>
          <a:bodyPr/>
          <a:lstStyle/>
          <a:p>
            <a:pPr marL="115570">
              <a:lnSpc>
                <a:spcPts val="1240"/>
              </a:lnSpc>
            </a:pPr>
            <a:fld id="{81D60167-4931-47E6-BA6A-407CBD079E47}" type="slidenum">
              <a:rPr lang="en-US" spc="-50" smtClean="0">
                <a:latin typeface="Arial" panose="020B0604020202020204" pitchFamily="34" charset="0"/>
                <a:cs typeface="Arial" panose="020B0604020202020204" pitchFamily="34" charset="0"/>
              </a:rPr>
              <a:t>19</a:t>
            </a:fld>
            <a:endParaRPr lang="en-US" spc="-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51174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36DD9B-527A-DECA-DD26-6E6DE5CC3A48}"/>
              </a:ext>
            </a:extLst>
          </p:cNvPr>
          <p:cNvSpPr>
            <a:spLocks noGrp="1"/>
          </p:cNvSpPr>
          <p:nvPr>
            <p:ph type="title"/>
          </p:nvPr>
        </p:nvSpPr>
        <p:spPr>
          <a:xfrm>
            <a:off x="771245" y="-734060"/>
            <a:ext cx="6163945" cy="734060"/>
          </a:xfrm>
        </p:spPr>
        <p:txBody>
          <a:bodyPr lIns="0" tIns="0" rIns="0" bIns="0" anchor="b"/>
          <a:lstStyle/>
          <a:p>
            <a:r>
              <a:rPr lang="en-US" dirty="0">
                <a:solidFill>
                  <a:schemeClr val="bg1"/>
                </a:solidFill>
              </a:rPr>
              <a:t>Goals of the Dashboard</a:t>
            </a:r>
            <a:br>
              <a:rPr lang="en-US" dirty="0"/>
            </a:br>
            <a:endParaRPr lang="en-US" dirty="0"/>
          </a:p>
        </p:txBody>
      </p:sp>
      <p:pic>
        <p:nvPicPr>
          <p:cNvPr id="11" name="Picture 10">
            <a:extLst>
              <a:ext uri="{FF2B5EF4-FFF2-40B4-BE49-F238E27FC236}">
                <a16:creationId xmlns:a16="http://schemas.microsoft.com/office/drawing/2014/main" id="{0303CEB1-A15E-AD5B-89BF-B0A2A8786587}"/>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40167" y="330674"/>
            <a:ext cx="4440617" cy="430046"/>
          </a:xfrm>
          <a:prstGeom prst="rect">
            <a:avLst/>
          </a:prstGeom>
        </p:spPr>
      </p:pic>
      <p:sp>
        <p:nvSpPr>
          <p:cNvPr id="8" name="TextBox 7">
            <a:extLst>
              <a:ext uri="{FF2B5EF4-FFF2-40B4-BE49-F238E27FC236}">
                <a16:creationId xmlns:a16="http://schemas.microsoft.com/office/drawing/2014/main" id="{D98095D2-13FE-1F84-ACFE-8857E18D862F}"/>
              </a:ext>
              <a:ext uri="{C183D7F6-B498-43B3-948B-1728B52AA6E4}">
                <adec:decorative xmlns:adec="http://schemas.microsoft.com/office/drawing/2017/decorative" val="0"/>
              </a:ext>
            </a:extLst>
          </p:cNvPr>
          <p:cNvSpPr txBox="1"/>
          <p:nvPr/>
        </p:nvSpPr>
        <p:spPr>
          <a:xfrm>
            <a:off x="748145" y="925955"/>
            <a:ext cx="6096000" cy="461665"/>
          </a:xfrm>
          <a:prstGeom prst="rect">
            <a:avLst/>
          </a:prstGeom>
          <a:noFill/>
        </p:spPr>
        <p:txBody>
          <a:bodyPr wrap="square">
            <a:spAutoFit/>
          </a:bodyPr>
          <a:lstStyle/>
          <a:p>
            <a:pPr marL="12700">
              <a:lnSpc>
                <a:spcPct val="100000"/>
              </a:lnSpc>
              <a:spcBef>
                <a:spcPts val="5"/>
              </a:spcBef>
            </a:pPr>
            <a:r>
              <a:rPr lang="en-US" sz="2400" b="1" spc="-10" dirty="0">
                <a:solidFill>
                  <a:srgbClr val="472C7B"/>
                </a:solidFill>
                <a:latin typeface="Arial" panose="020B0604020202020204" pitchFamily="34" charset="0"/>
                <a:cs typeface="Arial" panose="020B0604020202020204" pitchFamily="34" charset="0"/>
              </a:rPr>
              <a:t>Goals:</a:t>
            </a:r>
            <a:endParaRPr lang="en-US" sz="2000" dirty="0">
              <a:latin typeface="Arial" panose="020B0604020202020204" pitchFamily="34" charset="0"/>
              <a:cs typeface="Arial" panose="020B0604020202020204" pitchFamily="34" charset="0"/>
            </a:endParaRPr>
          </a:p>
        </p:txBody>
      </p:sp>
      <p:sp>
        <p:nvSpPr>
          <p:cNvPr id="3" name="object 3"/>
          <p:cNvSpPr txBox="1"/>
          <p:nvPr/>
        </p:nvSpPr>
        <p:spPr>
          <a:xfrm>
            <a:off x="827024" y="1269593"/>
            <a:ext cx="10931524" cy="1397819"/>
          </a:xfrm>
          <a:prstGeom prst="rect">
            <a:avLst/>
          </a:prstGeom>
        </p:spPr>
        <p:txBody>
          <a:bodyPr vert="horz" wrap="square" lIns="0" tIns="165100" rIns="0" bIns="0" rtlCol="0">
            <a:spAutoFit/>
          </a:bodyPr>
          <a:lstStyle/>
          <a:p>
            <a:pPr marL="15875">
              <a:lnSpc>
                <a:spcPct val="100000"/>
              </a:lnSpc>
              <a:spcBef>
                <a:spcPts val="1300"/>
              </a:spcBef>
            </a:pPr>
            <a:r>
              <a:rPr sz="2000" dirty="0">
                <a:latin typeface="Arial" panose="020B0604020202020204" pitchFamily="34" charset="0"/>
                <a:cs typeface="Arial" panose="020B0604020202020204" pitchFamily="34" charset="0"/>
              </a:rPr>
              <a:t>The</a:t>
            </a:r>
            <a:r>
              <a:rPr sz="2000" spc="-45" dirty="0">
                <a:latin typeface="Arial" panose="020B0604020202020204" pitchFamily="34" charset="0"/>
                <a:cs typeface="Arial" panose="020B0604020202020204" pitchFamily="34" charset="0"/>
              </a:rPr>
              <a:t> </a:t>
            </a:r>
            <a:r>
              <a:rPr sz="2000" spc="-10" dirty="0">
                <a:latin typeface="Arial" panose="020B0604020202020204" pitchFamily="34" charset="0"/>
                <a:cs typeface="Arial" panose="020B0604020202020204" pitchFamily="34" charset="0"/>
              </a:rPr>
              <a:t>Northwest</a:t>
            </a:r>
            <a:r>
              <a:rPr sz="2000" spc="-60" dirty="0">
                <a:latin typeface="Arial" panose="020B0604020202020204" pitchFamily="34" charset="0"/>
                <a:cs typeface="Arial" panose="020B0604020202020204" pitchFamily="34" charset="0"/>
              </a:rPr>
              <a:t> </a:t>
            </a:r>
            <a:r>
              <a:rPr sz="2000" dirty="0">
                <a:latin typeface="Arial" panose="020B0604020202020204" pitchFamily="34" charset="0"/>
                <a:cs typeface="Arial" panose="020B0604020202020204" pitchFamily="34" charset="0"/>
              </a:rPr>
              <a:t>Louisiana</a:t>
            </a:r>
            <a:r>
              <a:rPr sz="2000" spc="-40" dirty="0">
                <a:latin typeface="Arial" panose="020B0604020202020204" pitchFamily="34" charset="0"/>
                <a:cs typeface="Arial" panose="020B0604020202020204" pitchFamily="34" charset="0"/>
              </a:rPr>
              <a:t> </a:t>
            </a:r>
            <a:r>
              <a:rPr sz="2000" dirty="0">
                <a:latin typeface="Arial" panose="020B0604020202020204" pitchFamily="34" charset="0"/>
                <a:cs typeface="Arial" panose="020B0604020202020204" pitchFamily="34" charset="0"/>
              </a:rPr>
              <a:t>Economic</a:t>
            </a:r>
            <a:r>
              <a:rPr sz="2000" spc="-55" dirty="0">
                <a:latin typeface="Arial" panose="020B0604020202020204" pitchFamily="34" charset="0"/>
                <a:cs typeface="Arial" panose="020B0604020202020204" pitchFamily="34" charset="0"/>
              </a:rPr>
              <a:t> </a:t>
            </a:r>
            <a:r>
              <a:rPr sz="2000" dirty="0">
                <a:latin typeface="Arial" panose="020B0604020202020204" pitchFamily="34" charset="0"/>
                <a:cs typeface="Arial" panose="020B0604020202020204" pitchFamily="34" charset="0"/>
              </a:rPr>
              <a:t>Dashboard</a:t>
            </a:r>
            <a:r>
              <a:rPr sz="2000" spc="-70" dirty="0">
                <a:latin typeface="Arial" panose="020B0604020202020204" pitchFamily="34" charset="0"/>
                <a:cs typeface="Arial" panose="020B0604020202020204" pitchFamily="34" charset="0"/>
              </a:rPr>
              <a:t> </a:t>
            </a:r>
            <a:r>
              <a:rPr sz="2000" dirty="0">
                <a:latin typeface="Arial" panose="020B0604020202020204" pitchFamily="34" charset="0"/>
                <a:cs typeface="Arial" panose="020B0604020202020204" pitchFamily="34" charset="0"/>
              </a:rPr>
              <a:t>has</a:t>
            </a:r>
            <a:r>
              <a:rPr sz="2000" spc="-45" dirty="0">
                <a:latin typeface="Arial" panose="020B0604020202020204" pitchFamily="34" charset="0"/>
                <a:cs typeface="Arial" panose="020B0604020202020204" pitchFamily="34" charset="0"/>
              </a:rPr>
              <a:t> </a:t>
            </a:r>
            <a:r>
              <a:rPr sz="2000" dirty="0">
                <a:latin typeface="Arial" panose="020B0604020202020204" pitchFamily="34" charset="0"/>
                <a:cs typeface="Arial" panose="020B0604020202020204" pitchFamily="34" charset="0"/>
              </a:rPr>
              <a:t>the</a:t>
            </a:r>
            <a:r>
              <a:rPr sz="2000" spc="-40" dirty="0">
                <a:latin typeface="Arial" panose="020B0604020202020204" pitchFamily="34" charset="0"/>
                <a:cs typeface="Arial" panose="020B0604020202020204" pitchFamily="34" charset="0"/>
              </a:rPr>
              <a:t> </a:t>
            </a:r>
            <a:r>
              <a:rPr sz="2000" dirty="0">
                <a:latin typeface="Arial" panose="020B0604020202020204" pitchFamily="34" charset="0"/>
                <a:cs typeface="Arial" panose="020B0604020202020204" pitchFamily="34" charset="0"/>
              </a:rPr>
              <a:t>following</a:t>
            </a:r>
            <a:r>
              <a:rPr sz="2000" spc="-55" dirty="0">
                <a:latin typeface="Arial" panose="020B0604020202020204" pitchFamily="34" charset="0"/>
                <a:cs typeface="Arial" panose="020B0604020202020204" pitchFamily="34" charset="0"/>
              </a:rPr>
              <a:t> </a:t>
            </a:r>
            <a:r>
              <a:rPr sz="2000" spc="-10" dirty="0">
                <a:latin typeface="Arial" panose="020B0604020202020204" pitchFamily="34" charset="0"/>
                <a:cs typeface="Arial" panose="020B0604020202020204" pitchFamily="34" charset="0"/>
              </a:rPr>
              <a:t>goals:</a:t>
            </a:r>
            <a:endParaRPr sz="2000" dirty="0">
              <a:latin typeface="Arial" panose="020B0604020202020204" pitchFamily="34" charset="0"/>
              <a:cs typeface="Arial" panose="020B0604020202020204" pitchFamily="34" charset="0"/>
            </a:endParaRPr>
          </a:p>
          <a:p>
            <a:pPr marL="473075" indent="-457200">
              <a:lnSpc>
                <a:spcPct val="100000"/>
              </a:lnSpc>
              <a:spcBef>
                <a:spcPts val="1200"/>
              </a:spcBef>
              <a:buFont typeface="Arial"/>
              <a:buChar char="•"/>
              <a:tabLst>
                <a:tab pos="473075" algn="l"/>
              </a:tabLst>
            </a:pPr>
            <a:r>
              <a:rPr sz="2000" spc="-10" dirty="0">
                <a:latin typeface="Arial" panose="020B0604020202020204" pitchFamily="34" charset="0"/>
                <a:cs typeface="Arial" panose="020B0604020202020204" pitchFamily="34" charset="0"/>
              </a:rPr>
              <a:t>Visualize</a:t>
            </a:r>
            <a:r>
              <a:rPr sz="2000" spc="-25" dirty="0">
                <a:latin typeface="Arial" panose="020B0604020202020204" pitchFamily="34" charset="0"/>
                <a:cs typeface="Arial" panose="020B0604020202020204" pitchFamily="34" charset="0"/>
              </a:rPr>
              <a:t> </a:t>
            </a:r>
            <a:r>
              <a:rPr sz="2000" dirty="0">
                <a:latin typeface="Arial" panose="020B0604020202020204" pitchFamily="34" charset="0"/>
                <a:cs typeface="Arial" panose="020B0604020202020204" pitchFamily="34" charset="0"/>
              </a:rPr>
              <a:t>a</a:t>
            </a:r>
            <a:r>
              <a:rPr sz="2000" spc="-35" dirty="0">
                <a:latin typeface="Arial" panose="020B0604020202020204" pitchFamily="34" charset="0"/>
                <a:cs typeface="Arial" panose="020B0604020202020204" pitchFamily="34" charset="0"/>
              </a:rPr>
              <a:t> </a:t>
            </a:r>
            <a:r>
              <a:rPr sz="2000" dirty="0">
                <a:latin typeface="Arial" panose="020B0604020202020204" pitchFamily="34" charset="0"/>
                <a:cs typeface="Arial" panose="020B0604020202020204" pitchFamily="34" charset="0"/>
              </a:rPr>
              <a:t>set</a:t>
            </a:r>
            <a:r>
              <a:rPr sz="2000" spc="-25" dirty="0">
                <a:latin typeface="Arial" panose="020B0604020202020204" pitchFamily="34" charset="0"/>
                <a:cs typeface="Arial" panose="020B0604020202020204" pitchFamily="34" charset="0"/>
              </a:rPr>
              <a:t> </a:t>
            </a:r>
            <a:r>
              <a:rPr sz="2000" dirty="0">
                <a:latin typeface="Arial" panose="020B0604020202020204" pitchFamily="34" charset="0"/>
                <a:cs typeface="Arial" panose="020B0604020202020204" pitchFamily="34" charset="0"/>
              </a:rPr>
              <a:t>of</a:t>
            </a:r>
            <a:r>
              <a:rPr sz="2000" spc="-45" dirty="0">
                <a:latin typeface="Arial" panose="020B0604020202020204" pitchFamily="34" charset="0"/>
                <a:cs typeface="Arial" panose="020B0604020202020204" pitchFamily="34" charset="0"/>
              </a:rPr>
              <a:t> </a:t>
            </a:r>
            <a:r>
              <a:rPr sz="2000" dirty="0">
                <a:latin typeface="Arial" panose="020B0604020202020204" pitchFamily="34" charset="0"/>
                <a:cs typeface="Arial" panose="020B0604020202020204" pitchFamily="34" charset="0"/>
              </a:rPr>
              <a:t>economic</a:t>
            </a:r>
            <a:r>
              <a:rPr sz="2000" spc="-30" dirty="0">
                <a:latin typeface="Arial" panose="020B0604020202020204" pitchFamily="34" charset="0"/>
                <a:cs typeface="Arial" panose="020B0604020202020204" pitchFamily="34" charset="0"/>
              </a:rPr>
              <a:t> </a:t>
            </a:r>
            <a:r>
              <a:rPr sz="2000" dirty="0">
                <a:latin typeface="Arial" panose="020B0604020202020204" pitchFamily="34" charset="0"/>
                <a:cs typeface="Arial" panose="020B0604020202020204" pitchFamily="34" charset="0"/>
              </a:rPr>
              <a:t>indices</a:t>
            </a:r>
            <a:r>
              <a:rPr sz="2000" spc="-45" dirty="0">
                <a:latin typeface="Arial" panose="020B0604020202020204" pitchFamily="34" charset="0"/>
                <a:cs typeface="Arial" panose="020B0604020202020204" pitchFamily="34" charset="0"/>
              </a:rPr>
              <a:t> </a:t>
            </a:r>
            <a:r>
              <a:rPr sz="2000" dirty="0">
                <a:latin typeface="Arial" panose="020B0604020202020204" pitchFamily="34" charset="0"/>
                <a:cs typeface="Arial" panose="020B0604020202020204" pitchFamily="34" charset="0"/>
              </a:rPr>
              <a:t>based</a:t>
            </a:r>
            <a:r>
              <a:rPr sz="2000" spc="-35" dirty="0">
                <a:latin typeface="Arial" panose="020B0604020202020204" pitchFamily="34" charset="0"/>
                <a:cs typeface="Arial" panose="020B0604020202020204" pitchFamily="34" charset="0"/>
              </a:rPr>
              <a:t> </a:t>
            </a:r>
            <a:r>
              <a:rPr sz="2000" dirty="0">
                <a:latin typeface="Arial" panose="020B0604020202020204" pitchFamily="34" charset="0"/>
                <a:cs typeface="Arial" panose="020B0604020202020204" pitchFamily="34" charset="0"/>
              </a:rPr>
              <a:t>on</a:t>
            </a:r>
            <a:r>
              <a:rPr sz="2000" spc="-50" dirty="0">
                <a:latin typeface="Arial" panose="020B0604020202020204" pitchFamily="34" charset="0"/>
                <a:cs typeface="Arial" panose="020B0604020202020204" pitchFamily="34" charset="0"/>
              </a:rPr>
              <a:t> </a:t>
            </a:r>
            <a:r>
              <a:rPr sz="2000" dirty="0">
                <a:latin typeface="Arial" panose="020B0604020202020204" pitchFamily="34" charset="0"/>
                <a:cs typeface="Arial" panose="020B0604020202020204" pitchFamily="34" charset="0"/>
              </a:rPr>
              <a:t>sound</a:t>
            </a:r>
            <a:r>
              <a:rPr sz="2000" spc="-50" dirty="0">
                <a:latin typeface="Arial" panose="020B0604020202020204" pitchFamily="34" charset="0"/>
                <a:cs typeface="Arial" panose="020B0604020202020204" pitchFamily="34" charset="0"/>
              </a:rPr>
              <a:t> </a:t>
            </a:r>
            <a:r>
              <a:rPr sz="2000" dirty="0">
                <a:latin typeface="Arial" panose="020B0604020202020204" pitchFamily="34" charset="0"/>
                <a:cs typeface="Arial" panose="020B0604020202020204" pitchFamily="34" charset="0"/>
              </a:rPr>
              <a:t>and</a:t>
            </a:r>
            <a:r>
              <a:rPr sz="2000" spc="-40" dirty="0">
                <a:latin typeface="Arial" panose="020B0604020202020204" pitchFamily="34" charset="0"/>
                <a:cs typeface="Arial" panose="020B0604020202020204" pitchFamily="34" charset="0"/>
              </a:rPr>
              <a:t> </a:t>
            </a:r>
            <a:r>
              <a:rPr sz="2000" dirty="0">
                <a:latin typeface="Arial" panose="020B0604020202020204" pitchFamily="34" charset="0"/>
                <a:cs typeface="Arial" panose="020B0604020202020204" pitchFamily="34" charset="0"/>
              </a:rPr>
              <a:t>credible</a:t>
            </a:r>
            <a:r>
              <a:rPr sz="2000" spc="-35" dirty="0">
                <a:latin typeface="Arial" panose="020B0604020202020204" pitchFamily="34" charset="0"/>
                <a:cs typeface="Arial" panose="020B0604020202020204" pitchFamily="34" charset="0"/>
              </a:rPr>
              <a:t> </a:t>
            </a:r>
            <a:r>
              <a:rPr sz="2000" spc="-10" dirty="0">
                <a:latin typeface="Arial" panose="020B0604020202020204" pitchFamily="34" charset="0"/>
                <a:cs typeface="Arial" panose="020B0604020202020204" pitchFamily="34" charset="0"/>
              </a:rPr>
              <a:t>data.</a:t>
            </a:r>
            <a:endParaRPr sz="2000" dirty="0">
              <a:latin typeface="Arial" panose="020B0604020202020204" pitchFamily="34" charset="0"/>
              <a:cs typeface="Arial" panose="020B0604020202020204" pitchFamily="34" charset="0"/>
            </a:endParaRPr>
          </a:p>
          <a:p>
            <a:pPr marL="473075" indent="-457200">
              <a:lnSpc>
                <a:spcPct val="100000"/>
              </a:lnSpc>
              <a:spcBef>
                <a:spcPts val="1200"/>
              </a:spcBef>
              <a:buFont typeface="Arial"/>
              <a:buChar char="•"/>
              <a:tabLst>
                <a:tab pos="473075" algn="l"/>
              </a:tabLst>
            </a:pPr>
            <a:r>
              <a:rPr sz="2000" dirty="0">
                <a:latin typeface="Arial" panose="020B0604020202020204" pitchFamily="34" charset="0"/>
                <a:cs typeface="Arial" panose="020B0604020202020204" pitchFamily="34" charset="0"/>
              </a:rPr>
              <a:t>Act</a:t>
            </a:r>
            <a:r>
              <a:rPr sz="2000" spc="-45" dirty="0">
                <a:latin typeface="Arial" panose="020B0604020202020204" pitchFamily="34" charset="0"/>
                <a:cs typeface="Arial" panose="020B0604020202020204" pitchFamily="34" charset="0"/>
              </a:rPr>
              <a:t> </a:t>
            </a:r>
            <a:r>
              <a:rPr sz="2000" dirty="0">
                <a:latin typeface="Arial" panose="020B0604020202020204" pitchFamily="34" charset="0"/>
                <a:cs typeface="Arial" panose="020B0604020202020204" pitchFamily="34" charset="0"/>
              </a:rPr>
              <a:t>as</a:t>
            </a:r>
            <a:r>
              <a:rPr sz="2000" spc="-25" dirty="0">
                <a:latin typeface="Arial" panose="020B0604020202020204" pitchFamily="34" charset="0"/>
                <a:cs typeface="Arial" panose="020B0604020202020204" pitchFamily="34" charset="0"/>
              </a:rPr>
              <a:t> </a:t>
            </a:r>
            <a:r>
              <a:rPr sz="2000" dirty="0">
                <a:latin typeface="Arial" panose="020B0604020202020204" pitchFamily="34" charset="0"/>
                <a:cs typeface="Arial" panose="020B0604020202020204" pitchFamily="34" charset="0"/>
              </a:rPr>
              <a:t>a</a:t>
            </a:r>
            <a:r>
              <a:rPr sz="2000" spc="-45" dirty="0">
                <a:latin typeface="Arial" panose="020B0604020202020204" pitchFamily="34" charset="0"/>
                <a:cs typeface="Arial" panose="020B0604020202020204" pitchFamily="34" charset="0"/>
              </a:rPr>
              <a:t> </a:t>
            </a:r>
            <a:r>
              <a:rPr sz="2000" spc="-20" dirty="0">
                <a:latin typeface="Arial" panose="020B0604020202020204" pitchFamily="34" charset="0"/>
                <a:cs typeface="Arial" panose="020B0604020202020204" pitchFamily="34" charset="0"/>
              </a:rPr>
              <a:t>reference</a:t>
            </a:r>
            <a:r>
              <a:rPr sz="2000" spc="-35" dirty="0">
                <a:latin typeface="Arial" panose="020B0604020202020204" pitchFamily="34" charset="0"/>
                <a:cs typeface="Arial" panose="020B0604020202020204" pitchFamily="34" charset="0"/>
              </a:rPr>
              <a:t> </a:t>
            </a:r>
            <a:r>
              <a:rPr sz="2000" dirty="0">
                <a:latin typeface="Arial" panose="020B0604020202020204" pitchFamily="34" charset="0"/>
                <a:cs typeface="Arial" panose="020B0604020202020204" pitchFamily="34" charset="0"/>
              </a:rPr>
              <a:t>for</a:t>
            </a:r>
            <a:r>
              <a:rPr sz="2000" spc="-50" dirty="0">
                <a:latin typeface="Arial" panose="020B0604020202020204" pitchFamily="34" charset="0"/>
                <a:cs typeface="Arial" panose="020B0604020202020204" pitchFamily="34" charset="0"/>
              </a:rPr>
              <a:t> </a:t>
            </a:r>
            <a:r>
              <a:rPr sz="2000" dirty="0">
                <a:latin typeface="Arial" panose="020B0604020202020204" pitchFamily="34" charset="0"/>
                <a:cs typeface="Arial" panose="020B0604020202020204" pitchFamily="34" charset="0"/>
              </a:rPr>
              <a:t>people</a:t>
            </a:r>
            <a:r>
              <a:rPr sz="2000" spc="-45" dirty="0">
                <a:latin typeface="Arial" panose="020B0604020202020204" pitchFamily="34" charset="0"/>
                <a:cs typeface="Arial" panose="020B0604020202020204" pitchFamily="34" charset="0"/>
              </a:rPr>
              <a:t> </a:t>
            </a:r>
            <a:r>
              <a:rPr sz="2000" spc="-10" dirty="0">
                <a:latin typeface="Arial" panose="020B0604020202020204" pitchFamily="34" charset="0"/>
                <a:cs typeface="Arial" panose="020B0604020202020204" pitchFamily="34" charset="0"/>
              </a:rPr>
              <a:t>interested</a:t>
            </a:r>
            <a:r>
              <a:rPr sz="2000" dirty="0">
                <a:latin typeface="Arial" panose="020B0604020202020204" pitchFamily="34" charset="0"/>
                <a:cs typeface="Arial" panose="020B0604020202020204" pitchFamily="34" charset="0"/>
              </a:rPr>
              <a:t> in</a:t>
            </a:r>
            <a:r>
              <a:rPr sz="2000" spc="-45" dirty="0">
                <a:latin typeface="Arial" panose="020B0604020202020204" pitchFamily="34" charset="0"/>
                <a:cs typeface="Arial" panose="020B0604020202020204" pitchFamily="34" charset="0"/>
              </a:rPr>
              <a:t> </a:t>
            </a:r>
            <a:r>
              <a:rPr sz="2000" dirty="0">
                <a:latin typeface="Arial" panose="020B0604020202020204" pitchFamily="34" charset="0"/>
                <a:cs typeface="Arial" panose="020B0604020202020204" pitchFamily="34" charset="0"/>
              </a:rPr>
              <a:t>making</a:t>
            </a:r>
            <a:r>
              <a:rPr sz="2000" spc="-30" dirty="0">
                <a:latin typeface="Arial" panose="020B0604020202020204" pitchFamily="34" charset="0"/>
                <a:cs typeface="Arial" panose="020B0604020202020204" pitchFamily="34" charset="0"/>
              </a:rPr>
              <a:t> </a:t>
            </a:r>
            <a:r>
              <a:rPr sz="2000" spc="-10" dirty="0">
                <a:latin typeface="Arial" panose="020B0604020202020204" pitchFamily="34" charset="0"/>
                <a:cs typeface="Arial" panose="020B0604020202020204" pitchFamily="34" charset="0"/>
              </a:rPr>
              <a:t>investments</a:t>
            </a:r>
            <a:r>
              <a:rPr sz="2000" spc="-5" dirty="0">
                <a:latin typeface="Arial" panose="020B0604020202020204" pitchFamily="34" charset="0"/>
                <a:cs typeface="Arial" panose="020B0604020202020204" pitchFamily="34" charset="0"/>
              </a:rPr>
              <a:t> </a:t>
            </a:r>
            <a:r>
              <a:rPr sz="2000" dirty="0">
                <a:latin typeface="Arial" panose="020B0604020202020204" pitchFamily="34" charset="0"/>
                <a:cs typeface="Arial" panose="020B0604020202020204" pitchFamily="34" charset="0"/>
              </a:rPr>
              <a:t>in</a:t>
            </a:r>
            <a:r>
              <a:rPr sz="2000" spc="-45" dirty="0">
                <a:latin typeface="Arial" panose="020B0604020202020204" pitchFamily="34" charset="0"/>
                <a:cs typeface="Arial" panose="020B0604020202020204" pitchFamily="34" charset="0"/>
              </a:rPr>
              <a:t> </a:t>
            </a:r>
            <a:r>
              <a:rPr sz="2000" spc="-10" dirty="0">
                <a:latin typeface="Arial" panose="020B0604020202020204" pitchFamily="34" charset="0"/>
                <a:cs typeface="Arial" panose="020B0604020202020204" pitchFamily="34" charset="0"/>
              </a:rPr>
              <a:t>Northwest</a:t>
            </a:r>
            <a:r>
              <a:rPr sz="2000" spc="-45" dirty="0">
                <a:latin typeface="Arial" panose="020B0604020202020204" pitchFamily="34" charset="0"/>
                <a:cs typeface="Arial" panose="020B0604020202020204" pitchFamily="34" charset="0"/>
              </a:rPr>
              <a:t> </a:t>
            </a:r>
            <a:r>
              <a:rPr sz="2000" spc="-10" dirty="0">
                <a:latin typeface="Arial" panose="020B0604020202020204" pitchFamily="34" charset="0"/>
                <a:cs typeface="Arial" panose="020B0604020202020204" pitchFamily="34" charset="0"/>
              </a:rPr>
              <a:t>Louisiana.</a:t>
            </a:r>
            <a:endParaRPr lang="en-US" sz="2000" spc="-1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6CE081AA-A9F6-1270-0D1B-3B3758915D0F}"/>
              </a:ext>
              <a:ext uri="{C183D7F6-B498-43B3-948B-1728B52AA6E4}">
                <adec:decorative xmlns:adec="http://schemas.microsoft.com/office/drawing/2017/decorative" val="0"/>
              </a:ext>
            </a:extLst>
          </p:cNvPr>
          <p:cNvSpPr txBox="1"/>
          <p:nvPr/>
        </p:nvSpPr>
        <p:spPr>
          <a:xfrm>
            <a:off x="717665" y="2658269"/>
            <a:ext cx="11040883" cy="5091137"/>
          </a:xfrm>
          <a:prstGeom prst="rect">
            <a:avLst/>
          </a:prstGeom>
          <a:noFill/>
        </p:spPr>
        <p:txBody>
          <a:bodyPr wrap="square">
            <a:spAutoFit/>
          </a:bodyPr>
          <a:lstStyle/>
          <a:p>
            <a:pPr marL="12700">
              <a:lnSpc>
                <a:spcPct val="100000"/>
              </a:lnSpc>
              <a:spcBef>
                <a:spcPts val="5"/>
              </a:spcBef>
            </a:pPr>
            <a:r>
              <a:rPr lang="en-US" sz="2400" b="1" spc="-10" dirty="0">
                <a:solidFill>
                  <a:srgbClr val="472C7B"/>
                </a:solidFill>
                <a:latin typeface="Arial" panose="020B0604020202020204" pitchFamily="34" charset="0"/>
                <a:cs typeface="Arial" panose="020B0604020202020204" pitchFamily="34" charset="0"/>
              </a:rPr>
              <a:t>Index:</a:t>
            </a:r>
            <a:endParaRPr lang="en-US" sz="2400" dirty="0">
              <a:solidFill>
                <a:srgbClr val="472C7B"/>
              </a:solidFill>
              <a:latin typeface="Arial" panose="020B0604020202020204" pitchFamily="34" charset="0"/>
              <a:cs typeface="Arial" panose="020B0604020202020204" pitchFamily="34" charset="0"/>
            </a:endParaRPr>
          </a:p>
          <a:p>
            <a:pPr marL="12700">
              <a:lnSpc>
                <a:spcPct val="100000"/>
              </a:lnSpc>
              <a:spcBef>
                <a:spcPts val="1200"/>
              </a:spcBef>
              <a:tabLst>
                <a:tab pos="469900" algn="l"/>
              </a:tabLst>
            </a:pPr>
            <a:r>
              <a:rPr lang="en-US" sz="2000" dirty="0">
                <a:latin typeface="Arial" panose="020B0604020202020204" pitchFamily="34" charset="0"/>
                <a:cs typeface="Arial" panose="020B0604020202020204" pitchFamily="34" charset="0"/>
              </a:rPr>
              <a:t>The</a:t>
            </a:r>
            <a:r>
              <a:rPr lang="en-US" sz="2000" spc="-3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content</a:t>
            </a:r>
            <a:r>
              <a:rPr lang="en-US" sz="2000" spc="-3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of</a:t>
            </a:r>
            <a:r>
              <a:rPr lang="en-US" sz="2000" spc="-45"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this</a:t>
            </a:r>
            <a:r>
              <a:rPr lang="en-US" sz="2000" spc="-40" dirty="0">
                <a:latin typeface="Arial" panose="020B0604020202020204" pitchFamily="34" charset="0"/>
                <a:cs typeface="Arial" panose="020B0604020202020204" pitchFamily="34" charset="0"/>
              </a:rPr>
              <a:t> </a:t>
            </a:r>
            <a:r>
              <a:rPr lang="en-US" sz="2000" spc="-10" dirty="0">
                <a:latin typeface="Arial" panose="020B0604020202020204" pitchFamily="34" charset="0"/>
                <a:cs typeface="Arial" panose="020B0604020202020204" pitchFamily="34" charset="0"/>
              </a:rPr>
              <a:t>presentation</a:t>
            </a:r>
            <a:r>
              <a:rPr lang="en-US" sz="2000" spc="-5"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is</a:t>
            </a:r>
            <a:r>
              <a:rPr lang="en-US" sz="2000" spc="-4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the</a:t>
            </a:r>
            <a:r>
              <a:rPr lang="en-US" sz="2000" spc="-30" dirty="0">
                <a:latin typeface="Arial" panose="020B0604020202020204" pitchFamily="34" charset="0"/>
                <a:cs typeface="Arial" panose="020B0604020202020204" pitchFamily="34" charset="0"/>
              </a:rPr>
              <a:t> </a:t>
            </a:r>
            <a:r>
              <a:rPr lang="en-US" sz="2000" spc="-10" dirty="0">
                <a:latin typeface="Arial" panose="020B0604020202020204" pitchFamily="34" charset="0"/>
                <a:cs typeface="Arial" panose="020B0604020202020204" pitchFamily="34" charset="0"/>
              </a:rPr>
              <a:t>following:</a:t>
            </a:r>
          </a:p>
          <a:p>
            <a:pPr marL="469900" indent="-457200">
              <a:lnSpc>
                <a:spcPct val="100000"/>
              </a:lnSpc>
              <a:spcBef>
                <a:spcPts val="1200"/>
              </a:spcBef>
              <a:buFont typeface="Arial"/>
              <a:buChar char="•"/>
              <a:tabLst>
                <a:tab pos="469900" algn="l"/>
              </a:tabLst>
            </a:pPr>
            <a:r>
              <a:rPr lang="en-US" sz="2000" spc="-45" dirty="0">
                <a:latin typeface="Arial" panose="020B0604020202020204" pitchFamily="34" charset="0"/>
                <a:cs typeface="Arial" panose="020B0604020202020204" pitchFamily="34" charset="0"/>
              </a:rPr>
              <a:t>Tax</a:t>
            </a:r>
            <a:r>
              <a:rPr lang="en-US" sz="2000" spc="-65" dirty="0">
                <a:latin typeface="Arial" panose="020B0604020202020204" pitchFamily="34" charset="0"/>
                <a:cs typeface="Arial" panose="020B0604020202020204" pitchFamily="34" charset="0"/>
              </a:rPr>
              <a:t> </a:t>
            </a:r>
            <a:r>
              <a:rPr lang="en-US" sz="2000" spc="-10" dirty="0">
                <a:latin typeface="Arial" panose="020B0604020202020204" pitchFamily="34" charset="0"/>
                <a:cs typeface="Arial" panose="020B0604020202020204" pitchFamily="34" charset="0"/>
              </a:rPr>
              <a:t>Collection</a:t>
            </a:r>
            <a:endParaRPr lang="en-US" sz="2000" dirty="0">
              <a:latin typeface="Arial" panose="020B0604020202020204" pitchFamily="34" charset="0"/>
              <a:cs typeface="Arial" panose="020B0604020202020204" pitchFamily="34" charset="0"/>
            </a:endParaRPr>
          </a:p>
          <a:p>
            <a:pPr marL="469900" indent="-457200">
              <a:lnSpc>
                <a:spcPct val="100000"/>
              </a:lnSpc>
              <a:spcBef>
                <a:spcPts val="1200"/>
              </a:spcBef>
              <a:buFont typeface="Arial"/>
              <a:buChar char="•"/>
              <a:tabLst>
                <a:tab pos="469900" algn="l"/>
              </a:tabLst>
            </a:pPr>
            <a:r>
              <a:rPr lang="en-US" sz="2000" spc="-10" dirty="0">
                <a:latin typeface="Arial" panose="020B0604020202020204" pitchFamily="34" charset="0"/>
                <a:cs typeface="Arial" panose="020B0604020202020204" pitchFamily="34" charset="0"/>
              </a:rPr>
              <a:t>Housing</a:t>
            </a:r>
            <a:endParaRPr lang="en-US" sz="2000" dirty="0">
              <a:latin typeface="Arial" panose="020B0604020202020204" pitchFamily="34" charset="0"/>
              <a:cs typeface="Arial" panose="020B0604020202020204" pitchFamily="34" charset="0"/>
            </a:endParaRPr>
          </a:p>
          <a:p>
            <a:pPr marL="469900" indent="-457200">
              <a:lnSpc>
                <a:spcPct val="100000"/>
              </a:lnSpc>
              <a:spcBef>
                <a:spcPts val="1200"/>
              </a:spcBef>
              <a:buFont typeface="Arial"/>
              <a:buChar char="•"/>
              <a:tabLst>
                <a:tab pos="469900" algn="l"/>
              </a:tabLst>
            </a:pPr>
            <a:r>
              <a:rPr lang="en-US" sz="2000" dirty="0">
                <a:latin typeface="Arial" panose="020B0604020202020204" pitchFamily="34" charset="0"/>
                <a:cs typeface="Arial" panose="020B0604020202020204" pitchFamily="34" charset="0"/>
              </a:rPr>
              <a:t>Building</a:t>
            </a:r>
            <a:r>
              <a:rPr lang="en-US" sz="2000" spc="-20" dirty="0">
                <a:latin typeface="Arial" panose="020B0604020202020204" pitchFamily="34" charset="0"/>
                <a:cs typeface="Arial" panose="020B0604020202020204" pitchFamily="34" charset="0"/>
              </a:rPr>
              <a:t> </a:t>
            </a:r>
            <a:r>
              <a:rPr lang="en-US" sz="2000" spc="-10" dirty="0">
                <a:latin typeface="Arial" panose="020B0604020202020204" pitchFamily="34" charset="0"/>
                <a:cs typeface="Arial" panose="020B0604020202020204" pitchFamily="34" charset="0"/>
              </a:rPr>
              <a:t>Permits</a:t>
            </a:r>
          </a:p>
          <a:p>
            <a:pPr marL="469265" indent="-456565">
              <a:lnSpc>
                <a:spcPct val="100000"/>
              </a:lnSpc>
              <a:spcBef>
                <a:spcPts val="1200"/>
              </a:spcBef>
              <a:buFont typeface="Arial"/>
              <a:buChar char="•"/>
              <a:tabLst>
                <a:tab pos="469265" algn="l"/>
              </a:tabLst>
            </a:pPr>
            <a:r>
              <a:rPr lang="en-US" sz="2000" spc="-10" dirty="0">
                <a:latin typeface="Arial" panose="020B0604020202020204" pitchFamily="34" charset="0"/>
                <a:cs typeface="Arial" panose="020B0604020202020204" pitchFamily="34" charset="0"/>
              </a:rPr>
              <a:t>Unemployment</a:t>
            </a:r>
          </a:p>
          <a:p>
            <a:pPr marL="469265" indent="-456565">
              <a:lnSpc>
                <a:spcPct val="100000"/>
              </a:lnSpc>
              <a:spcBef>
                <a:spcPts val="1200"/>
              </a:spcBef>
              <a:buFont typeface="Arial"/>
              <a:buChar char="•"/>
              <a:tabLst>
                <a:tab pos="469265" algn="l"/>
              </a:tabLst>
            </a:pPr>
            <a:r>
              <a:rPr lang="en-US" sz="2000" dirty="0">
                <a:latin typeface="Arial" panose="020B0604020202020204" pitchFamily="34" charset="0"/>
                <a:cs typeface="Arial" panose="020B0604020202020204" pitchFamily="34" charset="0"/>
              </a:rPr>
              <a:t>Casino</a:t>
            </a:r>
            <a:r>
              <a:rPr lang="en-US" sz="2000" spc="-55"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Revenue</a:t>
            </a:r>
            <a:r>
              <a:rPr lang="en-US" sz="2000" spc="-45"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and</a:t>
            </a:r>
            <a:r>
              <a:rPr lang="en-US" sz="2000" spc="-55" dirty="0">
                <a:latin typeface="Arial" panose="020B0604020202020204" pitchFamily="34" charset="0"/>
                <a:cs typeface="Arial" panose="020B0604020202020204" pitchFamily="34" charset="0"/>
              </a:rPr>
              <a:t> </a:t>
            </a:r>
            <a:r>
              <a:rPr lang="en-US" sz="2000" spc="-10" dirty="0">
                <a:latin typeface="Arial" panose="020B0604020202020204" pitchFamily="34" charset="0"/>
                <a:cs typeface="Arial" panose="020B0604020202020204" pitchFamily="34" charset="0"/>
              </a:rPr>
              <a:t>Admission</a:t>
            </a:r>
            <a:endParaRPr lang="en-US" sz="2000" dirty="0">
              <a:latin typeface="Arial" panose="020B0604020202020204" pitchFamily="34" charset="0"/>
              <a:cs typeface="Arial" panose="020B0604020202020204" pitchFamily="34" charset="0"/>
            </a:endParaRPr>
          </a:p>
          <a:p>
            <a:pPr marL="469265" indent="-456565">
              <a:lnSpc>
                <a:spcPct val="100000"/>
              </a:lnSpc>
              <a:spcBef>
                <a:spcPts val="1200"/>
              </a:spcBef>
              <a:buFont typeface="Arial"/>
              <a:buChar char="•"/>
              <a:tabLst>
                <a:tab pos="469265" algn="l"/>
              </a:tabLst>
            </a:pPr>
            <a:r>
              <a:rPr lang="en-US" sz="2000" dirty="0">
                <a:latin typeface="Arial" panose="020B0604020202020204" pitchFamily="34" charset="0"/>
                <a:cs typeface="Arial" panose="020B0604020202020204" pitchFamily="34" charset="0"/>
              </a:rPr>
              <a:t>Airport</a:t>
            </a:r>
            <a:r>
              <a:rPr lang="en-US" sz="2000" spc="-60" dirty="0">
                <a:latin typeface="Arial" panose="020B0604020202020204" pitchFamily="34" charset="0"/>
                <a:cs typeface="Arial" panose="020B0604020202020204" pitchFamily="34" charset="0"/>
              </a:rPr>
              <a:t> </a:t>
            </a:r>
            <a:r>
              <a:rPr lang="en-US" sz="2000" spc="-10" dirty="0">
                <a:latin typeface="Arial" panose="020B0604020202020204" pitchFamily="34" charset="0"/>
                <a:cs typeface="Arial" panose="020B0604020202020204" pitchFamily="34" charset="0"/>
              </a:rPr>
              <a:t>Traffic</a:t>
            </a:r>
            <a:endParaRPr lang="en-US" sz="2000" dirty="0">
              <a:latin typeface="Arial" panose="020B0604020202020204" pitchFamily="34" charset="0"/>
              <a:cs typeface="Arial" panose="020B0604020202020204" pitchFamily="34" charset="0"/>
            </a:endParaRPr>
          </a:p>
          <a:p>
            <a:pPr marL="469900" marR="5080" indent="-457200">
              <a:lnSpc>
                <a:spcPct val="150000"/>
              </a:lnSpc>
              <a:buFont typeface="Arial"/>
              <a:buChar char="•"/>
              <a:tabLst>
                <a:tab pos="469900" algn="l"/>
              </a:tabLst>
            </a:pPr>
            <a:r>
              <a:rPr lang="en-US" sz="2000" dirty="0">
                <a:latin typeface="Arial" panose="020B0604020202020204" pitchFamily="34" charset="0"/>
                <a:cs typeface="Arial" panose="020B0604020202020204" pitchFamily="34" charset="0"/>
              </a:rPr>
              <a:t>Mortgage</a:t>
            </a:r>
            <a:r>
              <a:rPr lang="en-US" sz="2000" spc="-85"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Rates,</a:t>
            </a:r>
            <a:r>
              <a:rPr lang="en-US" sz="2000" spc="-55"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Inflation,</a:t>
            </a:r>
            <a:r>
              <a:rPr lang="en-US" sz="2000" spc="-65"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Natural</a:t>
            </a:r>
            <a:r>
              <a:rPr lang="en-US" sz="2000" spc="-6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Gas,</a:t>
            </a:r>
            <a:r>
              <a:rPr lang="en-US" sz="2000" spc="-6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Oil,</a:t>
            </a:r>
            <a:r>
              <a:rPr lang="en-US" sz="2000" spc="-60" dirty="0">
                <a:latin typeface="Arial" panose="020B0604020202020204" pitchFamily="34" charset="0"/>
                <a:cs typeface="Arial" panose="020B0604020202020204" pitchFamily="34" charset="0"/>
              </a:rPr>
              <a:t> </a:t>
            </a:r>
            <a:r>
              <a:rPr lang="en-US" sz="2000" spc="-25" dirty="0">
                <a:latin typeface="Arial" panose="020B0604020202020204" pitchFamily="34" charset="0"/>
                <a:cs typeface="Arial" panose="020B0604020202020204" pitchFamily="34" charset="0"/>
              </a:rPr>
              <a:t>and </a:t>
            </a:r>
            <a:r>
              <a:rPr lang="en-US" sz="2000" dirty="0">
                <a:latin typeface="Arial" panose="020B0604020202020204" pitchFamily="34" charset="0"/>
                <a:cs typeface="Arial" panose="020B0604020202020204" pitchFamily="34" charset="0"/>
              </a:rPr>
              <a:t>Gasoline</a:t>
            </a:r>
            <a:r>
              <a:rPr lang="en-US" sz="2000" spc="-50" dirty="0">
                <a:latin typeface="Arial" panose="020B0604020202020204" pitchFamily="34" charset="0"/>
                <a:cs typeface="Arial" panose="020B0604020202020204" pitchFamily="34" charset="0"/>
              </a:rPr>
              <a:t> </a:t>
            </a:r>
            <a:r>
              <a:rPr lang="en-US" sz="2000" spc="-10" dirty="0">
                <a:latin typeface="Arial" panose="020B0604020202020204" pitchFamily="34" charset="0"/>
                <a:cs typeface="Arial" panose="020B0604020202020204" pitchFamily="34" charset="0"/>
              </a:rPr>
              <a:t>Prices</a:t>
            </a:r>
            <a:endParaRPr lang="en-US" sz="2000" dirty="0">
              <a:latin typeface="Arial" panose="020B0604020202020204" pitchFamily="34" charset="0"/>
              <a:cs typeface="Arial" panose="020B0604020202020204" pitchFamily="34" charset="0"/>
            </a:endParaRPr>
          </a:p>
          <a:p>
            <a:pPr marL="469900" indent="-457200">
              <a:spcBef>
                <a:spcPts val="1200"/>
              </a:spcBef>
              <a:buFont typeface="Arial"/>
              <a:buChar char="•"/>
              <a:tabLst>
                <a:tab pos="469900" algn="l"/>
              </a:tabLst>
            </a:pPr>
            <a:endParaRPr lang="en-US" sz="2000" dirty="0">
              <a:latin typeface="Arial" panose="020B0604020202020204" pitchFamily="34" charset="0"/>
              <a:cs typeface="Arial" panose="020B0604020202020204" pitchFamily="34" charset="0"/>
            </a:endParaRPr>
          </a:p>
          <a:p>
            <a:pPr marL="12700">
              <a:lnSpc>
                <a:spcPct val="100000"/>
              </a:lnSpc>
              <a:spcBef>
                <a:spcPts val="1300"/>
              </a:spcBef>
            </a:pPr>
            <a:endParaRPr lang="en-US" sz="2000" dirty="0">
              <a:latin typeface="Arial" panose="020B0604020202020204" pitchFamily="34" charset="0"/>
              <a:cs typeface="Arial" panose="020B0604020202020204" pitchFamily="34" charset="0"/>
            </a:endParaRPr>
          </a:p>
        </p:txBody>
      </p:sp>
      <p:sp>
        <p:nvSpPr>
          <p:cNvPr id="13" name="object 5">
            <a:extLst>
              <a:ext uri="{FF2B5EF4-FFF2-40B4-BE49-F238E27FC236}">
                <a16:creationId xmlns:a16="http://schemas.microsoft.com/office/drawing/2014/main" id="{1E40FE05-0E78-F808-7B39-854A9C59E7D9}"/>
              </a:ext>
            </a:extLst>
          </p:cNvPr>
          <p:cNvSpPr txBox="1"/>
          <p:nvPr/>
        </p:nvSpPr>
        <p:spPr>
          <a:xfrm>
            <a:off x="9113773" y="6422446"/>
            <a:ext cx="2644775" cy="348813"/>
          </a:xfrm>
          <a:prstGeom prst="rect">
            <a:avLst/>
          </a:prstGeom>
        </p:spPr>
        <p:txBody>
          <a:bodyPr vert="horz" wrap="square" lIns="0" tIns="12700" rIns="0" bIns="0" rtlCol="0">
            <a:spAutoFit/>
          </a:bodyPr>
          <a:lstStyle/>
          <a:p>
            <a:pPr marL="12700" algn="r">
              <a:lnSpc>
                <a:spcPct val="100000"/>
              </a:lnSpc>
              <a:spcBef>
                <a:spcPts val="100"/>
              </a:spcBef>
            </a:pPr>
            <a:r>
              <a:rPr sz="1050" dirty="0">
                <a:latin typeface="Arial" panose="020B0604020202020204" pitchFamily="34" charset="0"/>
                <a:cs typeface="Arial" panose="020B0604020202020204" pitchFamily="34" charset="0"/>
              </a:rPr>
              <a:t>NWLA</a:t>
            </a:r>
            <a:r>
              <a:rPr sz="1050" spc="-15"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ECONOMIC</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DASHBOARD</a:t>
            </a:r>
            <a:endParaRPr lang="en-US" sz="1050" spc="-10" dirty="0">
              <a:latin typeface="Arial" panose="020B0604020202020204" pitchFamily="34" charset="0"/>
              <a:cs typeface="Arial" panose="020B0604020202020204" pitchFamily="34" charset="0"/>
            </a:endParaRPr>
          </a:p>
          <a:p>
            <a:pPr marL="12700" algn="r">
              <a:lnSpc>
                <a:spcPct val="100000"/>
              </a:lnSpc>
              <a:spcBef>
                <a:spcPts val="100"/>
              </a:spcBef>
            </a:pPr>
            <a:r>
              <a:rPr lang="en-US" sz="1050" dirty="0">
                <a:latin typeface="Arial" panose="020B0604020202020204" pitchFamily="34" charset="0"/>
                <a:cs typeface="Arial" panose="020B0604020202020204" pitchFamily="34" charset="0"/>
              </a:rPr>
              <a:t>Goals and Index</a:t>
            </a:r>
            <a:endParaRPr sz="1050" dirty="0">
              <a:latin typeface="Arial" panose="020B0604020202020204" pitchFamily="34" charset="0"/>
              <a:cs typeface="Arial" panose="020B0604020202020204" pitchFamily="34" charset="0"/>
            </a:endParaRPr>
          </a:p>
        </p:txBody>
      </p:sp>
      <p:sp>
        <p:nvSpPr>
          <p:cNvPr id="12" name="Slide Number Placeholder 11">
            <a:extLst>
              <a:ext uri="{FF2B5EF4-FFF2-40B4-BE49-F238E27FC236}">
                <a16:creationId xmlns:a16="http://schemas.microsoft.com/office/drawing/2014/main" id="{BD87318B-9C9D-F5EC-8AE8-91BB68D2E769}"/>
              </a:ext>
            </a:extLst>
          </p:cNvPr>
          <p:cNvSpPr>
            <a:spLocks noGrp="1"/>
          </p:cNvSpPr>
          <p:nvPr>
            <p:ph type="sldNum" sz="quarter" idx="7"/>
          </p:nvPr>
        </p:nvSpPr>
        <p:spPr>
          <a:xfrm>
            <a:off x="11758548" y="6590792"/>
            <a:ext cx="244475" cy="153888"/>
          </a:xfrm>
        </p:spPr>
        <p:txBody>
          <a:bodyPr/>
          <a:lstStyle/>
          <a:p>
            <a:pPr marL="115570">
              <a:lnSpc>
                <a:spcPts val="1240"/>
              </a:lnSpc>
            </a:pPr>
            <a:fld id="{81D60167-4931-47E6-BA6A-407CBD079E47}" type="slidenum">
              <a:rPr lang="en-US" spc="-50" smtClean="0">
                <a:latin typeface="Arial" panose="020B0604020202020204" pitchFamily="34" charset="0"/>
                <a:cs typeface="Arial" panose="020B0604020202020204" pitchFamily="34" charset="0"/>
              </a:rPr>
              <a:t>2</a:t>
            </a:fld>
            <a:endParaRPr lang="en-US" spc="-50" dirty="0">
              <a:latin typeface="Arial" panose="020B0604020202020204" pitchFamily="34" charset="0"/>
              <a:cs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52B85-4C34-B219-76EE-2C31B7D97EC5}"/>
            </a:ext>
          </a:extLst>
        </p:cNvPr>
        <p:cNvGrpSpPr/>
        <p:nvPr/>
      </p:nvGrpSpPr>
      <p:grpSpPr>
        <a:xfrm>
          <a:off x="0" y="0"/>
          <a:ext cx="0" cy="0"/>
          <a:chOff x="0" y="0"/>
          <a:chExt cx="0" cy="0"/>
        </a:xfrm>
      </p:grpSpPr>
      <p:sp>
        <p:nvSpPr>
          <p:cNvPr id="4" name="object 4">
            <a:extLst>
              <a:ext uri="{FF2B5EF4-FFF2-40B4-BE49-F238E27FC236}">
                <a16:creationId xmlns:a16="http://schemas.microsoft.com/office/drawing/2014/main" id="{023F45C0-7E2A-5CCE-4751-AFA3867397E2}"/>
              </a:ext>
            </a:extLst>
          </p:cNvPr>
          <p:cNvSpPr txBox="1">
            <a:spLocks noGrp="1"/>
          </p:cNvSpPr>
          <p:nvPr>
            <p:ph type="title" idx="4294967295"/>
          </p:nvPr>
        </p:nvSpPr>
        <p:spPr>
          <a:xfrm>
            <a:off x="543878" y="1094992"/>
            <a:ext cx="5171121" cy="289823"/>
          </a:xfrm>
          <a:prstGeom prst="rect">
            <a:avLst/>
          </a:prstGeom>
          <a:noFill/>
          <a:ln>
            <a:noFill/>
            <a:prstDash/>
          </a:ln>
          <a:effectLst/>
        </p:spPr>
        <p:txBody>
          <a:bodyPr rot="0" spcFirstLastPara="0" vertOverflow="overflow" horzOverflow="overflow" vert="horz" wrap="square" lIns="0" tIns="12700"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1800" b="1" i="0" u="none" strike="noStrike" kern="0" cap="none" spc="-4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Tax</a:t>
            </a:r>
            <a:r>
              <a:rPr kumimoji="0" lang="en-US" sz="1800" b="1" i="0" u="none" strike="noStrike" kern="0" cap="none" spc="-3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1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Collection</a:t>
            </a:r>
            <a:r>
              <a:rPr kumimoji="0" lang="en-US" sz="1800" b="1" i="0" u="none" strike="noStrike" kern="0" cap="none" spc="-5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1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lang="en-US" b="1" dirty="0">
                <a:cs typeface="Calibri"/>
              </a:rPr>
              <a:t>.75%</a:t>
            </a:r>
            <a:r>
              <a:rPr lang="en-US" b="1" spc="-20" dirty="0">
                <a:cs typeface="Calibri"/>
              </a:rPr>
              <a:t> </a:t>
            </a:r>
            <a:r>
              <a:rPr lang="en-US" b="1" spc="-10" dirty="0">
                <a:cs typeface="Calibri"/>
              </a:rPr>
              <a:t>Shreveport</a:t>
            </a:r>
            <a:r>
              <a:rPr lang="en-US" b="1" spc="-55" dirty="0">
                <a:cs typeface="Calibri"/>
              </a:rPr>
              <a:t> </a:t>
            </a:r>
            <a:r>
              <a:rPr lang="en-US" b="1" dirty="0">
                <a:cs typeface="Calibri"/>
              </a:rPr>
              <a:t>Occupancy</a:t>
            </a:r>
            <a:r>
              <a:rPr lang="en-US" b="1" spc="-20" dirty="0">
                <a:cs typeface="Calibri"/>
              </a:rPr>
              <a:t> </a:t>
            </a:r>
            <a:r>
              <a:rPr lang="en-US" b="1" spc="-25" dirty="0">
                <a:cs typeface="Calibri"/>
              </a:rPr>
              <a:t>Tax</a:t>
            </a:r>
            <a:endParaRPr kumimoji="0" lang="en-US"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graphicFrame>
        <p:nvGraphicFramePr>
          <p:cNvPr id="6" name="Chart 5" descr="A chart of the tax collection of the .75% Shreveport Occupancy Tax from 2019-2026.">
            <a:extLst>
              <a:ext uri="{FF2B5EF4-FFF2-40B4-BE49-F238E27FC236}">
                <a16:creationId xmlns:a16="http://schemas.microsoft.com/office/drawing/2014/main" id="{24B9ACFA-9220-FBA7-587F-D6D63D23730B}"/>
              </a:ext>
            </a:extLst>
          </p:cNvPr>
          <p:cNvGraphicFramePr>
            <a:graphicFrameLocks noGrp="1"/>
          </p:cNvGraphicFramePr>
          <p:nvPr>
            <p:extLst>
              <p:ext uri="{D42A27DB-BD31-4B8C-83A1-F6EECF244321}">
                <p14:modId xmlns:p14="http://schemas.microsoft.com/office/powerpoint/2010/main" val="503251862"/>
              </p:ext>
            </p:extLst>
          </p:nvPr>
        </p:nvGraphicFramePr>
        <p:xfrm>
          <a:off x="543878" y="1524000"/>
          <a:ext cx="6771321" cy="3810000"/>
        </p:xfrm>
        <a:graphic>
          <a:graphicData uri="http://schemas.openxmlformats.org/drawingml/2006/chart">
            <c:chart xmlns:c="http://schemas.openxmlformats.org/drawingml/2006/chart" xmlns:r="http://schemas.openxmlformats.org/officeDocument/2006/relationships" r:id="rId3"/>
          </a:graphicData>
        </a:graphic>
      </p:graphicFrame>
      <p:sp>
        <p:nvSpPr>
          <p:cNvPr id="3" name="object 3">
            <a:extLst>
              <a:ext uri="{FF2B5EF4-FFF2-40B4-BE49-F238E27FC236}">
                <a16:creationId xmlns:a16="http://schemas.microsoft.com/office/drawing/2014/main" id="{5BAE170A-307D-5AC9-6B25-57B739101A23}"/>
              </a:ext>
            </a:extLst>
          </p:cNvPr>
          <p:cNvSpPr txBox="1"/>
          <p:nvPr/>
        </p:nvSpPr>
        <p:spPr>
          <a:xfrm>
            <a:off x="549158" y="5459515"/>
            <a:ext cx="2270241" cy="197490"/>
          </a:xfrm>
          <a:prstGeom prst="rect">
            <a:avLst/>
          </a:prstGeom>
        </p:spPr>
        <p:txBody>
          <a:bodyPr vert="horz" wrap="square" lIns="0" tIns="12700" rIns="0" bIns="0" rtlCol="0">
            <a:spAutoFit/>
          </a:bodyPr>
          <a:lstStyle/>
          <a:p>
            <a:pPr marL="12700">
              <a:lnSpc>
                <a:spcPct val="100000"/>
              </a:lnSpc>
              <a:spcBef>
                <a:spcPts val="100"/>
              </a:spcBef>
            </a:pPr>
            <a:r>
              <a:rPr sz="1200" dirty="0">
                <a:latin typeface="Arial" panose="020B0604020202020204" pitchFamily="34" charset="0"/>
                <a:cs typeface="Arial" panose="020B0604020202020204" pitchFamily="34" charset="0"/>
              </a:rPr>
              <a:t>Data</a:t>
            </a:r>
            <a:r>
              <a:rPr sz="1200" spc="-4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from:</a:t>
            </a:r>
            <a:r>
              <a:rPr sz="1200" spc="-15" dirty="0">
                <a:latin typeface="Arial" panose="020B0604020202020204" pitchFamily="34" charset="0"/>
                <a:cs typeface="Arial" panose="020B0604020202020204" pitchFamily="34" charset="0"/>
              </a:rPr>
              <a:t> </a:t>
            </a:r>
            <a:r>
              <a:rPr sz="1200" dirty="0">
                <a:solidFill>
                  <a:srgbClr val="1F1F1E"/>
                </a:solidFill>
                <a:latin typeface="Arial" panose="020B0604020202020204" pitchFamily="34" charset="0"/>
                <a:cs typeface="Arial" panose="020B0604020202020204" pitchFamily="34" charset="0"/>
              </a:rPr>
              <a:t>City</a:t>
            </a:r>
            <a:r>
              <a:rPr sz="1200" spc="-35" dirty="0">
                <a:solidFill>
                  <a:srgbClr val="1F1F1E"/>
                </a:solidFill>
                <a:latin typeface="Arial" panose="020B0604020202020204" pitchFamily="34" charset="0"/>
                <a:cs typeface="Arial" panose="020B0604020202020204" pitchFamily="34" charset="0"/>
              </a:rPr>
              <a:t> </a:t>
            </a:r>
            <a:r>
              <a:rPr sz="1200" dirty="0">
                <a:solidFill>
                  <a:srgbClr val="1F1F1E"/>
                </a:solidFill>
                <a:latin typeface="Arial" panose="020B0604020202020204" pitchFamily="34" charset="0"/>
                <a:cs typeface="Arial" panose="020B0604020202020204" pitchFamily="34" charset="0"/>
              </a:rPr>
              <a:t>of</a:t>
            </a:r>
            <a:r>
              <a:rPr sz="1200" spc="-25" dirty="0">
                <a:solidFill>
                  <a:srgbClr val="1F1F1E"/>
                </a:solidFill>
                <a:latin typeface="Arial" panose="020B0604020202020204" pitchFamily="34" charset="0"/>
                <a:cs typeface="Arial" panose="020B0604020202020204" pitchFamily="34" charset="0"/>
              </a:rPr>
              <a:t> </a:t>
            </a:r>
            <a:r>
              <a:rPr sz="1200" spc="-10" dirty="0">
                <a:solidFill>
                  <a:srgbClr val="1F1F1E"/>
                </a:solidFill>
                <a:latin typeface="Arial" panose="020B0604020202020204" pitchFamily="34" charset="0"/>
                <a:cs typeface="Arial" panose="020B0604020202020204" pitchFamily="34" charset="0"/>
              </a:rPr>
              <a:t>Shreveport</a:t>
            </a:r>
            <a:endParaRPr sz="1200" dirty="0">
              <a:latin typeface="Arial" panose="020B0604020202020204" pitchFamily="34" charset="0"/>
              <a:cs typeface="Arial" panose="020B0604020202020204" pitchFamily="34" charset="0"/>
            </a:endParaRPr>
          </a:p>
        </p:txBody>
      </p:sp>
      <p:graphicFrame>
        <p:nvGraphicFramePr>
          <p:cNvPr id="5" name="object 5">
            <a:extLst>
              <a:ext uri="{FF2B5EF4-FFF2-40B4-BE49-F238E27FC236}">
                <a16:creationId xmlns:a16="http://schemas.microsoft.com/office/drawing/2014/main" id="{DE2C9B50-3C42-77CF-8C1B-D71080A51ACC}"/>
              </a:ext>
            </a:extLst>
          </p:cNvPr>
          <p:cNvGraphicFramePr>
            <a:graphicFrameLocks noGrp="1"/>
          </p:cNvGraphicFramePr>
          <p:nvPr>
            <p:extLst>
              <p:ext uri="{D42A27DB-BD31-4B8C-83A1-F6EECF244321}">
                <p14:modId xmlns:p14="http://schemas.microsoft.com/office/powerpoint/2010/main" val="3178764545"/>
              </p:ext>
            </p:extLst>
          </p:nvPr>
        </p:nvGraphicFramePr>
        <p:xfrm>
          <a:off x="7543800" y="304800"/>
          <a:ext cx="4304984" cy="4811609"/>
        </p:xfrm>
        <a:graphic>
          <a:graphicData uri="http://schemas.openxmlformats.org/drawingml/2006/table">
            <a:tbl>
              <a:tblPr firstRow="1" bandRow="1">
                <a:tableStyleId>{616DA210-FB5B-4158-B5E0-FEB733F419BA}</a:tableStyleId>
              </a:tblPr>
              <a:tblGrid>
                <a:gridCol w="860997">
                  <a:extLst>
                    <a:ext uri="{9D8B030D-6E8A-4147-A177-3AD203B41FA5}">
                      <a16:colId xmlns:a16="http://schemas.microsoft.com/office/drawing/2014/main" val="20000"/>
                    </a:ext>
                  </a:extLst>
                </a:gridCol>
                <a:gridCol w="860997">
                  <a:extLst>
                    <a:ext uri="{9D8B030D-6E8A-4147-A177-3AD203B41FA5}">
                      <a16:colId xmlns:a16="http://schemas.microsoft.com/office/drawing/2014/main" val="20001"/>
                    </a:ext>
                  </a:extLst>
                </a:gridCol>
                <a:gridCol w="860996">
                  <a:extLst>
                    <a:ext uri="{9D8B030D-6E8A-4147-A177-3AD203B41FA5}">
                      <a16:colId xmlns:a16="http://schemas.microsoft.com/office/drawing/2014/main" val="20002"/>
                    </a:ext>
                  </a:extLst>
                </a:gridCol>
                <a:gridCol w="860997">
                  <a:extLst>
                    <a:ext uri="{9D8B030D-6E8A-4147-A177-3AD203B41FA5}">
                      <a16:colId xmlns:a16="http://schemas.microsoft.com/office/drawing/2014/main" val="20003"/>
                    </a:ext>
                  </a:extLst>
                </a:gridCol>
                <a:gridCol w="860997">
                  <a:extLst>
                    <a:ext uri="{9D8B030D-6E8A-4147-A177-3AD203B41FA5}">
                      <a16:colId xmlns:a16="http://schemas.microsoft.com/office/drawing/2014/main" val="20004"/>
                    </a:ext>
                  </a:extLst>
                </a:gridCol>
              </a:tblGrid>
              <a:tr h="337348">
                <a:tc>
                  <a:txBody>
                    <a:bodyPr/>
                    <a:lstStyle/>
                    <a:p>
                      <a:pPr marL="1905" algn="ctr">
                        <a:lnSpc>
                          <a:spcPct val="100000"/>
                        </a:lnSpc>
                        <a:spcBef>
                          <a:spcPts val="715"/>
                        </a:spcBef>
                      </a:pPr>
                      <a:r>
                        <a:rPr sz="1100" spc="-10" dirty="0">
                          <a:solidFill>
                            <a:schemeClr val="bg1"/>
                          </a:solidFill>
                          <a:latin typeface="Arial" panose="020B0604020202020204" pitchFamily="34" charset="0"/>
                          <a:cs typeface="Arial" panose="020B0604020202020204" pitchFamily="34" charset="0"/>
                        </a:rPr>
                        <a:t>Year-Quarter</a:t>
                      </a:r>
                      <a:endParaRPr sz="1100" dirty="0">
                        <a:solidFill>
                          <a:schemeClr val="bg1"/>
                        </a:solidFill>
                        <a:latin typeface="Arial" panose="020B0604020202020204" pitchFamily="34" charset="0"/>
                        <a:cs typeface="Arial" panose="020B0604020202020204" pitchFamily="34" charset="0"/>
                      </a:endParaRPr>
                    </a:p>
                  </a:txBody>
                  <a:tcPr marL="0" marR="0" marT="90805" marB="0" anchor="ctr">
                    <a:solidFill>
                      <a:srgbClr val="472C7B"/>
                    </a:solidFill>
                  </a:tcPr>
                </a:tc>
                <a:tc>
                  <a:txBody>
                    <a:bodyPr/>
                    <a:lstStyle/>
                    <a:p>
                      <a:pPr marL="2540" algn="ctr">
                        <a:lnSpc>
                          <a:spcPct val="100000"/>
                        </a:lnSpc>
                        <a:spcBef>
                          <a:spcPts val="715"/>
                        </a:spcBef>
                      </a:pPr>
                      <a:r>
                        <a:rPr sz="1100" dirty="0">
                          <a:solidFill>
                            <a:schemeClr val="bg1"/>
                          </a:solidFill>
                          <a:latin typeface="Arial" panose="020B0604020202020204" pitchFamily="34" charset="0"/>
                          <a:cs typeface="Arial" panose="020B0604020202020204" pitchFamily="34" charset="0"/>
                        </a:rPr>
                        <a:t>Tax</a:t>
                      </a:r>
                      <a:r>
                        <a:rPr sz="1100" spc="-20" dirty="0">
                          <a:solidFill>
                            <a:schemeClr val="bg1"/>
                          </a:solidFill>
                          <a:latin typeface="Arial" panose="020B0604020202020204" pitchFamily="34" charset="0"/>
                          <a:cs typeface="Arial" panose="020B0604020202020204" pitchFamily="34" charset="0"/>
                        </a:rPr>
                        <a:t> </a:t>
                      </a:r>
                      <a:r>
                        <a:rPr sz="1100" spc="-10" dirty="0">
                          <a:solidFill>
                            <a:schemeClr val="bg1"/>
                          </a:solidFill>
                          <a:latin typeface="Arial" panose="020B0604020202020204" pitchFamily="34" charset="0"/>
                          <a:cs typeface="Arial" panose="020B0604020202020204" pitchFamily="34" charset="0"/>
                        </a:rPr>
                        <a:t>Collection</a:t>
                      </a:r>
                      <a:endParaRPr sz="1100" dirty="0">
                        <a:solidFill>
                          <a:schemeClr val="bg1"/>
                        </a:solidFill>
                        <a:latin typeface="Arial" panose="020B0604020202020204" pitchFamily="34" charset="0"/>
                        <a:cs typeface="Arial" panose="020B0604020202020204" pitchFamily="34" charset="0"/>
                      </a:endParaRPr>
                    </a:p>
                  </a:txBody>
                  <a:tcPr marL="0" marR="0" marT="90805" marB="0" anchor="ctr">
                    <a:solidFill>
                      <a:srgbClr val="472C7B"/>
                    </a:solidFill>
                  </a:tcPr>
                </a:tc>
                <a:tc>
                  <a:txBody>
                    <a:bodyPr/>
                    <a:lstStyle/>
                    <a:p>
                      <a:pPr marL="2540" algn="ctr">
                        <a:lnSpc>
                          <a:spcPct val="100000"/>
                        </a:lnSpc>
                        <a:spcBef>
                          <a:spcPts val="715"/>
                        </a:spcBef>
                      </a:pPr>
                      <a:r>
                        <a:rPr sz="1100" spc="-10" dirty="0">
                          <a:solidFill>
                            <a:schemeClr val="bg1"/>
                          </a:solidFill>
                          <a:latin typeface="Arial" panose="020B0604020202020204" pitchFamily="34" charset="0"/>
                          <a:cs typeface="Arial" panose="020B0604020202020204" pitchFamily="34" charset="0"/>
                        </a:rPr>
                        <a:t>Year-Quarter</a:t>
                      </a:r>
                      <a:endParaRPr sz="1100" dirty="0">
                        <a:solidFill>
                          <a:schemeClr val="bg1"/>
                        </a:solidFill>
                        <a:latin typeface="Arial" panose="020B0604020202020204" pitchFamily="34" charset="0"/>
                        <a:cs typeface="Arial" panose="020B0604020202020204" pitchFamily="34" charset="0"/>
                      </a:endParaRPr>
                    </a:p>
                  </a:txBody>
                  <a:tcPr marL="0" marR="0" marT="90805" marB="0" anchor="ctr">
                    <a:solidFill>
                      <a:srgbClr val="472C7B"/>
                    </a:solidFill>
                  </a:tcPr>
                </a:tc>
                <a:tc>
                  <a:txBody>
                    <a:bodyPr/>
                    <a:lstStyle/>
                    <a:p>
                      <a:pPr marL="2540" algn="ctr">
                        <a:lnSpc>
                          <a:spcPct val="100000"/>
                        </a:lnSpc>
                        <a:spcBef>
                          <a:spcPts val="715"/>
                        </a:spcBef>
                      </a:pPr>
                      <a:r>
                        <a:rPr sz="1100" dirty="0">
                          <a:solidFill>
                            <a:schemeClr val="bg1"/>
                          </a:solidFill>
                          <a:latin typeface="Arial" panose="020B0604020202020204" pitchFamily="34" charset="0"/>
                          <a:cs typeface="Arial" panose="020B0604020202020204" pitchFamily="34" charset="0"/>
                        </a:rPr>
                        <a:t>Tax</a:t>
                      </a:r>
                      <a:r>
                        <a:rPr sz="1100" spc="-20" dirty="0">
                          <a:solidFill>
                            <a:schemeClr val="bg1"/>
                          </a:solidFill>
                          <a:latin typeface="Arial" panose="020B0604020202020204" pitchFamily="34" charset="0"/>
                          <a:cs typeface="Arial" panose="020B0604020202020204" pitchFamily="34" charset="0"/>
                        </a:rPr>
                        <a:t> </a:t>
                      </a:r>
                      <a:r>
                        <a:rPr sz="1100" spc="-10" dirty="0">
                          <a:solidFill>
                            <a:schemeClr val="bg1"/>
                          </a:solidFill>
                          <a:latin typeface="Arial" panose="020B0604020202020204" pitchFamily="34" charset="0"/>
                          <a:cs typeface="Arial" panose="020B0604020202020204" pitchFamily="34" charset="0"/>
                        </a:rPr>
                        <a:t>Collection</a:t>
                      </a:r>
                      <a:endParaRPr sz="1100" dirty="0">
                        <a:solidFill>
                          <a:schemeClr val="bg1"/>
                        </a:solidFill>
                        <a:latin typeface="Arial" panose="020B0604020202020204" pitchFamily="34" charset="0"/>
                        <a:cs typeface="Arial" panose="020B0604020202020204" pitchFamily="34" charset="0"/>
                      </a:endParaRPr>
                    </a:p>
                  </a:txBody>
                  <a:tcPr marL="0" marR="0" marT="90805" marB="0" anchor="ctr">
                    <a:solidFill>
                      <a:srgbClr val="472C7B"/>
                    </a:solidFill>
                  </a:tcPr>
                </a:tc>
                <a:tc>
                  <a:txBody>
                    <a:bodyPr/>
                    <a:lstStyle/>
                    <a:p>
                      <a:pPr marL="3175" algn="ctr">
                        <a:lnSpc>
                          <a:spcPct val="100000"/>
                        </a:lnSpc>
                        <a:spcBef>
                          <a:spcPts val="715"/>
                        </a:spcBef>
                      </a:pPr>
                      <a:r>
                        <a:rPr sz="1100" dirty="0">
                          <a:solidFill>
                            <a:schemeClr val="bg1"/>
                          </a:solidFill>
                          <a:latin typeface="Arial" panose="020B0604020202020204" pitchFamily="34" charset="0"/>
                          <a:cs typeface="Arial" panose="020B0604020202020204" pitchFamily="34" charset="0"/>
                        </a:rPr>
                        <a:t>%</a:t>
                      </a:r>
                      <a:r>
                        <a:rPr sz="1100" spc="-5" dirty="0">
                          <a:solidFill>
                            <a:schemeClr val="bg1"/>
                          </a:solidFill>
                          <a:latin typeface="Arial" panose="020B0604020202020204" pitchFamily="34" charset="0"/>
                          <a:cs typeface="Arial" panose="020B0604020202020204" pitchFamily="34" charset="0"/>
                        </a:rPr>
                        <a:t> </a:t>
                      </a:r>
                      <a:r>
                        <a:rPr sz="1100" spc="-10" dirty="0">
                          <a:solidFill>
                            <a:schemeClr val="bg1"/>
                          </a:solidFill>
                          <a:latin typeface="Arial" panose="020B0604020202020204" pitchFamily="34" charset="0"/>
                          <a:cs typeface="Arial" panose="020B0604020202020204" pitchFamily="34" charset="0"/>
                        </a:rPr>
                        <a:t>Change</a:t>
                      </a:r>
                      <a:endParaRPr sz="1100" dirty="0">
                        <a:solidFill>
                          <a:schemeClr val="bg1"/>
                        </a:solidFill>
                        <a:latin typeface="Arial" panose="020B0604020202020204" pitchFamily="34" charset="0"/>
                        <a:cs typeface="Arial" panose="020B0604020202020204" pitchFamily="34" charset="0"/>
                      </a:endParaRPr>
                    </a:p>
                  </a:txBody>
                  <a:tcPr marL="0" marR="0" marT="90805" marB="0" anchor="ctr">
                    <a:solidFill>
                      <a:srgbClr val="472C7B"/>
                    </a:solidFill>
                  </a:tcPr>
                </a:tc>
                <a:extLst>
                  <a:ext uri="{0D108BD9-81ED-4DB2-BD59-A6C34878D82A}">
                    <a16:rowId xmlns:a16="http://schemas.microsoft.com/office/drawing/2014/main" val="10000"/>
                  </a:ext>
                </a:extLst>
              </a:tr>
              <a:tr h="337348">
                <a:tc>
                  <a:txBody>
                    <a:bodyPr/>
                    <a:lstStyle/>
                    <a:p>
                      <a:pPr algn="ctr" fontAlgn="ctr">
                        <a:buNone/>
                      </a:pPr>
                      <a:r>
                        <a:rPr lang="en-US" sz="1100" b="0" i="0" u="none" strike="noStrike" dirty="0">
                          <a:solidFill>
                            <a:srgbClr val="000000"/>
                          </a:solidFill>
                          <a:effectLst/>
                          <a:latin typeface="Calibri" panose="020F0502020204030204" pitchFamily="34" charset="0"/>
                        </a:rPr>
                        <a:t>2023-1</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$142,276</a:t>
                      </a:r>
                    </a:p>
                  </a:txBody>
                  <a:tcPr marL="9525" marR="9525" marT="9525" marB="0" anchor="ctr"/>
                </a:tc>
                <a:tc>
                  <a:txBody>
                    <a:bodyPr/>
                    <a:lstStyle/>
                    <a:p>
                      <a:pPr algn="ctr" fontAlgn="ctr">
                        <a:buNone/>
                      </a:pPr>
                      <a:r>
                        <a:rPr lang="en-US" sz="1100" b="0" i="0" u="none" strike="noStrike" dirty="0">
                          <a:solidFill>
                            <a:srgbClr val="000000"/>
                          </a:solidFill>
                          <a:effectLst/>
                          <a:latin typeface="Calibri" panose="020F0502020204030204" pitchFamily="34" charset="0"/>
                        </a:rPr>
                        <a:t>2022-1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$144,538</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-1.6%</a:t>
                      </a:r>
                    </a:p>
                  </a:txBody>
                  <a:tcPr marL="9525" marR="9525" marT="9525" marB="0" anchor="ctr"/>
                </a:tc>
                <a:extLst>
                  <a:ext uri="{0D108BD9-81ED-4DB2-BD59-A6C34878D82A}">
                    <a16:rowId xmlns:a16="http://schemas.microsoft.com/office/drawing/2014/main" val="10004"/>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2023-2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$183,526</a:t>
                      </a:r>
                    </a:p>
                  </a:txBody>
                  <a:tcPr marL="9525" marR="9525" marT="9525" marB="0" anchor="ctr"/>
                </a:tc>
                <a:tc>
                  <a:txBody>
                    <a:bodyPr/>
                    <a:lstStyle/>
                    <a:p>
                      <a:pPr algn="ctr" fontAlgn="ctr">
                        <a:buNone/>
                      </a:pPr>
                      <a:r>
                        <a:rPr lang="en-US" sz="1100" b="0" i="0" u="none" strike="noStrike" dirty="0">
                          <a:solidFill>
                            <a:srgbClr val="000000"/>
                          </a:solidFill>
                          <a:effectLst/>
                          <a:latin typeface="Calibri" panose="020F0502020204030204" pitchFamily="34" charset="0"/>
                        </a:rPr>
                        <a:t>2022-2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$177,382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3.5%</a:t>
                      </a:r>
                    </a:p>
                  </a:txBody>
                  <a:tcPr marL="9525" marR="9525" marT="9525" marB="0" anchor="ctr"/>
                </a:tc>
                <a:extLst>
                  <a:ext uri="{0D108BD9-81ED-4DB2-BD59-A6C34878D82A}">
                    <a16:rowId xmlns:a16="http://schemas.microsoft.com/office/drawing/2014/main" val="10005"/>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2023-3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$166,907</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2022-3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$160,400</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4.1%</a:t>
                      </a:r>
                    </a:p>
                  </a:txBody>
                  <a:tcPr marL="9525" marR="9525" marT="9525" marB="0" anchor="ctr"/>
                </a:tc>
                <a:extLst>
                  <a:ext uri="{0D108BD9-81ED-4DB2-BD59-A6C34878D82A}">
                    <a16:rowId xmlns:a16="http://schemas.microsoft.com/office/drawing/2014/main" val="10006"/>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2023-4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$141,296</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2022-4</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$158,242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-10.7%</a:t>
                      </a:r>
                    </a:p>
                  </a:txBody>
                  <a:tcPr marL="9525" marR="9525" marT="9525" marB="0" anchor="ctr"/>
                </a:tc>
                <a:extLst>
                  <a:ext uri="{0D108BD9-81ED-4DB2-BD59-A6C34878D82A}">
                    <a16:rowId xmlns:a16="http://schemas.microsoft.com/office/drawing/2014/main" val="10007"/>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2024-1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$136,712</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2023-1</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$142,276</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-3.9%</a:t>
                      </a:r>
                    </a:p>
                  </a:txBody>
                  <a:tcPr marL="9525" marR="9525" marT="9525" marB="0" anchor="ctr"/>
                </a:tc>
                <a:extLst>
                  <a:ext uri="{0D108BD9-81ED-4DB2-BD59-A6C34878D82A}">
                    <a16:rowId xmlns:a16="http://schemas.microsoft.com/office/drawing/2014/main" val="10008"/>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2024-2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$173,206</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2023-2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$183,526</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-5.6%</a:t>
                      </a:r>
                    </a:p>
                  </a:txBody>
                  <a:tcPr marL="9525" marR="9525" marT="9525" marB="0" anchor="ctr"/>
                </a:tc>
                <a:extLst>
                  <a:ext uri="{0D108BD9-81ED-4DB2-BD59-A6C34878D82A}">
                    <a16:rowId xmlns:a16="http://schemas.microsoft.com/office/drawing/2014/main" val="10009"/>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2024-3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$171,312</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2023-3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$166,907</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2.6%</a:t>
                      </a:r>
                    </a:p>
                  </a:txBody>
                  <a:tcPr marL="9525" marR="9525" marT="9525" marB="0" anchor="ctr"/>
                </a:tc>
                <a:extLst>
                  <a:ext uri="{0D108BD9-81ED-4DB2-BD59-A6C34878D82A}">
                    <a16:rowId xmlns:a16="http://schemas.microsoft.com/office/drawing/2014/main" val="10010"/>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2024-4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$152,911</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2023-4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$141,296</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8.2%</a:t>
                      </a:r>
                    </a:p>
                  </a:txBody>
                  <a:tcPr marL="9525" marR="9525" marT="9525" marB="0" anchor="ctr"/>
                </a:tc>
                <a:extLst>
                  <a:ext uri="{0D108BD9-81ED-4DB2-BD59-A6C34878D82A}">
                    <a16:rowId xmlns:a16="http://schemas.microsoft.com/office/drawing/2014/main" val="10011"/>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2025-1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$140,076</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2024-1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$136,712</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2.5%</a:t>
                      </a:r>
                    </a:p>
                  </a:txBody>
                  <a:tcPr marL="9525" marR="9525" marT="9525" marB="0" anchor="ctr"/>
                </a:tc>
                <a:extLst>
                  <a:ext uri="{0D108BD9-81ED-4DB2-BD59-A6C34878D82A}">
                    <a16:rowId xmlns:a16="http://schemas.microsoft.com/office/drawing/2014/main" val="10012"/>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2025-2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$175,145</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2024-2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$173,206</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1.1%</a:t>
                      </a:r>
                    </a:p>
                  </a:txBody>
                  <a:tcPr marL="9525" marR="9525" marT="9525" marB="0" anchor="ctr"/>
                </a:tc>
                <a:extLst>
                  <a:ext uri="{0D108BD9-81ED-4DB2-BD59-A6C34878D82A}">
                    <a16:rowId xmlns:a16="http://schemas.microsoft.com/office/drawing/2014/main" val="1875118875"/>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2025-3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$178,415</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2024-3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$171,312</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4.1%</a:t>
                      </a:r>
                    </a:p>
                  </a:txBody>
                  <a:tcPr marL="9525" marR="9525" marT="9525" marB="0" anchor="ctr"/>
                </a:tc>
                <a:extLst>
                  <a:ext uri="{0D108BD9-81ED-4DB2-BD59-A6C34878D82A}">
                    <a16:rowId xmlns:a16="http://schemas.microsoft.com/office/drawing/2014/main" val="1023396757"/>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2025-4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$149,698</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2024-4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$152,911</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-2.1%</a:t>
                      </a:r>
                    </a:p>
                  </a:txBody>
                  <a:tcPr marL="9525" marR="9525" marT="9525" marB="0" anchor="ctr"/>
                </a:tc>
                <a:extLst>
                  <a:ext uri="{0D108BD9-81ED-4DB2-BD59-A6C34878D82A}">
                    <a16:rowId xmlns:a16="http://schemas.microsoft.com/office/drawing/2014/main" val="2472966790"/>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2026-1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$150,372</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2025-1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$140,076</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7.4%</a:t>
                      </a:r>
                    </a:p>
                  </a:txBody>
                  <a:tcPr marL="9525" marR="9525" marT="9525" marB="0" anchor="ctr"/>
                </a:tc>
                <a:extLst>
                  <a:ext uri="{0D108BD9-81ED-4DB2-BD59-A6C34878D82A}">
                    <a16:rowId xmlns:a16="http://schemas.microsoft.com/office/drawing/2014/main" val="4106752413"/>
                  </a:ext>
                </a:extLst>
              </a:tr>
            </a:tbl>
          </a:graphicData>
        </a:graphic>
      </p:graphicFrame>
      <p:sp>
        <p:nvSpPr>
          <p:cNvPr id="8" name="object 5">
            <a:extLst>
              <a:ext uri="{FF2B5EF4-FFF2-40B4-BE49-F238E27FC236}">
                <a16:creationId xmlns:a16="http://schemas.microsoft.com/office/drawing/2014/main" id="{A40D62D6-5684-2527-A24C-6D2CE7FD954C}"/>
              </a:ext>
            </a:extLst>
          </p:cNvPr>
          <p:cNvSpPr txBox="1"/>
          <p:nvPr/>
        </p:nvSpPr>
        <p:spPr>
          <a:xfrm>
            <a:off x="9113773" y="6422446"/>
            <a:ext cx="2644775" cy="348813"/>
          </a:xfrm>
          <a:prstGeom prst="rect">
            <a:avLst/>
          </a:prstGeom>
        </p:spPr>
        <p:txBody>
          <a:bodyPr vert="horz" wrap="square" lIns="0" tIns="12700" rIns="0" bIns="0" rtlCol="0">
            <a:spAutoFit/>
          </a:bodyPr>
          <a:lstStyle/>
          <a:p>
            <a:pPr marL="12700" algn="r">
              <a:lnSpc>
                <a:spcPct val="100000"/>
              </a:lnSpc>
              <a:spcBef>
                <a:spcPts val="100"/>
              </a:spcBef>
            </a:pPr>
            <a:r>
              <a:rPr sz="1050" dirty="0">
                <a:latin typeface="Arial" panose="020B0604020202020204" pitchFamily="34" charset="0"/>
                <a:cs typeface="Arial" panose="020B0604020202020204" pitchFamily="34" charset="0"/>
              </a:rPr>
              <a:t>NWLA</a:t>
            </a:r>
            <a:r>
              <a:rPr sz="1050" spc="-15"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ECONOMIC</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DASHBOARD</a:t>
            </a:r>
            <a:endParaRPr lang="en-US" sz="1050" spc="-10" dirty="0">
              <a:latin typeface="Arial" panose="020B0604020202020204" pitchFamily="34" charset="0"/>
              <a:cs typeface="Arial" panose="020B0604020202020204" pitchFamily="34" charset="0"/>
            </a:endParaRPr>
          </a:p>
          <a:p>
            <a:pPr marL="12700" algn="r">
              <a:lnSpc>
                <a:spcPct val="100000"/>
              </a:lnSpc>
              <a:spcBef>
                <a:spcPts val="100"/>
              </a:spcBef>
            </a:pPr>
            <a:r>
              <a:rPr lang="en-US" sz="1050" dirty="0">
                <a:latin typeface="Arial" panose="020B0604020202020204" pitchFamily="34" charset="0"/>
                <a:cs typeface="Arial" panose="020B0604020202020204" pitchFamily="34" charset="0"/>
              </a:rPr>
              <a:t>Tax Collection</a:t>
            </a:r>
          </a:p>
        </p:txBody>
      </p:sp>
      <p:sp>
        <p:nvSpPr>
          <p:cNvPr id="7" name="Slide Number Placeholder 6">
            <a:extLst>
              <a:ext uri="{FF2B5EF4-FFF2-40B4-BE49-F238E27FC236}">
                <a16:creationId xmlns:a16="http://schemas.microsoft.com/office/drawing/2014/main" id="{EA11B5A0-E773-78C7-BF86-4781202EBDDD}"/>
              </a:ext>
            </a:extLst>
          </p:cNvPr>
          <p:cNvSpPr>
            <a:spLocks noGrp="1"/>
          </p:cNvSpPr>
          <p:nvPr>
            <p:ph type="sldNum" sz="quarter" idx="7"/>
          </p:nvPr>
        </p:nvSpPr>
        <p:spPr>
          <a:xfrm>
            <a:off x="11758548" y="6590792"/>
            <a:ext cx="281052" cy="153888"/>
          </a:xfrm>
        </p:spPr>
        <p:txBody>
          <a:bodyPr/>
          <a:lstStyle/>
          <a:p>
            <a:pPr marL="115570">
              <a:lnSpc>
                <a:spcPts val="1240"/>
              </a:lnSpc>
            </a:pPr>
            <a:fld id="{81D60167-4931-47E6-BA6A-407CBD079E47}" type="slidenum">
              <a:rPr lang="en-US" spc="-50" smtClean="0">
                <a:latin typeface="Arial" panose="020B0604020202020204" pitchFamily="34" charset="0"/>
                <a:cs typeface="Arial" panose="020B0604020202020204" pitchFamily="34" charset="0"/>
              </a:rPr>
              <a:t>20</a:t>
            </a:fld>
            <a:endParaRPr lang="en-US" spc="-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42525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5CFF9-AC5F-B049-568E-9C516C7915DF}"/>
            </a:ext>
          </a:extLst>
        </p:cNvPr>
        <p:cNvGrpSpPr/>
        <p:nvPr/>
      </p:nvGrpSpPr>
      <p:grpSpPr>
        <a:xfrm>
          <a:off x="0" y="0"/>
          <a:ext cx="0" cy="0"/>
          <a:chOff x="0" y="0"/>
          <a:chExt cx="0" cy="0"/>
        </a:xfrm>
      </p:grpSpPr>
      <p:sp>
        <p:nvSpPr>
          <p:cNvPr id="4" name="object 4">
            <a:extLst>
              <a:ext uri="{FF2B5EF4-FFF2-40B4-BE49-F238E27FC236}">
                <a16:creationId xmlns:a16="http://schemas.microsoft.com/office/drawing/2014/main" id="{7A783CF1-05ED-51A2-AAD6-7A29503D6B5D}"/>
              </a:ext>
            </a:extLst>
          </p:cNvPr>
          <p:cNvSpPr txBox="1">
            <a:spLocks noGrp="1"/>
          </p:cNvSpPr>
          <p:nvPr>
            <p:ph type="title" idx="4294967295"/>
          </p:nvPr>
        </p:nvSpPr>
        <p:spPr>
          <a:xfrm>
            <a:off x="543878" y="680179"/>
            <a:ext cx="6771320" cy="843821"/>
          </a:xfrm>
          <a:prstGeom prst="rect">
            <a:avLst/>
          </a:prstGeom>
          <a:noFill/>
          <a:ln>
            <a:noFill/>
            <a:prstDash/>
          </a:ln>
          <a:effectLst/>
        </p:spPr>
        <p:txBody>
          <a:bodyPr rot="0" spcFirstLastPara="0" vertOverflow="overflow" horzOverflow="overflow" vert="horz" wrap="square" lIns="0" tIns="12700"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1800" b="1" i="0" u="none" strike="noStrike" kern="0" cap="none" spc="-4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Tax</a:t>
            </a:r>
            <a:r>
              <a:rPr kumimoji="0" lang="en-US" sz="1800" b="1" i="0" u="none" strike="noStrike" kern="0" cap="none" spc="-3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1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Collection</a:t>
            </a:r>
            <a:r>
              <a:rPr kumimoji="0" lang="en-US" sz="1800" b="1" i="0" u="none" strike="noStrike" kern="0" cap="none" spc="-5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1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lang="en-US" b="1" dirty="0">
                <a:cs typeface="Calibri"/>
              </a:rPr>
              <a:t>.50%</a:t>
            </a:r>
            <a:r>
              <a:rPr lang="en-US" b="1" spc="-15" dirty="0">
                <a:cs typeface="Calibri"/>
              </a:rPr>
              <a:t> </a:t>
            </a:r>
            <a:r>
              <a:rPr lang="en-US" b="1" dirty="0">
                <a:cs typeface="Calibri"/>
              </a:rPr>
              <a:t>Regional</a:t>
            </a:r>
            <a:r>
              <a:rPr lang="en-US" b="1" spc="-35" dirty="0">
                <a:cs typeface="Calibri"/>
              </a:rPr>
              <a:t> </a:t>
            </a:r>
            <a:r>
              <a:rPr lang="en-US" b="1" dirty="0">
                <a:cs typeface="Calibri"/>
              </a:rPr>
              <a:t>Air</a:t>
            </a:r>
            <a:r>
              <a:rPr lang="en-US" b="1" spc="-5" dirty="0">
                <a:cs typeface="Calibri"/>
              </a:rPr>
              <a:t> </a:t>
            </a:r>
            <a:r>
              <a:rPr lang="en-US" b="1" dirty="0">
                <a:cs typeface="Calibri"/>
              </a:rPr>
              <a:t>Service</a:t>
            </a:r>
            <a:r>
              <a:rPr lang="en-US" b="1" spc="-35" dirty="0">
                <a:cs typeface="Calibri"/>
              </a:rPr>
              <a:t> </a:t>
            </a:r>
            <a:r>
              <a:rPr lang="en-US" b="1" spc="-10" dirty="0">
                <a:cs typeface="Calibri"/>
              </a:rPr>
              <a:t>Alliance/Shreveport</a:t>
            </a:r>
            <a:r>
              <a:rPr lang="en-US" b="1" spc="-40" dirty="0">
                <a:cs typeface="Calibri"/>
              </a:rPr>
              <a:t> </a:t>
            </a:r>
            <a:r>
              <a:rPr lang="en-US" b="1" dirty="0">
                <a:cs typeface="Calibri"/>
              </a:rPr>
              <a:t>Bossier</a:t>
            </a:r>
            <a:r>
              <a:rPr lang="en-US" b="1" spc="-30" dirty="0">
                <a:cs typeface="Calibri"/>
              </a:rPr>
              <a:t> </a:t>
            </a:r>
            <a:r>
              <a:rPr lang="en-US" b="1" spc="-10" dirty="0">
                <a:cs typeface="Calibri"/>
              </a:rPr>
              <a:t>Sports Commission/Independence</a:t>
            </a:r>
            <a:r>
              <a:rPr lang="en-US" b="1" spc="-5" dirty="0">
                <a:cs typeface="Calibri"/>
              </a:rPr>
              <a:t> </a:t>
            </a:r>
            <a:r>
              <a:rPr lang="en-US" b="1" dirty="0">
                <a:cs typeface="Calibri"/>
              </a:rPr>
              <a:t>Bowl</a:t>
            </a:r>
            <a:r>
              <a:rPr lang="en-US" b="1" spc="-30" dirty="0">
                <a:cs typeface="Calibri"/>
              </a:rPr>
              <a:t> </a:t>
            </a:r>
            <a:r>
              <a:rPr lang="en-US" b="1" dirty="0">
                <a:cs typeface="Calibri"/>
              </a:rPr>
              <a:t>Foundation</a:t>
            </a:r>
            <a:r>
              <a:rPr lang="en-US" b="1" spc="-5" dirty="0">
                <a:cs typeface="Calibri"/>
              </a:rPr>
              <a:t> </a:t>
            </a:r>
            <a:r>
              <a:rPr lang="en-US" b="1" dirty="0">
                <a:cs typeface="Calibri"/>
              </a:rPr>
              <a:t>Occupancy</a:t>
            </a:r>
            <a:r>
              <a:rPr lang="en-US" b="1" spc="-30" dirty="0">
                <a:cs typeface="Calibri"/>
              </a:rPr>
              <a:t> </a:t>
            </a:r>
            <a:r>
              <a:rPr lang="en-US" b="1" spc="-25" dirty="0">
                <a:cs typeface="Calibri"/>
              </a:rPr>
              <a:t>Tax</a:t>
            </a:r>
            <a:endParaRPr kumimoji="0" lang="en-US"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graphicFrame>
        <p:nvGraphicFramePr>
          <p:cNvPr id="6" name="Chart 5" descr="A chart of the tax collection of the .50% Regional Air Service Alliance/Shreveport Bossier Sports Commission/Independence Bowl Foundation Occupancy Tax from 2019-2026.">
            <a:extLst>
              <a:ext uri="{FF2B5EF4-FFF2-40B4-BE49-F238E27FC236}">
                <a16:creationId xmlns:a16="http://schemas.microsoft.com/office/drawing/2014/main" id="{755B22AE-DD6F-AD09-050E-3D6C15386438}"/>
              </a:ext>
            </a:extLst>
          </p:cNvPr>
          <p:cNvGraphicFramePr>
            <a:graphicFrameLocks noGrp="1"/>
          </p:cNvGraphicFramePr>
          <p:nvPr>
            <p:extLst>
              <p:ext uri="{D42A27DB-BD31-4B8C-83A1-F6EECF244321}">
                <p14:modId xmlns:p14="http://schemas.microsoft.com/office/powerpoint/2010/main" val="3321977280"/>
              </p:ext>
            </p:extLst>
          </p:nvPr>
        </p:nvGraphicFramePr>
        <p:xfrm>
          <a:off x="543878" y="1524000"/>
          <a:ext cx="6771321" cy="3810000"/>
        </p:xfrm>
        <a:graphic>
          <a:graphicData uri="http://schemas.openxmlformats.org/drawingml/2006/chart">
            <c:chart xmlns:c="http://schemas.openxmlformats.org/drawingml/2006/chart" xmlns:r="http://schemas.openxmlformats.org/officeDocument/2006/relationships" r:id="rId3"/>
          </a:graphicData>
        </a:graphic>
      </p:graphicFrame>
      <p:sp>
        <p:nvSpPr>
          <p:cNvPr id="3" name="object 3">
            <a:extLst>
              <a:ext uri="{FF2B5EF4-FFF2-40B4-BE49-F238E27FC236}">
                <a16:creationId xmlns:a16="http://schemas.microsoft.com/office/drawing/2014/main" id="{FE78C1C6-8A59-7A07-1188-84A6027F6317}"/>
              </a:ext>
            </a:extLst>
          </p:cNvPr>
          <p:cNvSpPr txBox="1"/>
          <p:nvPr/>
        </p:nvSpPr>
        <p:spPr>
          <a:xfrm>
            <a:off x="549158" y="5459515"/>
            <a:ext cx="2270241" cy="197490"/>
          </a:xfrm>
          <a:prstGeom prst="rect">
            <a:avLst/>
          </a:prstGeom>
        </p:spPr>
        <p:txBody>
          <a:bodyPr vert="horz" wrap="square" lIns="0" tIns="12700" rIns="0" bIns="0" rtlCol="0">
            <a:spAutoFit/>
          </a:bodyPr>
          <a:lstStyle/>
          <a:p>
            <a:pPr marL="12700">
              <a:lnSpc>
                <a:spcPct val="100000"/>
              </a:lnSpc>
              <a:spcBef>
                <a:spcPts val="100"/>
              </a:spcBef>
            </a:pPr>
            <a:r>
              <a:rPr sz="1200" dirty="0">
                <a:latin typeface="Arial" panose="020B0604020202020204" pitchFamily="34" charset="0"/>
                <a:cs typeface="Arial" panose="020B0604020202020204" pitchFamily="34" charset="0"/>
              </a:rPr>
              <a:t>Data</a:t>
            </a:r>
            <a:r>
              <a:rPr sz="1200" spc="-4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from:</a:t>
            </a:r>
            <a:r>
              <a:rPr sz="1200" spc="-15" dirty="0">
                <a:latin typeface="Arial" panose="020B0604020202020204" pitchFamily="34" charset="0"/>
                <a:cs typeface="Arial" panose="020B0604020202020204" pitchFamily="34" charset="0"/>
              </a:rPr>
              <a:t> </a:t>
            </a:r>
            <a:r>
              <a:rPr sz="1200" dirty="0">
                <a:solidFill>
                  <a:srgbClr val="1F1F1E"/>
                </a:solidFill>
                <a:latin typeface="Arial" panose="020B0604020202020204" pitchFamily="34" charset="0"/>
                <a:cs typeface="Arial" panose="020B0604020202020204" pitchFamily="34" charset="0"/>
              </a:rPr>
              <a:t>City</a:t>
            </a:r>
            <a:r>
              <a:rPr sz="1200" spc="-35" dirty="0">
                <a:solidFill>
                  <a:srgbClr val="1F1F1E"/>
                </a:solidFill>
                <a:latin typeface="Arial" panose="020B0604020202020204" pitchFamily="34" charset="0"/>
                <a:cs typeface="Arial" panose="020B0604020202020204" pitchFamily="34" charset="0"/>
              </a:rPr>
              <a:t> </a:t>
            </a:r>
            <a:r>
              <a:rPr sz="1200" dirty="0">
                <a:solidFill>
                  <a:srgbClr val="1F1F1E"/>
                </a:solidFill>
                <a:latin typeface="Arial" panose="020B0604020202020204" pitchFamily="34" charset="0"/>
                <a:cs typeface="Arial" panose="020B0604020202020204" pitchFamily="34" charset="0"/>
              </a:rPr>
              <a:t>of</a:t>
            </a:r>
            <a:r>
              <a:rPr sz="1200" spc="-25" dirty="0">
                <a:solidFill>
                  <a:srgbClr val="1F1F1E"/>
                </a:solidFill>
                <a:latin typeface="Arial" panose="020B0604020202020204" pitchFamily="34" charset="0"/>
                <a:cs typeface="Arial" panose="020B0604020202020204" pitchFamily="34" charset="0"/>
              </a:rPr>
              <a:t> </a:t>
            </a:r>
            <a:r>
              <a:rPr sz="1200" spc="-10" dirty="0">
                <a:solidFill>
                  <a:srgbClr val="1F1F1E"/>
                </a:solidFill>
                <a:latin typeface="Arial" panose="020B0604020202020204" pitchFamily="34" charset="0"/>
                <a:cs typeface="Arial" panose="020B0604020202020204" pitchFamily="34" charset="0"/>
              </a:rPr>
              <a:t>Shreveport</a:t>
            </a:r>
            <a:endParaRPr sz="1200" dirty="0">
              <a:latin typeface="Arial" panose="020B0604020202020204" pitchFamily="34" charset="0"/>
              <a:cs typeface="Arial" panose="020B0604020202020204" pitchFamily="34" charset="0"/>
            </a:endParaRPr>
          </a:p>
        </p:txBody>
      </p:sp>
      <p:graphicFrame>
        <p:nvGraphicFramePr>
          <p:cNvPr id="5" name="object 5">
            <a:extLst>
              <a:ext uri="{FF2B5EF4-FFF2-40B4-BE49-F238E27FC236}">
                <a16:creationId xmlns:a16="http://schemas.microsoft.com/office/drawing/2014/main" id="{42FBEF6A-6449-511D-2815-36F20B8F6831}"/>
              </a:ext>
            </a:extLst>
          </p:cNvPr>
          <p:cNvGraphicFramePr>
            <a:graphicFrameLocks noGrp="1"/>
          </p:cNvGraphicFramePr>
          <p:nvPr>
            <p:extLst>
              <p:ext uri="{D42A27DB-BD31-4B8C-83A1-F6EECF244321}">
                <p14:modId xmlns:p14="http://schemas.microsoft.com/office/powerpoint/2010/main" val="3572520118"/>
              </p:ext>
            </p:extLst>
          </p:nvPr>
        </p:nvGraphicFramePr>
        <p:xfrm>
          <a:off x="7543800" y="304800"/>
          <a:ext cx="4304984" cy="4811609"/>
        </p:xfrm>
        <a:graphic>
          <a:graphicData uri="http://schemas.openxmlformats.org/drawingml/2006/table">
            <a:tbl>
              <a:tblPr firstRow="1" bandRow="1">
                <a:tableStyleId>{616DA210-FB5B-4158-B5E0-FEB733F419BA}</a:tableStyleId>
              </a:tblPr>
              <a:tblGrid>
                <a:gridCol w="860997">
                  <a:extLst>
                    <a:ext uri="{9D8B030D-6E8A-4147-A177-3AD203B41FA5}">
                      <a16:colId xmlns:a16="http://schemas.microsoft.com/office/drawing/2014/main" val="20000"/>
                    </a:ext>
                  </a:extLst>
                </a:gridCol>
                <a:gridCol w="860997">
                  <a:extLst>
                    <a:ext uri="{9D8B030D-6E8A-4147-A177-3AD203B41FA5}">
                      <a16:colId xmlns:a16="http://schemas.microsoft.com/office/drawing/2014/main" val="20001"/>
                    </a:ext>
                  </a:extLst>
                </a:gridCol>
                <a:gridCol w="860996">
                  <a:extLst>
                    <a:ext uri="{9D8B030D-6E8A-4147-A177-3AD203B41FA5}">
                      <a16:colId xmlns:a16="http://schemas.microsoft.com/office/drawing/2014/main" val="20002"/>
                    </a:ext>
                  </a:extLst>
                </a:gridCol>
                <a:gridCol w="860997">
                  <a:extLst>
                    <a:ext uri="{9D8B030D-6E8A-4147-A177-3AD203B41FA5}">
                      <a16:colId xmlns:a16="http://schemas.microsoft.com/office/drawing/2014/main" val="20003"/>
                    </a:ext>
                  </a:extLst>
                </a:gridCol>
                <a:gridCol w="860997">
                  <a:extLst>
                    <a:ext uri="{9D8B030D-6E8A-4147-A177-3AD203B41FA5}">
                      <a16:colId xmlns:a16="http://schemas.microsoft.com/office/drawing/2014/main" val="20004"/>
                    </a:ext>
                  </a:extLst>
                </a:gridCol>
              </a:tblGrid>
              <a:tr h="337348">
                <a:tc>
                  <a:txBody>
                    <a:bodyPr/>
                    <a:lstStyle/>
                    <a:p>
                      <a:pPr marL="1905" algn="ctr">
                        <a:lnSpc>
                          <a:spcPct val="100000"/>
                        </a:lnSpc>
                        <a:spcBef>
                          <a:spcPts val="715"/>
                        </a:spcBef>
                      </a:pPr>
                      <a:r>
                        <a:rPr sz="1100" spc="-10" dirty="0">
                          <a:solidFill>
                            <a:schemeClr val="bg1"/>
                          </a:solidFill>
                          <a:latin typeface="Arial" panose="020B0604020202020204" pitchFamily="34" charset="0"/>
                          <a:cs typeface="Arial" panose="020B0604020202020204" pitchFamily="34" charset="0"/>
                        </a:rPr>
                        <a:t>Year-Quarter</a:t>
                      </a:r>
                      <a:endParaRPr sz="1100" dirty="0">
                        <a:solidFill>
                          <a:schemeClr val="bg1"/>
                        </a:solidFill>
                        <a:latin typeface="Arial" panose="020B0604020202020204" pitchFamily="34" charset="0"/>
                        <a:cs typeface="Arial" panose="020B0604020202020204" pitchFamily="34" charset="0"/>
                      </a:endParaRPr>
                    </a:p>
                  </a:txBody>
                  <a:tcPr marL="0" marR="0" marT="90805" marB="0">
                    <a:solidFill>
                      <a:srgbClr val="472C7B"/>
                    </a:solidFill>
                  </a:tcPr>
                </a:tc>
                <a:tc>
                  <a:txBody>
                    <a:bodyPr/>
                    <a:lstStyle/>
                    <a:p>
                      <a:pPr marL="2540" algn="ctr">
                        <a:lnSpc>
                          <a:spcPct val="100000"/>
                        </a:lnSpc>
                        <a:spcBef>
                          <a:spcPts val="715"/>
                        </a:spcBef>
                      </a:pPr>
                      <a:r>
                        <a:rPr sz="1100" dirty="0">
                          <a:solidFill>
                            <a:schemeClr val="bg1"/>
                          </a:solidFill>
                          <a:latin typeface="Arial" panose="020B0604020202020204" pitchFamily="34" charset="0"/>
                          <a:cs typeface="Arial" panose="020B0604020202020204" pitchFamily="34" charset="0"/>
                        </a:rPr>
                        <a:t>Tax</a:t>
                      </a:r>
                      <a:r>
                        <a:rPr sz="1100" spc="-20" dirty="0">
                          <a:solidFill>
                            <a:schemeClr val="bg1"/>
                          </a:solidFill>
                          <a:latin typeface="Arial" panose="020B0604020202020204" pitchFamily="34" charset="0"/>
                          <a:cs typeface="Arial" panose="020B0604020202020204" pitchFamily="34" charset="0"/>
                        </a:rPr>
                        <a:t> </a:t>
                      </a:r>
                      <a:r>
                        <a:rPr sz="1100" spc="-10" dirty="0">
                          <a:solidFill>
                            <a:schemeClr val="bg1"/>
                          </a:solidFill>
                          <a:latin typeface="Arial" panose="020B0604020202020204" pitchFamily="34" charset="0"/>
                          <a:cs typeface="Arial" panose="020B0604020202020204" pitchFamily="34" charset="0"/>
                        </a:rPr>
                        <a:t>Collection</a:t>
                      </a:r>
                      <a:endParaRPr sz="1100" dirty="0">
                        <a:solidFill>
                          <a:schemeClr val="bg1"/>
                        </a:solidFill>
                        <a:latin typeface="Arial" panose="020B0604020202020204" pitchFamily="34" charset="0"/>
                        <a:cs typeface="Arial" panose="020B0604020202020204" pitchFamily="34" charset="0"/>
                      </a:endParaRPr>
                    </a:p>
                  </a:txBody>
                  <a:tcPr marL="0" marR="0" marT="90805" marB="0">
                    <a:solidFill>
                      <a:srgbClr val="472C7B"/>
                    </a:solidFill>
                  </a:tcPr>
                </a:tc>
                <a:tc>
                  <a:txBody>
                    <a:bodyPr/>
                    <a:lstStyle/>
                    <a:p>
                      <a:pPr marL="2540" algn="ctr">
                        <a:lnSpc>
                          <a:spcPct val="100000"/>
                        </a:lnSpc>
                        <a:spcBef>
                          <a:spcPts val="715"/>
                        </a:spcBef>
                      </a:pPr>
                      <a:r>
                        <a:rPr sz="1100" spc="-10" dirty="0">
                          <a:solidFill>
                            <a:schemeClr val="bg1"/>
                          </a:solidFill>
                          <a:latin typeface="Arial" panose="020B0604020202020204" pitchFamily="34" charset="0"/>
                          <a:cs typeface="Arial" panose="020B0604020202020204" pitchFamily="34" charset="0"/>
                        </a:rPr>
                        <a:t>Year-Quarter</a:t>
                      </a:r>
                      <a:endParaRPr sz="1100" dirty="0">
                        <a:solidFill>
                          <a:schemeClr val="bg1"/>
                        </a:solidFill>
                        <a:latin typeface="Arial" panose="020B0604020202020204" pitchFamily="34" charset="0"/>
                        <a:cs typeface="Arial" panose="020B0604020202020204" pitchFamily="34" charset="0"/>
                      </a:endParaRPr>
                    </a:p>
                  </a:txBody>
                  <a:tcPr marL="0" marR="0" marT="90805" marB="0">
                    <a:solidFill>
                      <a:srgbClr val="472C7B"/>
                    </a:solidFill>
                  </a:tcPr>
                </a:tc>
                <a:tc>
                  <a:txBody>
                    <a:bodyPr/>
                    <a:lstStyle/>
                    <a:p>
                      <a:pPr marL="2540" algn="ctr">
                        <a:lnSpc>
                          <a:spcPct val="100000"/>
                        </a:lnSpc>
                        <a:spcBef>
                          <a:spcPts val="715"/>
                        </a:spcBef>
                      </a:pPr>
                      <a:r>
                        <a:rPr sz="1100" dirty="0">
                          <a:solidFill>
                            <a:schemeClr val="bg1"/>
                          </a:solidFill>
                          <a:latin typeface="Arial" panose="020B0604020202020204" pitchFamily="34" charset="0"/>
                          <a:cs typeface="Arial" panose="020B0604020202020204" pitchFamily="34" charset="0"/>
                        </a:rPr>
                        <a:t>Tax</a:t>
                      </a:r>
                      <a:r>
                        <a:rPr sz="1100" spc="-20" dirty="0">
                          <a:solidFill>
                            <a:schemeClr val="bg1"/>
                          </a:solidFill>
                          <a:latin typeface="Arial" panose="020B0604020202020204" pitchFamily="34" charset="0"/>
                          <a:cs typeface="Arial" panose="020B0604020202020204" pitchFamily="34" charset="0"/>
                        </a:rPr>
                        <a:t> </a:t>
                      </a:r>
                      <a:r>
                        <a:rPr sz="1100" spc="-10" dirty="0">
                          <a:solidFill>
                            <a:schemeClr val="bg1"/>
                          </a:solidFill>
                          <a:latin typeface="Arial" panose="020B0604020202020204" pitchFamily="34" charset="0"/>
                          <a:cs typeface="Arial" panose="020B0604020202020204" pitchFamily="34" charset="0"/>
                        </a:rPr>
                        <a:t>Collection</a:t>
                      </a:r>
                      <a:endParaRPr sz="1100" dirty="0">
                        <a:solidFill>
                          <a:schemeClr val="bg1"/>
                        </a:solidFill>
                        <a:latin typeface="Arial" panose="020B0604020202020204" pitchFamily="34" charset="0"/>
                        <a:cs typeface="Arial" panose="020B0604020202020204" pitchFamily="34" charset="0"/>
                      </a:endParaRPr>
                    </a:p>
                  </a:txBody>
                  <a:tcPr marL="0" marR="0" marT="90805" marB="0">
                    <a:solidFill>
                      <a:srgbClr val="472C7B"/>
                    </a:solidFill>
                  </a:tcPr>
                </a:tc>
                <a:tc>
                  <a:txBody>
                    <a:bodyPr/>
                    <a:lstStyle/>
                    <a:p>
                      <a:pPr marL="3175" algn="ctr">
                        <a:lnSpc>
                          <a:spcPct val="100000"/>
                        </a:lnSpc>
                        <a:spcBef>
                          <a:spcPts val="715"/>
                        </a:spcBef>
                      </a:pPr>
                      <a:r>
                        <a:rPr sz="1100" dirty="0">
                          <a:solidFill>
                            <a:schemeClr val="bg1"/>
                          </a:solidFill>
                          <a:latin typeface="Arial" panose="020B0604020202020204" pitchFamily="34" charset="0"/>
                          <a:cs typeface="Arial" panose="020B0604020202020204" pitchFamily="34" charset="0"/>
                        </a:rPr>
                        <a:t>%</a:t>
                      </a:r>
                      <a:r>
                        <a:rPr sz="1100" spc="-5" dirty="0">
                          <a:solidFill>
                            <a:schemeClr val="bg1"/>
                          </a:solidFill>
                          <a:latin typeface="Arial" panose="020B0604020202020204" pitchFamily="34" charset="0"/>
                          <a:cs typeface="Arial" panose="020B0604020202020204" pitchFamily="34" charset="0"/>
                        </a:rPr>
                        <a:t> </a:t>
                      </a:r>
                      <a:r>
                        <a:rPr sz="1100" spc="-10" dirty="0">
                          <a:solidFill>
                            <a:schemeClr val="bg1"/>
                          </a:solidFill>
                          <a:latin typeface="Arial" panose="020B0604020202020204" pitchFamily="34" charset="0"/>
                          <a:cs typeface="Arial" panose="020B0604020202020204" pitchFamily="34" charset="0"/>
                        </a:rPr>
                        <a:t>Change</a:t>
                      </a:r>
                      <a:endParaRPr sz="1100" dirty="0">
                        <a:solidFill>
                          <a:schemeClr val="bg1"/>
                        </a:solidFill>
                        <a:latin typeface="Arial" panose="020B0604020202020204" pitchFamily="34" charset="0"/>
                        <a:cs typeface="Arial" panose="020B0604020202020204" pitchFamily="34" charset="0"/>
                      </a:endParaRPr>
                    </a:p>
                  </a:txBody>
                  <a:tcPr marL="0" marR="0" marT="90805" marB="0">
                    <a:solidFill>
                      <a:srgbClr val="472C7B"/>
                    </a:solidFill>
                  </a:tcPr>
                </a:tc>
                <a:extLst>
                  <a:ext uri="{0D108BD9-81ED-4DB2-BD59-A6C34878D82A}">
                    <a16:rowId xmlns:a16="http://schemas.microsoft.com/office/drawing/2014/main" val="10000"/>
                  </a:ext>
                </a:extLst>
              </a:tr>
              <a:tr h="337348">
                <a:tc>
                  <a:txBody>
                    <a:bodyPr/>
                    <a:lstStyle/>
                    <a:p>
                      <a:pPr algn="ctr" fontAlgn="ctr">
                        <a:buNone/>
                      </a:pPr>
                      <a:r>
                        <a:rPr lang="en-US" sz="1100" b="0" i="0" u="none" strike="noStrike" dirty="0">
                          <a:solidFill>
                            <a:srgbClr val="000000"/>
                          </a:solidFill>
                          <a:effectLst/>
                          <a:latin typeface="Calibri" panose="020F0502020204030204" pitchFamily="34" charset="0"/>
                        </a:rPr>
                        <a:t>2023-1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$94,850</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2022-1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$96,364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-1.6%</a:t>
                      </a:r>
                    </a:p>
                  </a:txBody>
                  <a:tcPr marL="9525" marR="9525" marT="9525" marB="0" anchor="ctr"/>
                </a:tc>
                <a:extLst>
                  <a:ext uri="{0D108BD9-81ED-4DB2-BD59-A6C34878D82A}">
                    <a16:rowId xmlns:a16="http://schemas.microsoft.com/office/drawing/2014/main" val="10004"/>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2023-2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$122,350</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2022-2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$118,255</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3.5%</a:t>
                      </a:r>
                    </a:p>
                  </a:txBody>
                  <a:tcPr marL="9525" marR="9525" marT="9525" marB="0" anchor="ctr"/>
                </a:tc>
                <a:extLst>
                  <a:ext uri="{0D108BD9-81ED-4DB2-BD59-A6C34878D82A}">
                    <a16:rowId xmlns:a16="http://schemas.microsoft.com/office/drawing/2014/main" val="10005"/>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2023-3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$111,271</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2022-3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$106,933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4.1%</a:t>
                      </a:r>
                    </a:p>
                  </a:txBody>
                  <a:tcPr marL="9525" marR="9525" marT="9525" marB="0" anchor="ctr"/>
                </a:tc>
                <a:extLst>
                  <a:ext uri="{0D108BD9-81ED-4DB2-BD59-A6C34878D82A}">
                    <a16:rowId xmlns:a16="http://schemas.microsoft.com/office/drawing/2014/main" val="10006"/>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2023-4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$94,197</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2022-4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$102,860</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-8.4%</a:t>
                      </a:r>
                    </a:p>
                  </a:txBody>
                  <a:tcPr marL="9525" marR="9525" marT="9525" marB="0" anchor="ctr"/>
                </a:tc>
                <a:extLst>
                  <a:ext uri="{0D108BD9-81ED-4DB2-BD59-A6C34878D82A}">
                    <a16:rowId xmlns:a16="http://schemas.microsoft.com/office/drawing/2014/main" val="10007"/>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2024-1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$91,141</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2023-1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$94,850</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-3.9%</a:t>
                      </a:r>
                    </a:p>
                  </a:txBody>
                  <a:tcPr marL="9525" marR="9525" marT="9525" marB="0" anchor="ctr"/>
                </a:tc>
                <a:extLst>
                  <a:ext uri="{0D108BD9-81ED-4DB2-BD59-A6C34878D82A}">
                    <a16:rowId xmlns:a16="http://schemas.microsoft.com/office/drawing/2014/main" val="10008"/>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2024-2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$115,481</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2023-2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$122,350</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-5.6%</a:t>
                      </a:r>
                    </a:p>
                  </a:txBody>
                  <a:tcPr marL="9525" marR="9525" marT="9525" marB="0" anchor="ctr"/>
                </a:tc>
                <a:extLst>
                  <a:ext uri="{0D108BD9-81ED-4DB2-BD59-A6C34878D82A}">
                    <a16:rowId xmlns:a16="http://schemas.microsoft.com/office/drawing/2014/main" val="10009"/>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2024-3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$114,208</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2023-3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$111,271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2.6%</a:t>
                      </a:r>
                    </a:p>
                  </a:txBody>
                  <a:tcPr marL="9525" marR="9525" marT="9525" marB="0" anchor="ctr"/>
                </a:tc>
                <a:extLst>
                  <a:ext uri="{0D108BD9-81ED-4DB2-BD59-A6C34878D82A}">
                    <a16:rowId xmlns:a16="http://schemas.microsoft.com/office/drawing/2014/main" val="10010"/>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2024-4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$101,940</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2023-4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$94,197</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8.2%</a:t>
                      </a:r>
                    </a:p>
                  </a:txBody>
                  <a:tcPr marL="9525" marR="9525" marT="9525" marB="0" anchor="ctr"/>
                </a:tc>
                <a:extLst>
                  <a:ext uri="{0D108BD9-81ED-4DB2-BD59-A6C34878D82A}">
                    <a16:rowId xmlns:a16="http://schemas.microsoft.com/office/drawing/2014/main" val="10011"/>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2025-1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$93,391</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2024-1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$91,141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2.5%</a:t>
                      </a:r>
                    </a:p>
                  </a:txBody>
                  <a:tcPr marL="9525" marR="9525" marT="9525" marB="0" anchor="ctr"/>
                </a:tc>
                <a:extLst>
                  <a:ext uri="{0D108BD9-81ED-4DB2-BD59-A6C34878D82A}">
                    <a16:rowId xmlns:a16="http://schemas.microsoft.com/office/drawing/2014/main" val="10012"/>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2025-2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$116,763</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2024-2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$115,481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1.1%</a:t>
                      </a:r>
                    </a:p>
                  </a:txBody>
                  <a:tcPr marL="9525" marR="9525" marT="9525" marB="0" anchor="ctr"/>
                </a:tc>
                <a:extLst>
                  <a:ext uri="{0D108BD9-81ED-4DB2-BD59-A6C34878D82A}">
                    <a16:rowId xmlns:a16="http://schemas.microsoft.com/office/drawing/2014/main" val="1875118875"/>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2025-3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$118,991</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2024-3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$114,208</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4.2%</a:t>
                      </a:r>
                    </a:p>
                  </a:txBody>
                  <a:tcPr marL="9525" marR="9525" marT="9525" marB="0" anchor="ctr"/>
                </a:tc>
                <a:extLst>
                  <a:ext uri="{0D108BD9-81ED-4DB2-BD59-A6C34878D82A}">
                    <a16:rowId xmlns:a16="http://schemas.microsoft.com/office/drawing/2014/main" val="1023396757"/>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2025-4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$99,798</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2024-4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$101,940</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-2.1%</a:t>
                      </a:r>
                    </a:p>
                  </a:txBody>
                  <a:tcPr marL="9525" marR="9525" marT="9525" marB="0" anchor="ctr"/>
                </a:tc>
                <a:extLst>
                  <a:ext uri="{0D108BD9-81ED-4DB2-BD59-A6C34878D82A}">
                    <a16:rowId xmlns:a16="http://schemas.microsoft.com/office/drawing/2014/main" val="2472966790"/>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2026-1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$100,248</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2025-1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$93,391</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7.3%</a:t>
                      </a:r>
                    </a:p>
                  </a:txBody>
                  <a:tcPr marL="9525" marR="9525" marT="9525" marB="0" anchor="ctr"/>
                </a:tc>
                <a:extLst>
                  <a:ext uri="{0D108BD9-81ED-4DB2-BD59-A6C34878D82A}">
                    <a16:rowId xmlns:a16="http://schemas.microsoft.com/office/drawing/2014/main" val="4106752413"/>
                  </a:ext>
                </a:extLst>
              </a:tr>
            </a:tbl>
          </a:graphicData>
        </a:graphic>
      </p:graphicFrame>
      <p:sp>
        <p:nvSpPr>
          <p:cNvPr id="8" name="object 5">
            <a:extLst>
              <a:ext uri="{FF2B5EF4-FFF2-40B4-BE49-F238E27FC236}">
                <a16:creationId xmlns:a16="http://schemas.microsoft.com/office/drawing/2014/main" id="{C0DF4FCC-219E-5B37-AE97-49A1869FE2B7}"/>
              </a:ext>
            </a:extLst>
          </p:cNvPr>
          <p:cNvSpPr txBox="1"/>
          <p:nvPr/>
        </p:nvSpPr>
        <p:spPr>
          <a:xfrm>
            <a:off x="9113773" y="6422446"/>
            <a:ext cx="2644775" cy="348813"/>
          </a:xfrm>
          <a:prstGeom prst="rect">
            <a:avLst/>
          </a:prstGeom>
        </p:spPr>
        <p:txBody>
          <a:bodyPr vert="horz" wrap="square" lIns="0" tIns="12700" rIns="0" bIns="0" rtlCol="0">
            <a:spAutoFit/>
          </a:bodyPr>
          <a:lstStyle/>
          <a:p>
            <a:pPr marL="12700" algn="r">
              <a:lnSpc>
                <a:spcPct val="100000"/>
              </a:lnSpc>
              <a:spcBef>
                <a:spcPts val="100"/>
              </a:spcBef>
            </a:pPr>
            <a:r>
              <a:rPr sz="1050" dirty="0">
                <a:latin typeface="Arial" panose="020B0604020202020204" pitchFamily="34" charset="0"/>
                <a:cs typeface="Arial" panose="020B0604020202020204" pitchFamily="34" charset="0"/>
              </a:rPr>
              <a:t>NWLA</a:t>
            </a:r>
            <a:r>
              <a:rPr sz="1050" spc="-15"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ECONOMIC</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DASHBOARD</a:t>
            </a:r>
            <a:endParaRPr lang="en-US" sz="1050" spc="-10" dirty="0">
              <a:latin typeface="Arial" panose="020B0604020202020204" pitchFamily="34" charset="0"/>
              <a:cs typeface="Arial" panose="020B0604020202020204" pitchFamily="34" charset="0"/>
            </a:endParaRPr>
          </a:p>
          <a:p>
            <a:pPr marL="12700" algn="r">
              <a:lnSpc>
                <a:spcPct val="100000"/>
              </a:lnSpc>
              <a:spcBef>
                <a:spcPts val="100"/>
              </a:spcBef>
            </a:pPr>
            <a:r>
              <a:rPr lang="en-US" sz="1050" dirty="0">
                <a:latin typeface="Arial" panose="020B0604020202020204" pitchFamily="34" charset="0"/>
                <a:cs typeface="Arial" panose="020B0604020202020204" pitchFamily="34" charset="0"/>
              </a:rPr>
              <a:t>Tax Collection</a:t>
            </a:r>
          </a:p>
        </p:txBody>
      </p:sp>
      <p:sp>
        <p:nvSpPr>
          <p:cNvPr id="7" name="Slide Number Placeholder 6">
            <a:extLst>
              <a:ext uri="{FF2B5EF4-FFF2-40B4-BE49-F238E27FC236}">
                <a16:creationId xmlns:a16="http://schemas.microsoft.com/office/drawing/2014/main" id="{AF1CEA1C-48E6-9471-78D9-929C924959FB}"/>
              </a:ext>
            </a:extLst>
          </p:cNvPr>
          <p:cNvSpPr>
            <a:spLocks noGrp="1"/>
          </p:cNvSpPr>
          <p:nvPr>
            <p:ph type="sldNum" sz="quarter" idx="7"/>
          </p:nvPr>
        </p:nvSpPr>
        <p:spPr>
          <a:xfrm>
            <a:off x="11758548" y="6590792"/>
            <a:ext cx="281052" cy="153888"/>
          </a:xfrm>
        </p:spPr>
        <p:txBody>
          <a:bodyPr/>
          <a:lstStyle/>
          <a:p>
            <a:pPr marL="115570">
              <a:lnSpc>
                <a:spcPts val="1240"/>
              </a:lnSpc>
            </a:pPr>
            <a:fld id="{81D60167-4931-47E6-BA6A-407CBD079E47}" type="slidenum">
              <a:rPr lang="en-US" spc="-50" smtClean="0">
                <a:latin typeface="Arial" panose="020B0604020202020204" pitchFamily="34" charset="0"/>
                <a:cs typeface="Arial" panose="020B0604020202020204" pitchFamily="34" charset="0"/>
              </a:rPr>
              <a:t>21</a:t>
            </a:fld>
            <a:endParaRPr lang="en-US" spc="-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9419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CEB71EE-870C-F8B5-E723-D8BA928C657B}"/>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3C5EA761-5B17-FEBF-6C3A-2315C24E4864}"/>
              </a:ext>
            </a:extLst>
          </p:cNvPr>
          <p:cNvSpPr txBox="1">
            <a:spLocks noGrp="1"/>
          </p:cNvSpPr>
          <p:nvPr>
            <p:ph type="title" idx="4294967295"/>
          </p:nvPr>
        </p:nvSpPr>
        <p:spPr>
          <a:xfrm>
            <a:off x="3657600" y="2753712"/>
            <a:ext cx="3886199" cy="751488"/>
          </a:xfrm>
          <a:prstGeom prst="rect">
            <a:avLst/>
          </a:prstGeom>
          <a:noFill/>
          <a:ln>
            <a:noFill/>
            <a:prstDash/>
          </a:ln>
          <a:effectLst/>
        </p:spPr>
        <p:txBody>
          <a:bodyPr rot="0" spcFirstLastPara="0" vertOverflow="overflow" horzOverflow="overflow" vert="horz" wrap="square" lIns="0" tIns="12700"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4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Housing</a:t>
            </a:r>
          </a:p>
        </p:txBody>
      </p:sp>
      <p:sp>
        <p:nvSpPr>
          <p:cNvPr id="3" name="object 3">
            <a:extLst>
              <a:ext uri="{FF2B5EF4-FFF2-40B4-BE49-F238E27FC236}">
                <a16:creationId xmlns:a16="http://schemas.microsoft.com/office/drawing/2014/main" id="{F5582E63-D5B5-EE13-ED5E-4E32A0FAD519}"/>
              </a:ext>
              <a:ext uri="{C183D7F6-B498-43B3-948B-1728B52AA6E4}">
                <adec:decorative xmlns:adec="http://schemas.microsoft.com/office/drawing/2017/decorative" val="1"/>
              </a:ext>
            </a:extLst>
          </p:cNvPr>
          <p:cNvSpPr/>
          <p:nvPr/>
        </p:nvSpPr>
        <p:spPr>
          <a:xfrm>
            <a:off x="7978902" y="2492501"/>
            <a:ext cx="0" cy="3885565"/>
          </a:xfrm>
          <a:custGeom>
            <a:avLst/>
            <a:gdLst/>
            <a:ahLst/>
            <a:cxnLst/>
            <a:rect l="l" t="t" r="r" b="b"/>
            <a:pathLst>
              <a:path h="3885565">
                <a:moveTo>
                  <a:pt x="0" y="0"/>
                </a:moveTo>
                <a:lnTo>
                  <a:pt x="0" y="3885387"/>
                </a:lnTo>
              </a:path>
            </a:pathLst>
          </a:custGeom>
          <a:ln w="53975">
            <a:solidFill>
              <a:srgbClr val="000000"/>
            </a:solidFill>
          </a:ln>
        </p:spPr>
        <p:txBody>
          <a:bodyPr wrap="square" lIns="0" tIns="0" rIns="0" bIns="0" rtlCol="0"/>
          <a:lstStyle/>
          <a:p>
            <a:endParaRPr dirty="0"/>
          </a:p>
        </p:txBody>
      </p:sp>
      <p:sp>
        <p:nvSpPr>
          <p:cNvPr id="6" name="object 6">
            <a:extLst>
              <a:ext uri="{FF2B5EF4-FFF2-40B4-BE49-F238E27FC236}">
                <a16:creationId xmlns:a16="http://schemas.microsoft.com/office/drawing/2014/main" id="{22D780E8-5817-DED2-E268-4AD7F3174388}"/>
              </a:ext>
              <a:ext uri="{C183D7F6-B498-43B3-948B-1728B52AA6E4}">
                <adec:decorative xmlns:adec="http://schemas.microsoft.com/office/drawing/2017/decorative" val="1"/>
              </a:ext>
            </a:extLst>
          </p:cNvPr>
          <p:cNvSpPr/>
          <p:nvPr/>
        </p:nvSpPr>
        <p:spPr>
          <a:xfrm>
            <a:off x="3124200" y="2895600"/>
            <a:ext cx="457200" cy="457200"/>
          </a:xfrm>
          <a:custGeom>
            <a:avLst/>
            <a:gdLst/>
            <a:ahLst/>
            <a:cxnLst/>
            <a:rect l="l" t="t" r="r" b="b"/>
            <a:pathLst>
              <a:path w="457200" h="457200">
                <a:moveTo>
                  <a:pt x="457200" y="0"/>
                </a:moveTo>
                <a:lnTo>
                  <a:pt x="0" y="0"/>
                </a:lnTo>
                <a:lnTo>
                  <a:pt x="0" y="457200"/>
                </a:lnTo>
                <a:lnTo>
                  <a:pt x="457200" y="457200"/>
                </a:lnTo>
                <a:lnTo>
                  <a:pt x="457200" y="0"/>
                </a:lnTo>
                <a:close/>
              </a:path>
            </a:pathLst>
          </a:custGeom>
          <a:solidFill>
            <a:srgbClr val="5B9BD5"/>
          </a:solidFill>
        </p:spPr>
        <p:txBody>
          <a:bodyPr wrap="square" lIns="0" tIns="0" rIns="0" bIns="0" rtlCol="0"/>
          <a:lstStyle/>
          <a:p>
            <a:endParaRPr dirty="0"/>
          </a:p>
        </p:txBody>
      </p:sp>
      <p:sp>
        <p:nvSpPr>
          <p:cNvPr id="8" name="Slide Number Placeholder 7">
            <a:extLst>
              <a:ext uri="{FF2B5EF4-FFF2-40B4-BE49-F238E27FC236}">
                <a16:creationId xmlns:a16="http://schemas.microsoft.com/office/drawing/2014/main" id="{4B75C87E-8F94-0E06-081D-B4755D774D68}"/>
              </a:ext>
            </a:extLst>
          </p:cNvPr>
          <p:cNvSpPr>
            <a:spLocks noGrp="1"/>
          </p:cNvSpPr>
          <p:nvPr>
            <p:ph type="sldNum" sz="quarter" idx="7"/>
          </p:nvPr>
        </p:nvSpPr>
        <p:spPr>
          <a:xfrm>
            <a:off x="11758548" y="6590792"/>
            <a:ext cx="357252" cy="153888"/>
          </a:xfrm>
        </p:spPr>
        <p:txBody>
          <a:bodyPr/>
          <a:lstStyle/>
          <a:p>
            <a:pPr marL="115570">
              <a:lnSpc>
                <a:spcPts val="1240"/>
              </a:lnSpc>
            </a:pPr>
            <a:fld id="{81D60167-4931-47E6-BA6A-407CBD079E47}" type="slidenum">
              <a:rPr lang="en-US" spc="-50" smtClean="0">
                <a:latin typeface="Arial" panose="020B0604020202020204" pitchFamily="34" charset="0"/>
                <a:cs typeface="Arial" panose="020B0604020202020204" pitchFamily="34" charset="0"/>
              </a:rPr>
              <a:t>22</a:t>
            </a:fld>
            <a:endParaRPr lang="en-US" spc="-5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F89A06C0-669D-26D8-2728-CACF507AF58F}"/>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4050" y="373380"/>
            <a:ext cx="3605529" cy="1114346"/>
          </a:xfrm>
          <a:prstGeom prst="rect">
            <a:avLst/>
          </a:prstGeom>
        </p:spPr>
      </p:pic>
    </p:spTree>
    <p:extLst>
      <p:ext uri="{BB962C8B-B14F-4D97-AF65-F5344CB8AC3E}">
        <p14:creationId xmlns:p14="http://schemas.microsoft.com/office/powerpoint/2010/main" val="40361535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idx="4294967295"/>
          </p:nvPr>
        </p:nvSpPr>
        <p:spPr>
          <a:xfrm>
            <a:off x="932789" y="909320"/>
            <a:ext cx="5544211" cy="289823"/>
          </a:xfrm>
          <a:prstGeom prst="rect">
            <a:avLst/>
          </a:prstGeom>
          <a:noFill/>
          <a:ln>
            <a:noFill/>
            <a:prstDash/>
          </a:ln>
          <a:effectLst/>
        </p:spPr>
        <p:txBody>
          <a:bodyPr rot="0" spcFirstLastPara="0" vertOverflow="overflow" horzOverflow="overflow" vert="horz" wrap="square" lIns="0" tIns="12700"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Housing</a:t>
            </a:r>
            <a:r>
              <a:rPr kumimoji="0" lang="en-US" sz="1800" b="1" i="0" u="none" strike="noStrike" kern="0" cap="none" spc="-4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1800" b="1" i="0" u="none" strike="noStrike" kern="0" cap="none" spc="-1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Inventory:</a:t>
            </a:r>
            <a:r>
              <a:rPr kumimoji="0" lang="en-US" sz="1800" b="1" i="0" u="none" strike="noStrike" kern="0" cap="none" spc="-3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1800" b="1" i="0" u="none" strike="noStrike" kern="0" cap="none" spc="-1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Shreveport-</a:t>
            </a:r>
            <a:r>
              <a:rPr kumimoji="0" lang="en-US" sz="1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Bossier</a:t>
            </a:r>
            <a:r>
              <a:rPr kumimoji="0" lang="en-US" sz="1800" b="1" i="0" u="none" strike="noStrike" kern="0" cap="none" spc="-3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1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City </a:t>
            </a:r>
            <a:r>
              <a:rPr kumimoji="0" lang="en-US" sz="1800" b="1" i="0" u="none" strike="noStrike" kern="0" cap="none" spc="-2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CBSA</a:t>
            </a:r>
            <a:endParaRPr kumimoji="0" lang="en-US"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graphicFrame>
        <p:nvGraphicFramePr>
          <p:cNvPr id="2" name="Chart 1" descr="Monthly housing market chart from January 2018 to January 2026. Blue bars show active listings, highest in 2018–2019 at about 2,100 listings, dropping to a low near 500 in early 2021, then gradually increasing to about 1,400 by 2025. A red line shows median days on market, declining sharply to about 20 days in early 2021, then fluctuating between roughly 40 and 90 days through 2025.">
            <a:extLst>
              <a:ext uri="{FF2B5EF4-FFF2-40B4-BE49-F238E27FC236}">
                <a16:creationId xmlns:a16="http://schemas.microsoft.com/office/drawing/2014/main" id="{4A95D9DD-633A-430D-85CD-1CA056DA7D5B}"/>
              </a:ext>
            </a:extLst>
          </p:cNvPr>
          <p:cNvGraphicFramePr>
            <a:graphicFrameLocks/>
          </p:cNvGraphicFramePr>
          <p:nvPr>
            <p:extLst>
              <p:ext uri="{D42A27DB-BD31-4B8C-83A1-F6EECF244321}">
                <p14:modId xmlns:p14="http://schemas.microsoft.com/office/powerpoint/2010/main" val="1649978114"/>
              </p:ext>
            </p:extLst>
          </p:nvPr>
        </p:nvGraphicFramePr>
        <p:xfrm>
          <a:off x="932034" y="1295400"/>
          <a:ext cx="6992765" cy="4038600"/>
        </p:xfrm>
        <a:graphic>
          <a:graphicData uri="http://schemas.openxmlformats.org/drawingml/2006/chart">
            <c:chart xmlns:c="http://schemas.openxmlformats.org/drawingml/2006/chart" xmlns:r="http://schemas.openxmlformats.org/officeDocument/2006/relationships" r:id="rId3"/>
          </a:graphicData>
        </a:graphic>
      </p:graphicFrame>
      <p:sp>
        <p:nvSpPr>
          <p:cNvPr id="4" name="object 3">
            <a:extLst>
              <a:ext uri="{FF2B5EF4-FFF2-40B4-BE49-F238E27FC236}">
                <a16:creationId xmlns:a16="http://schemas.microsoft.com/office/drawing/2014/main" id="{EA439F76-62BF-A229-15F6-BAB50E481E5A}"/>
              </a:ext>
            </a:extLst>
          </p:cNvPr>
          <p:cNvSpPr txBox="1"/>
          <p:nvPr/>
        </p:nvSpPr>
        <p:spPr>
          <a:xfrm>
            <a:off x="932035" y="5506924"/>
            <a:ext cx="5392565" cy="197490"/>
          </a:xfrm>
          <a:prstGeom prst="rect">
            <a:avLst/>
          </a:prstGeom>
        </p:spPr>
        <p:txBody>
          <a:bodyPr vert="horz" wrap="square" lIns="0" tIns="12700" rIns="0" bIns="0" rtlCol="0">
            <a:spAutoFit/>
          </a:bodyPr>
          <a:lstStyle/>
          <a:p>
            <a:pPr marL="12700">
              <a:lnSpc>
                <a:spcPct val="100000"/>
              </a:lnSpc>
              <a:spcBef>
                <a:spcPts val="100"/>
              </a:spcBef>
            </a:pPr>
            <a:r>
              <a:rPr sz="1200" dirty="0">
                <a:latin typeface="Arial" panose="020B0604020202020204" pitchFamily="34" charset="0"/>
                <a:cs typeface="Arial" panose="020B0604020202020204" pitchFamily="34" charset="0"/>
              </a:rPr>
              <a:t>Data</a:t>
            </a:r>
            <a:r>
              <a:rPr sz="1200" spc="-4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from:</a:t>
            </a:r>
            <a:r>
              <a:rPr sz="1200" spc="-10" dirty="0">
                <a:latin typeface="Arial" panose="020B0604020202020204" pitchFamily="34" charset="0"/>
                <a:cs typeface="Arial" panose="020B0604020202020204" pitchFamily="34" charset="0"/>
              </a:rPr>
              <a:t> Federal</a:t>
            </a:r>
            <a:r>
              <a:rPr sz="1200" spc="-5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Reserve</a:t>
            </a:r>
            <a:r>
              <a:rPr sz="1200" spc="-1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Bank</a:t>
            </a:r>
            <a:r>
              <a:rPr sz="1200" spc="-2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of</a:t>
            </a:r>
            <a:r>
              <a:rPr sz="1200" spc="-2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St.</a:t>
            </a:r>
            <a:r>
              <a:rPr sz="1200" spc="-2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Louis.</a:t>
            </a:r>
            <a:r>
              <a:rPr sz="1200" spc="-30" dirty="0">
                <a:latin typeface="Arial" panose="020B0604020202020204" pitchFamily="34" charset="0"/>
                <a:cs typeface="Arial" panose="020B0604020202020204" pitchFamily="34" charset="0"/>
              </a:rPr>
              <a:t> </a:t>
            </a:r>
            <a:r>
              <a:rPr sz="1200" u="sng" spc="-10" dirty="0">
                <a:solidFill>
                  <a:srgbClr val="0462C1"/>
                </a:solidFill>
                <a:uFill>
                  <a:solidFill>
                    <a:srgbClr val="0462C1"/>
                  </a:solidFill>
                </a:uFill>
                <a:latin typeface="Arial" panose="020B0604020202020204" pitchFamily="34" charset="0"/>
                <a:cs typeface="Arial" panose="020B0604020202020204" pitchFamily="34" charset="0"/>
                <a:hlinkClick r:id="rId4"/>
              </a:rPr>
              <a:t>https://fred.stlouisfed.org</a:t>
            </a:r>
            <a:endParaRPr sz="1200" dirty="0">
              <a:latin typeface="Arial" panose="020B0604020202020204" pitchFamily="34" charset="0"/>
              <a:cs typeface="Arial" panose="020B0604020202020204" pitchFamily="34" charset="0"/>
            </a:endParaRPr>
          </a:p>
        </p:txBody>
      </p:sp>
      <p:graphicFrame>
        <p:nvGraphicFramePr>
          <p:cNvPr id="7" name="object 6">
            <a:extLst>
              <a:ext uri="{FF2B5EF4-FFF2-40B4-BE49-F238E27FC236}">
                <a16:creationId xmlns:a16="http://schemas.microsoft.com/office/drawing/2014/main" id="{67FB7912-DAED-65A0-7C6A-607B36A4DA94}"/>
              </a:ext>
            </a:extLst>
          </p:cNvPr>
          <p:cNvGraphicFramePr>
            <a:graphicFrameLocks noGrp="1"/>
          </p:cNvGraphicFramePr>
          <p:nvPr>
            <p:extLst>
              <p:ext uri="{D42A27DB-BD31-4B8C-83A1-F6EECF244321}">
                <p14:modId xmlns:p14="http://schemas.microsoft.com/office/powerpoint/2010/main" val="4152417244"/>
              </p:ext>
            </p:extLst>
          </p:nvPr>
        </p:nvGraphicFramePr>
        <p:xfrm>
          <a:off x="8382000" y="287335"/>
          <a:ext cx="3621024" cy="5808665"/>
        </p:xfrm>
        <a:graphic>
          <a:graphicData uri="http://schemas.openxmlformats.org/drawingml/2006/table">
            <a:tbl>
              <a:tblPr firstRow="1" bandRow="1">
                <a:tableStyleId>{616DA210-FB5B-4158-B5E0-FEB733F419BA}</a:tableStyleId>
              </a:tblPr>
              <a:tblGrid>
                <a:gridCol w="724205">
                  <a:extLst>
                    <a:ext uri="{9D8B030D-6E8A-4147-A177-3AD203B41FA5}">
                      <a16:colId xmlns:a16="http://schemas.microsoft.com/office/drawing/2014/main" val="20000"/>
                    </a:ext>
                  </a:extLst>
                </a:gridCol>
                <a:gridCol w="724205">
                  <a:extLst>
                    <a:ext uri="{9D8B030D-6E8A-4147-A177-3AD203B41FA5}">
                      <a16:colId xmlns:a16="http://schemas.microsoft.com/office/drawing/2014/main" val="20001"/>
                    </a:ext>
                  </a:extLst>
                </a:gridCol>
                <a:gridCol w="724204">
                  <a:extLst>
                    <a:ext uri="{9D8B030D-6E8A-4147-A177-3AD203B41FA5}">
                      <a16:colId xmlns:a16="http://schemas.microsoft.com/office/drawing/2014/main" val="20002"/>
                    </a:ext>
                  </a:extLst>
                </a:gridCol>
                <a:gridCol w="751653">
                  <a:extLst>
                    <a:ext uri="{9D8B030D-6E8A-4147-A177-3AD203B41FA5}">
                      <a16:colId xmlns:a16="http://schemas.microsoft.com/office/drawing/2014/main" val="20003"/>
                    </a:ext>
                  </a:extLst>
                </a:gridCol>
                <a:gridCol w="696757">
                  <a:extLst>
                    <a:ext uri="{9D8B030D-6E8A-4147-A177-3AD203B41FA5}">
                      <a16:colId xmlns:a16="http://schemas.microsoft.com/office/drawing/2014/main" val="20004"/>
                    </a:ext>
                  </a:extLst>
                </a:gridCol>
              </a:tblGrid>
              <a:tr h="455111">
                <a:tc>
                  <a:txBody>
                    <a:bodyPr/>
                    <a:lstStyle/>
                    <a:p>
                      <a:pPr marL="155575" marR="147320" indent="20955">
                        <a:lnSpc>
                          <a:spcPct val="100000"/>
                        </a:lnSpc>
                        <a:spcBef>
                          <a:spcPts val="1025"/>
                        </a:spcBef>
                      </a:pPr>
                      <a:r>
                        <a:rPr sz="1000" spc="-10" dirty="0">
                          <a:solidFill>
                            <a:schemeClr val="bg1"/>
                          </a:solidFill>
                          <a:latin typeface="Arial" panose="020B0604020202020204" pitchFamily="34" charset="0"/>
                          <a:cs typeface="Arial" panose="020B0604020202020204" pitchFamily="34" charset="0"/>
                        </a:rPr>
                        <a:t>Year- Month</a:t>
                      </a:r>
                      <a:endParaRPr sz="1000" dirty="0">
                        <a:solidFill>
                          <a:schemeClr val="bg1"/>
                        </a:solidFill>
                        <a:latin typeface="Arial" panose="020B0604020202020204" pitchFamily="34" charset="0"/>
                        <a:cs typeface="Arial" panose="020B0604020202020204" pitchFamily="34" charset="0"/>
                      </a:endParaRPr>
                    </a:p>
                  </a:txBody>
                  <a:tcPr marL="0" marR="0" marT="130175" marB="0">
                    <a:solidFill>
                      <a:srgbClr val="472C7B"/>
                    </a:solidFill>
                  </a:tcPr>
                </a:tc>
                <a:tc>
                  <a:txBody>
                    <a:bodyPr/>
                    <a:lstStyle/>
                    <a:p>
                      <a:pPr marL="117475" marR="108585" indent="73025">
                        <a:lnSpc>
                          <a:spcPct val="100000"/>
                        </a:lnSpc>
                        <a:spcBef>
                          <a:spcPts val="1025"/>
                        </a:spcBef>
                      </a:pPr>
                      <a:r>
                        <a:rPr sz="1000" spc="-10" dirty="0">
                          <a:solidFill>
                            <a:schemeClr val="bg1"/>
                          </a:solidFill>
                          <a:latin typeface="Arial" panose="020B0604020202020204" pitchFamily="34" charset="0"/>
                          <a:cs typeface="Arial" panose="020B0604020202020204" pitchFamily="34" charset="0"/>
                        </a:rPr>
                        <a:t>Total Listings</a:t>
                      </a:r>
                      <a:endParaRPr sz="1000" dirty="0">
                        <a:solidFill>
                          <a:schemeClr val="bg1"/>
                        </a:solidFill>
                        <a:latin typeface="Arial" panose="020B0604020202020204" pitchFamily="34" charset="0"/>
                        <a:cs typeface="Arial" panose="020B0604020202020204" pitchFamily="34" charset="0"/>
                      </a:endParaRPr>
                    </a:p>
                  </a:txBody>
                  <a:tcPr marL="0" marR="0" marT="130175" marB="0">
                    <a:solidFill>
                      <a:srgbClr val="472C7B"/>
                    </a:solidFill>
                  </a:tcPr>
                </a:tc>
                <a:tc>
                  <a:txBody>
                    <a:bodyPr/>
                    <a:lstStyle/>
                    <a:p>
                      <a:pPr marL="109855" marR="26670" indent="-74930">
                        <a:lnSpc>
                          <a:spcPct val="100000"/>
                        </a:lnSpc>
                        <a:spcBef>
                          <a:spcPts val="1025"/>
                        </a:spcBef>
                      </a:pPr>
                      <a:r>
                        <a:rPr sz="1000" dirty="0">
                          <a:solidFill>
                            <a:schemeClr val="bg1"/>
                          </a:solidFill>
                          <a:latin typeface="Arial" panose="020B0604020202020204" pitchFamily="34" charset="0"/>
                          <a:cs typeface="Arial" panose="020B0604020202020204" pitchFamily="34" charset="0"/>
                        </a:rPr>
                        <a:t>Monthly</a:t>
                      </a:r>
                      <a:r>
                        <a:rPr sz="1000" spc="-10" dirty="0">
                          <a:solidFill>
                            <a:schemeClr val="bg1"/>
                          </a:solidFill>
                          <a:latin typeface="Arial" panose="020B0604020202020204" pitchFamily="34" charset="0"/>
                          <a:cs typeface="Arial" panose="020B0604020202020204" pitchFamily="34" charset="0"/>
                        </a:rPr>
                        <a:t> </a:t>
                      </a:r>
                      <a:r>
                        <a:rPr sz="1000" spc="-50" dirty="0">
                          <a:solidFill>
                            <a:schemeClr val="bg1"/>
                          </a:solidFill>
                          <a:latin typeface="Arial" panose="020B0604020202020204" pitchFamily="34" charset="0"/>
                          <a:cs typeface="Arial" panose="020B0604020202020204" pitchFamily="34" charset="0"/>
                        </a:rPr>
                        <a:t>% </a:t>
                      </a:r>
                      <a:r>
                        <a:rPr sz="1000" spc="-10" dirty="0">
                          <a:solidFill>
                            <a:schemeClr val="bg1"/>
                          </a:solidFill>
                          <a:latin typeface="Arial" panose="020B0604020202020204" pitchFamily="34" charset="0"/>
                          <a:cs typeface="Arial" panose="020B0604020202020204" pitchFamily="34" charset="0"/>
                        </a:rPr>
                        <a:t>Change</a:t>
                      </a:r>
                      <a:endParaRPr sz="1000" dirty="0">
                        <a:solidFill>
                          <a:schemeClr val="bg1"/>
                        </a:solidFill>
                        <a:latin typeface="Arial" panose="020B0604020202020204" pitchFamily="34" charset="0"/>
                        <a:cs typeface="Arial" panose="020B0604020202020204" pitchFamily="34" charset="0"/>
                      </a:endParaRPr>
                    </a:p>
                  </a:txBody>
                  <a:tcPr marL="0" marR="0" marT="130175" marB="0">
                    <a:solidFill>
                      <a:srgbClr val="472C7B"/>
                    </a:solidFill>
                  </a:tcPr>
                </a:tc>
                <a:tc>
                  <a:txBody>
                    <a:bodyPr/>
                    <a:lstStyle/>
                    <a:p>
                      <a:pPr marL="99060" marR="90170" indent="25400" algn="ctr">
                        <a:lnSpc>
                          <a:spcPct val="100000"/>
                        </a:lnSpc>
                        <a:spcBef>
                          <a:spcPts val="425"/>
                        </a:spcBef>
                      </a:pPr>
                      <a:r>
                        <a:rPr lang="en-US" sz="1000" spc="-10" dirty="0">
                          <a:solidFill>
                            <a:schemeClr val="bg1"/>
                          </a:solidFill>
                          <a:latin typeface="Arial" panose="020B0604020202020204" pitchFamily="34" charset="0"/>
                          <a:cs typeface="Arial" panose="020B0604020202020204" pitchFamily="34" charset="0"/>
                        </a:rPr>
                        <a:t>Median Days On Market</a:t>
                      </a:r>
                      <a:endParaRPr sz="1000" dirty="0">
                        <a:solidFill>
                          <a:schemeClr val="bg1"/>
                        </a:solidFill>
                        <a:latin typeface="Arial" panose="020B0604020202020204" pitchFamily="34" charset="0"/>
                        <a:cs typeface="Arial" panose="020B0604020202020204" pitchFamily="34" charset="0"/>
                      </a:endParaRPr>
                    </a:p>
                  </a:txBody>
                  <a:tcPr marL="0" marR="0" marT="53975" marB="0">
                    <a:solidFill>
                      <a:srgbClr val="472C7B"/>
                    </a:solidFill>
                  </a:tcPr>
                </a:tc>
                <a:tc>
                  <a:txBody>
                    <a:bodyPr/>
                    <a:lstStyle/>
                    <a:p>
                      <a:pPr marL="110489" marR="26670" indent="-74930" algn="ctr">
                        <a:lnSpc>
                          <a:spcPct val="100000"/>
                        </a:lnSpc>
                        <a:spcBef>
                          <a:spcPts val="1025"/>
                        </a:spcBef>
                      </a:pPr>
                      <a:r>
                        <a:rPr sz="1000" dirty="0">
                          <a:solidFill>
                            <a:schemeClr val="bg1"/>
                          </a:solidFill>
                          <a:latin typeface="Arial" panose="020B0604020202020204" pitchFamily="34" charset="0"/>
                          <a:cs typeface="Arial" panose="020B0604020202020204" pitchFamily="34" charset="0"/>
                        </a:rPr>
                        <a:t>Monthly</a:t>
                      </a:r>
                      <a:r>
                        <a:rPr sz="1000" spc="-45" dirty="0">
                          <a:solidFill>
                            <a:schemeClr val="bg1"/>
                          </a:solidFill>
                          <a:latin typeface="Arial" panose="020B0604020202020204" pitchFamily="34" charset="0"/>
                          <a:cs typeface="Arial" panose="020B0604020202020204" pitchFamily="34" charset="0"/>
                        </a:rPr>
                        <a:t> </a:t>
                      </a:r>
                      <a:r>
                        <a:rPr sz="1000" spc="-50" dirty="0">
                          <a:solidFill>
                            <a:schemeClr val="bg1"/>
                          </a:solidFill>
                          <a:latin typeface="Arial" panose="020B0604020202020204" pitchFamily="34" charset="0"/>
                          <a:cs typeface="Arial" panose="020B0604020202020204" pitchFamily="34" charset="0"/>
                        </a:rPr>
                        <a:t>% </a:t>
                      </a:r>
                      <a:r>
                        <a:rPr sz="1000" spc="-10" dirty="0">
                          <a:solidFill>
                            <a:schemeClr val="bg1"/>
                          </a:solidFill>
                          <a:latin typeface="Arial" panose="020B0604020202020204" pitchFamily="34" charset="0"/>
                          <a:cs typeface="Arial" panose="020B0604020202020204" pitchFamily="34" charset="0"/>
                        </a:rPr>
                        <a:t>Change</a:t>
                      </a:r>
                      <a:endParaRPr sz="1000" dirty="0">
                        <a:solidFill>
                          <a:schemeClr val="bg1"/>
                        </a:solidFill>
                        <a:latin typeface="Arial" panose="020B0604020202020204" pitchFamily="34" charset="0"/>
                        <a:cs typeface="Arial" panose="020B0604020202020204" pitchFamily="34" charset="0"/>
                      </a:endParaRPr>
                    </a:p>
                  </a:txBody>
                  <a:tcPr marL="0" marR="0" marT="130175" marB="0">
                    <a:solidFill>
                      <a:srgbClr val="472C7B"/>
                    </a:solidFill>
                  </a:tcPr>
                </a:tc>
                <a:extLst>
                  <a:ext uri="{0D108BD9-81ED-4DB2-BD59-A6C34878D82A}">
                    <a16:rowId xmlns:a16="http://schemas.microsoft.com/office/drawing/2014/main" val="10000"/>
                  </a:ext>
                </a:extLst>
              </a:tr>
              <a:tr h="294305">
                <a:tc>
                  <a:txBody>
                    <a:bodyPr/>
                    <a:lstStyle/>
                    <a:p>
                      <a:pPr marL="635" algn="ctr">
                        <a:lnSpc>
                          <a:spcPct val="100000"/>
                        </a:lnSpc>
                        <a:spcBef>
                          <a:spcPts val="87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4-10</a:t>
                      </a:r>
                      <a:endParaRPr sz="1100" dirty="0">
                        <a:latin typeface="Arial" panose="020B0604020202020204" pitchFamily="34" charset="0"/>
                        <a:cs typeface="Arial" panose="020B0604020202020204" pitchFamily="34" charset="0"/>
                      </a:endParaRPr>
                    </a:p>
                  </a:txBody>
                  <a:tcPr marL="0" marR="0" marT="1111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1,328</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1.1%</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65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-3.0%</a:t>
                      </a:r>
                    </a:p>
                  </a:txBody>
                  <a:tcPr marL="9525" marR="9525" marT="9525" marB="0" anchor="ctr"/>
                </a:tc>
                <a:extLst>
                  <a:ext uri="{0D108BD9-81ED-4DB2-BD59-A6C34878D82A}">
                    <a16:rowId xmlns:a16="http://schemas.microsoft.com/office/drawing/2014/main" val="10001"/>
                  </a:ext>
                </a:extLst>
              </a:tr>
              <a:tr h="294305">
                <a:tc>
                  <a:txBody>
                    <a:bodyPr/>
                    <a:lstStyle/>
                    <a:p>
                      <a:pPr marL="635" algn="ctr">
                        <a:lnSpc>
                          <a:spcPct val="100000"/>
                        </a:lnSpc>
                        <a:spcBef>
                          <a:spcPts val="83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4-11</a:t>
                      </a:r>
                      <a:endParaRPr sz="1100" dirty="0">
                        <a:latin typeface="Arial" panose="020B0604020202020204" pitchFamily="34" charset="0"/>
                        <a:cs typeface="Arial" panose="020B0604020202020204" pitchFamily="34" charset="0"/>
                      </a:endParaRPr>
                    </a:p>
                  </a:txBody>
                  <a:tcPr marL="0" marR="0" marT="10604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1,306</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-1.7%</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67</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3.1%</a:t>
                      </a:r>
                    </a:p>
                  </a:txBody>
                  <a:tcPr marL="9525" marR="9525" marT="9525" marB="0" anchor="ctr"/>
                </a:tc>
                <a:extLst>
                  <a:ext uri="{0D108BD9-81ED-4DB2-BD59-A6C34878D82A}">
                    <a16:rowId xmlns:a16="http://schemas.microsoft.com/office/drawing/2014/main" val="10002"/>
                  </a:ext>
                </a:extLst>
              </a:tr>
              <a:tr h="294305">
                <a:tc>
                  <a:txBody>
                    <a:bodyPr/>
                    <a:lstStyle/>
                    <a:p>
                      <a:pPr marL="635" algn="ctr">
                        <a:lnSpc>
                          <a:spcPct val="100000"/>
                        </a:lnSpc>
                        <a:spcBef>
                          <a:spcPts val="83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4-12</a:t>
                      </a:r>
                      <a:endParaRPr sz="1100" dirty="0">
                        <a:latin typeface="Arial" panose="020B0604020202020204" pitchFamily="34" charset="0"/>
                        <a:cs typeface="Arial" panose="020B0604020202020204" pitchFamily="34" charset="0"/>
                      </a:endParaRPr>
                    </a:p>
                  </a:txBody>
                  <a:tcPr marL="0" marR="0" marT="10604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1,300</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-0.5%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74</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10.4%</a:t>
                      </a:r>
                    </a:p>
                  </a:txBody>
                  <a:tcPr marL="9525" marR="9525" marT="9525" marB="0" anchor="ctr"/>
                </a:tc>
                <a:extLst>
                  <a:ext uri="{0D108BD9-81ED-4DB2-BD59-A6C34878D82A}">
                    <a16:rowId xmlns:a16="http://schemas.microsoft.com/office/drawing/2014/main" val="10003"/>
                  </a:ext>
                </a:extLst>
              </a:tr>
              <a:tr h="294305">
                <a:tc>
                  <a:txBody>
                    <a:bodyPr/>
                    <a:lstStyle/>
                    <a:p>
                      <a:pPr marL="635" algn="ctr">
                        <a:lnSpc>
                          <a:spcPct val="100000"/>
                        </a:lnSpc>
                        <a:spcBef>
                          <a:spcPts val="87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5-01</a:t>
                      </a:r>
                      <a:endParaRPr sz="1100" dirty="0">
                        <a:latin typeface="Arial" panose="020B0604020202020204" pitchFamily="34" charset="0"/>
                        <a:cs typeface="Arial" panose="020B0604020202020204" pitchFamily="34" charset="0"/>
                      </a:endParaRPr>
                    </a:p>
                  </a:txBody>
                  <a:tcPr marL="0" marR="0" marT="1111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1,303</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0.2%</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80</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8.1%</a:t>
                      </a:r>
                    </a:p>
                  </a:txBody>
                  <a:tcPr marL="9525" marR="9525" marT="9525" marB="0" anchor="ctr"/>
                </a:tc>
                <a:extLst>
                  <a:ext uri="{0D108BD9-81ED-4DB2-BD59-A6C34878D82A}">
                    <a16:rowId xmlns:a16="http://schemas.microsoft.com/office/drawing/2014/main" val="10004"/>
                  </a:ext>
                </a:extLst>
              </a:tr>
              <a:tr h="294305">
                <a:tc>
                  <a:txBody>
                    <a:bodyPr/>
                    <a:lstStyle/>
                    <a:p>
                      <a:pPr marL="635" algn="ctr">
                        <a:lnSpc>
                          <a:spcPct val="100000"/>
                        </a:lnSpc>
                        <a:spcBef>
                          <a:spcPts val="83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5-02</a:t>
                      </a:r>
                      <a:endParaRPr sz="1100" dirty="0">
                        <a:latin typeface="Arial" panose="020B0604020202020204" pitchFamily="34" charset="0"/>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1,267</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-2.8%</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77</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-3.8%</a:t>
                      </a:r>
                    </a:p>
                  </a:txBody>
                  <a:tcPr marL="9525" marR="9525" marT="9525" marB="0" anchor="ctr"/>
                </a:tc>
                <a:extLst>
                  <a:ext uri="{0D108BD9-81ED-4DB2-BD59-A6C34878D82A}">
                    <a16:rowId xmlns:a16="http://schemas.microsoft.com/office/drawing/2014/main" val="10005"/>
                  </a:ext>
                </a:extLst>
              </a:tr>
              <a:tr h="294305">
                <a:tc>
                  <a:txBody>
                    <a:bodyPr/>
                    <a:lstStyle/>
                    <a:p>
                      <a:pPr marL="635" algn="ctr">
                        <a:lnSpc>
                          <a:spcPct val="100000"/>
                        </a:lnSpc>
                        <a:spcBef>
                          <a:spcPts val="83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5-03</a:t>
                      </a:r>
                      <a:endParaRPr sz="1100" dirty="0">
                        <a:latin typeface="Arial" panose="020B0604020202020204" pitchFamily="34" charset="0"/>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1,307</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3.2%</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60</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-22.1%</a:t>
                      </a:r>
                    </a:p>
                  </a:txBody>
                  <a:tcPr marL="9525" marR="9525" marT="9525" marB="0" anchor="ctr"/>
                </a:tc>
                <a:extLst>
                  <a:ext uri="{0D108BD9-81ED-4DB2-BD59-A6C34878D82A}">
                    <a16:rowId xmlns:a16="http://schemas.microsoft.com/office/drawing/2014/main" val="10006"/>
                  </a:ext>
                </a:extLst>
              </a:tr>
              <a:tr h="294305">
                <a:tc>
                  <a:txBody>
                    <a:bodyPr/>
                    <a:lstStyle/>
                    <a:p>
                      <a:pPr marL="635" algn="ctr">
                        <a:lnSpc>
                          <a:spcPct val="100000"/>
                        </a:lnSpc>
                        <a:spcBef>
                          <a:spcPts val="87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5-04</a:t>
                      </a:r>
                      <a:endParaRPr sz="1100" dirty="0">
                        <a:latin typeface="Arial" panose="020B0604020202020204" pitchFamily="34" charset="0"/>
                        <a:cs typeface="Arial" panose="020B0604020202020204" pitchFamily="34" charset="0"/>
                      </a:endParaRPr>
                    </a:p>
                  </a:txBody>
                  <a:tcPr marL="0" marR="0" marT="1111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1,376</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5.3%</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58</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-3.3%</a:t>
                      </a:r>
                    </a:p>
                  </a:txBody>
                  <a:tcPr marL="9525" marR="9525" marT="9525" marB="0" anchor="ctr"/>
                </a:tc>
                <a:extLst>
                  <a:ext uri="{0D108BD9-81ED-4DB2-BD59-A6C34878D82A}">
                    <a16:rowId xmlns:a16="http://schemas.microsoft.com/office/drawing/2014/main" val="10007"/>
                  </a:ext>
                </a:extLst>
              </a:tr>
              <a:tr h="294305">
                <a:tc>
                  <a:txBody>
                    <a:bodyPr/>
                    <a:lstStyle/>
                    <a:p>
                      <a:pPr marL="635" algn="ctr">
                        <a:lnSpc>
                          <a:spcPct val="100000"/>
                        </a:lnSpc>
                        <a:spcBef>
                          <a:spcPts val="83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5-05</a:t>
                      </a:r>
                      <a:endParaRPr sz="1100" dirty="0">
                        <a:latin typeface="Arial" panose="020B0604020202020204" pitchFamily="34" charset="0"/>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1,391</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1.1%</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64</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10.3%</a:t>
                      </a:r>
                    </a:p>
                  </a:txBody>
                  <a:tcPr marL="9525" marR="9525" marT="9525" marB="0" anchor="ctr"/>
                </a:tc>
                <a:extLst>
                  <a:ext uri="{0D108BD9-81ED-4DB2-BD59-A6C34878D82A}">
                    <a16:rowId xmlns:a16="http://schemas.microsoft.com/office/drawing/2014/main" val="10008"/>
                  </a:ext>
                </a:extLst>
              </a:tr>
              <a:tr h="294305">
                <a:tc>
                  <a:txBody>
                    <a:bodyPr/>
                    <a:lstStyle/>
                    <a:p>
                      <a:pPr marL="635" algn="ctr">
                        <a:lnSpc>
                          <a:spcPct val="100000"/>
                        </a:lnSpc>
                        <a:spcBef>
                          <a:spcPts val="83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5-06</a:t>
                      </a:r>
                      <a:endParaRPr sz="1100" dirty="0">
                        <a:latin typeface="Arial" panose="020B0604020202020204" pitchFamily="34" charset="0"/>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1,409</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1.3%</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67</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4.7%</a:t>
                      </a:r>
                    </a:p>
                  </a:txBody>
                  <a:tcPr marL="9525" marR="9525" marT="9525" marB="0" anchor="ctr"/>
                </a:tc>
                <a:extLst>
                  <a:ext uri="{0D108BD9-81ED-4DB2-BD59-A6C34878D82A}">
                    <a16:rowId xmlns:a16="http://schemas.microsoft.com/office/drawing/2014/main" val="10009"/>
                  </a:ext>
                </a:extLst>
              </a:tr>
              <a:tr h="294305">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u="none" strike="noStrike" kern="0" cap="none" spc="-10" normalizeH="0" baseline="0" noProof="0" dirty="0">
                          <a:ln>
                            <a:noFill/>
                          </a:ln>
                          <a:solidFill>
                            <a:prstClr val="black"/>
                          </a:solidFill>
                          <a:effectLst/>
                          <a:uLnTx/>
                          <a:uFillTx/>
                          <a:latin typeface="Arial" panose="020B0604020202020204" pitchFamily="34" charset="0"/>
                          <a:cs typeface="Arial" panose="020B0604020202020204" pitchFamily="34" charset="0"/>
                        </a:rPr>
                        <a:t>2025-07</a:t>
                      </a: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1,413</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0.3%</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68</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1.5%</a:t>
                      </a:r>
                    </a:p>
                  </a:txBody>
                  <a:tcPr marL="9525" marR="9525" marT="9525" marB="0" anchor="ctr"/>
                </a:tc>
                <a:extLst>
                  <a:ext uri="{0D108BD9-81ED-4DB2-BD59-A6C34878D82A}">
                    <a16:rowId xmlns:a16="http://schemas.microsoft.com/office/drawing/2014/main" val="10010"/>
                  </a:ext>
                </a:extLst>
              </a:tr>
              <a:tr h="294305">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u="none" strike="noStrike" kern="0" cap="none" spc="-10" normalizeH="0" baseline="0" noProof="0" dirty="0">
                          <a:ln>
                            <a:noFill/>
                          </a:ln>
                          <a:solidFill>
                            <a:prstClr val="black"/>
                          </a:solidFill>
                          <a:effectLst/>
                          <a:uLnTx/>
                          <a:uFillTx/>
                          <a:latin typeface="Arial" panose="020B0604020202020204" pitchFamily="34" charset="0"/>
                          <a:cs typeface="Arial" panose="020B0604020202020204" pitchFamily="34" charset="0"/>
                        </a:rPr>
                        <a:t>2025-08</a:t>
                      </a: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1,400</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-0.9%</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67</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-1.5%</a:t>
                      </a:r>
                    </a:p>
                  </a:txBody>
                  <a:tcPr marL="9525" marR="9525" marT="9525" marB="0" anchor="ctr"/>
                </a:tc>
                <a:extLst>
                  <a:ext uri="{0D108BD9-81ED-4DB2-BD59-A6C34878D82A}">
                    <a16:rowId xmlns:a16="http://schemas.microsoft.com/office/drawing/2014/main" val="10011"/>
                  </a:ext>
                </a:extLst>
              </a:tr>
              <a:tr h="294305">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u="none" strike="noStrike" kern="0" cap="none" spc="-10" normalizeH="0" baseline="0" noProof="0" dirty="0">
                          <a:ln>
                            <a:noFill/>
                          </a:ln>
                          <a:solidFill>
                            <a:prstClr val="black"/>
                          </a:solidFill>
                          <a:effectLst/>
                          <a:uLnTx/>
                          <a:uFillTx/>
                          <a:latin typeface="Arial" panose="020B0604020202020204" pitchFamily="34" charset="0"/>
                          <a:cs typeface="Arial" panose="020B0604020202020204" pitchFamily="34" charset="0"/>
                        </a:rPr>
                        <a:t>2025-09</a:t>
                      </a: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1,439</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2.8%</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66</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-1.5%</a:t>
                      </a:r>
                    </a:p>
                  </a:txBody>
                  <a:tcPr marL="9525" marR="9525" marT="9525" marB="0" anchor="ctr"/>
                </a:tc>
                <a:extLst>
                  <a:ext uri="{0D108BD9-81ED-4DB2-BD59-A6C34878D82A}">
                    <a16:rowId xmlns:a16="http://schemas.microsoft.com/office/drawing/2014/main" val="10012"/>
                  </a:ext>
                </a:extLst>
              </a:tr>
              <a:tr h="294305">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2025-10</a:t>
                      </a: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1,460</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64</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-3.0%</a:t>
                      </a:r>
                    </a:p>
                  </a:txBody>
                  <a:tcPr marL="9525" marR="9525" marT="9525" marB="0" anchor="ctr"/>
                </a:tc>
                <a:extLst>
                  <a:ext uri="{0D108BD9-81ED-4DB2-BD59-A6C34878D82A}">
                    <a16:rowId xmlns:a16="http://schemas.microsoft.com/office/drawing/2014/main" val="1645864644"/>
                  </a:ext>
                </a:extLst>
              </a:tr>
              <a:tr h="294305">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2025-11</a:t>
                      </a: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1,479</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1.3%</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68</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6.3%</a:t>
                      </a:r>
                    </a:p>
                  </a:txBody>
                  <a:tcPr marL="9525" marR="9525" marT="9525" marB="0" anchor="ctr"/>
                </a:tc>
                <a:extLst>
                  <a:ext uri="{0D108BD9-81ED-4DB2-BD59-A6C34878D82A}">
                    <a16:rowId xmlns:a16="http://schemas.microsoft.com/office/drawing/2014/main" val="798537855"/>
                  </a:ext>
                </a:extLst>
              </a:tr>
              <a:tr h="294305">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2025-12</a:t>
                      </a: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1,446</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-2.2%</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77</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13.2%</a:t>
                      </a:r>
                    </a:p>
                  </a:txBody>
                  <a:tcPr marL="9525" marR="9525" marT="9525" marB="0" anchor="ctr"/>
                </a:tc>
                <a:extLst>
                  <a:ext uri="{0D108BD9-81ED-4DB2-BD59-A6C34878D82A}">
                    <a16:rowId xmlns:a16="http://schemas.microsoft.com/office/drawing/2014/main" val="119373032"/>
                  </a:ext>
                </a:extLst>
              </a:tr>
              <a:tr h="294305">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2026-01</a:t>
                      </a: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1,343</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-7.1%</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86</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11.7%</a:t>
                      </a:r>
                    </a:p>
                  </a:txBody>
                  <a:tcPr marL="9525" marR="9525" marT="9525" marB="0" anchor="ctr"/>
                </a:tc>
                <a:extLst>
                  <a:ext uri="{0D108BD9-81ED-4DB2-BD59-A6C34878D82A}">
                    <a16:rowId xmlns:a16="http://schemas.microsoft.com/office/drawing/2014/main" val="1962271361"/>
                  </a:ext>
                </a:extLst>
              </a:tr>
              <a:tr h="294305">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2026-02</a:t>
                      </a: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1,309</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86</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0.0%</a:t>
                      </a:r>
                    </a:p>
                  </a:txBody>
                  <a:tcPr marL="9525" marR="9525" marT="9525" marB="0" anchor="ctr"/>
                </a:tc>
                <a:extLst>
                  <a:ext uri="{0D108BD9-81ED-4DB2-BD59-A6C34878D82A}">
                    <a16:rowId xmlns:a16="http://schemas.microsoft.com/office/drawing/2014/main" val="989982147"/>
                  </a:ext>
                </a:extLst>
              </a:tr>
              <a:tr h="294305">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2026-03</a:t>
                      </a: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1,309</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0.0%</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71</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-17.4%</a:t>
                      </a:r>
                    </a:p>
                  </a:txBody>
                  <a:tcPr marL="9525" marR="9525" marT="9525" marB="0" anchor="ctr"/>
                </a:tc>
                <a:extLst>
                  <a:ext uri="{0D108BD9-81ED-4DB2-BD59-A6C34878D82A}">
                    <a16:rowId xmlns:a16="http://schemas.microsoft.com/office/drawing/2014/main" val="1612262578"/>
                  </a:ext>
                </a:extLst>
              </a:tr>
            </a:tbl>
          </a:graphicData>
        </a:graphic>
      </p:graphicFrame>
      <p:sp>
        <p:nvSpPr>
          <p:cNvPr id="8" name="object 5">
            <a:extLst>
              <a:ext uri="{FF2B5EF4-FFF2-40B4-BE49-F238E27FC236}">
                <a16:creationId xmlns:a16="http://schemas.microsoft.com/office/drawing/2014/main" id="{CE66A2D5-7465-E144-B038-69413460C25E}"/>
              </a:ext>
            </a:extLst>
          </p:cNvPr>
          <p:cNvSpPr txBox="1"/>
          <p:nvPr/>
        </p:nvSpPr>
        <p:spPr>
          <a:xfrm>
            <a:off x="9113773" y="6422446"/>
            <a:ext cx="2644775" cy="348813"/>
          </a:xfrm>
          <a:prstGeom prst="rect">
            <a:avLst/>
          </a:prstGeom>
        </p:spPr>
        <p:txBody>
          <a:bodyPr vert="horz" wrap="square" lIns="0" tIns="12700" rIns="0" bIns="0" rtlCol="0">
            <a:spAutoFit/>
          </a:bodyPr>
          <a:lstStyle/>
          <a:p>
            <a:pPr marL="12700" algn="r">
              <a:lnSpc>
                <a:spcPct val="100000"/>
              </a:lnSpc>
              <a:spcBef>
                <a:spcPts val="100"/>
              </a:spcBef>
            </a:pPr>
            <a:r>
              <a:rPr sz="1050" dirty="0">
                <a:latin typeface="Arial" panose="020B0604020202020204" pitchFamily="34" charset="0"/>
                <a:cs typeface="Arial" panose="020B0604020202020204" pitchFamily="34" charset="0"/>
              </a:rPr>
              <a:t>NWLA</a:t>
            </a:r>
            <a:r>
              <a:rPr sz="1050" spc="-15"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ECONOMIC</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DASHBOARD</a:t>
            </a:r>
            <a:endParaRPr lang="en-US" sz="1050" spc="-10" dirty="0">
              <a:latin typeface="Arial" panose="020B0604020202020204" pitchFamily="34" charset="0"/>
              <a:cs typeface="Arial" panose="020B0604020202020204" pitchFamily="34" charset="0"/>
            </a:endParaRPr>
          </a:p>
          <a:p>
            <a:pPr marL="12700" algn="r">
              <a:lnSpc>
                <a:spcPct val="100000"/>
              </a:lnSpc>
              <a:spcBef>
                <a:spcPts val="100"/>
              </a:spcBef>
            </a:pPr>
            <a:r>
              <a:rPr lang="en-US" sz="1050" dirty="0">
                <a:latin typeface="Arial" panose="020B0604020202020204" pitchFamily="34" charset="0"/>
                <a:cs typeface="Arial" panose="020B0604020202020204" pitchFamily="34" charset="0"/>
              </a:rPr>
              <a:t>Housing</a:t>
            </a:r>
          </a:p>
        </p:txBody>
      </p:sp>
      <p:sp>
        <p:nvSpPr>
          <p:cNvPr id="6" name="Slide Number Placeholder 5">
            <a:extLst>
              <a:ext uri="{FF2B5EF4-FFF2-40B4-BE49-F238E27FC236}">
                <a16:creationId xmlns:a16="http://schemas.microsoft.com/office/drawing/2014/main" id="{D6CAE1CB-F7C1-DD68-78C8-8DD8C7BF8133}"/>
              </a:ext>
            </a:extLst>
          </p:cNvPr>
          <p:cNvSpPr>
            <a:spLocks noGrp="1"/>
          </p:cNvSpPr>
          <p:nvPr>
            <p:ph type="sldNum" sz="quarter" idx="7"/>
          </p:nvPr>
        </p:nvSpPr>
        <p:spPr>
          <a:xfrm>
            <a:off x="11758548" y="6590792"/>
            <a:ext cx="396877" cy="153888"/>
          </a:xfrm>
        </p:spPr>
        <p:txBody>
          <a:bodyPr/>
          <a:lstStyle/>
          <a:p>
            <a:pPr marL="115570">
              <a:lnSpc>
                <a:spcPts val="1240"/>
              </a:lnSpc>
            </a:pPr>
            <a:fld id="{81D60167-4931-47E6-BA6A-407CBD079E47}" type="slidenum">
              <a:rPr lang="en-US" spc="-50" smtClean="0">
                <a:latin typeface="Arial" panose="020B0604020202020204" pitchFamily="34" charset="0"/>
                <a:cs typeface="Arial" panose="020B0604020202020204" pitchFamily="34" charset="0"/>
              </a:rPr>
              <a:t>23</a:t>
            </a:fld>
            <a:endParaRPr lang="en-US" spc="-50" dirty="0">
              <a:latin typeface="Arial" panose="020B0604020202020204" pitchFamily="34" charset="0"/>
              <a:cs typeface="Arial" panose="020B06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idx="4294967295"/>
          </p:nvPr>
        </p:nvSpPr>
        <p:spPr>
          <a:xfrm>
            <a:off x="932789" y="909320"/>
            <a:ext cx="6001411" cy="289823"/>
          </a:xfrm>
          <a:prstGeom prst="rect">
            <a:avLst/>
          </a:prstGeom>
          <a:noFill/>
          <a:ln>
            <a:noFill/>
            <a:prstDash/>
          </a:ln>
          <a:effectLst/>
        </p:spPr>
        <p:txBody>
          <a:bodyPr rot="0" spcFirstLastPara="0" vertOverflow="overflow" horzOverflow="overflow" vert="horz" wrap="square" lIns="0" tIns="12700"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Median</a:t>
            </a:r>
            <a:r>
              <a:rPr kumimoji="0" lang="en-US" sz="1800" b="1" i="0" u="none" strike="noStrike" kern="0" cap="none" spc="-4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1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Listing</a:t>
            </a:r>
            <a:r>
              <a:rPr kumimoji="0" lang="en-US" sz="1800" b="1" i="0" u="none" strike="noStrike" kern="0" cap="none" spc="-2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1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Price:</a:t>
            </a:r>
            <a:r>
              <a:rPr kumimoji="0" lang="en-US" sz="1800" b="1" i="0" u="none" strike="noStrike" kern="0" cap="none" spc="-2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1800" b="1" i="0" u="none" strike="noStrike" kern="0" cap="none" spc="-1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Shreveport-</a:t>
            </a:r>
            <a:r>
              <a:rPr kumimoji="0" lang="en-US" sz="1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Bossier</a:t>
            </a:r>
            <a:r>
              <a:rPr kumimoji="0" lang="en-US" sz="1800" b="1" i="0" u="none" strike="noStrike" kern="0" cap="none" spc="-4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1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City</a:t>
            </a:r>
            <a:r>
              <a:rPr kumimoji="0" lang="en-US" sz="1800" b="1" i="0" u="none" strike="noStrike" kern="0" cap="none" spc="-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1800" b="1" i="0" u="none" strike="noStrike" kern="0" cap="none" spc="-2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CBSA</a:t>
            </a:r>
            <a:endParaRPr kumimoji="0" lang="en-US"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graphicFrame>
        <p:nvGraphicFramePr>
          <p:cNvPr id="2" name="Chart 1" descr="Monthly bar chart showing median home prices from January 2018 to January 2026. Prices begin around $190,000 in 2018, rise slightly through 2019, decline to a low near $165,000 in early 2021, then increase sharply through 2022. Prices peak around $255,000 in 2024–2025 and level off near $245,000 by early 2026.">
            <a:extLst>
              <a:ext uri="{FF2B5EF4-FFF2-40B4-BE49-F238E27FC236}">
                <a16:creationId xmlns:a16="http://schemas.microsoft.com/office/drawing/2014/main" id="{C33062D0-6B1E-401A-A810-FE5C28D6E6DB}"/>
              </a:ext>
              <a:ext uri="{147F2762-F138-4A5C-976F-8EAC2B608ADB}">
                <a16:predDERef xmlns:a16="http://schemas.microsoft.com/office/drawing/2014/main" pred="{4A95D9DD-633A-430D-85CD-1CA056DA7D5B}"/>
              </a:ext>
            </a:extLst>
          </p:cNvPr>
          <p:cNvGraphicFramePr>
            <a:graphicFrameLocks/>
          </p:cNvGraphicFramePr>
          <p:nvPr>
            <p:extLst>
              <p:ext uri="{D42A27DB-BD31-4B8C-83A1-F6EECF244321}">
                <p14:modId xmlns:p14="http://schemas.microsoft.com/office/powerpoint/2010/main" val="2308635543"/>
              </p:ext>
            </p:extLst>
          </p:nvPr>
        </p:nvGraphicFramePr>
        <p:xfrm>
          <a:off x="930524" y="1295400"/>
          <a:ext cx="6613275" cy="4038600"/>
        </p:xfrm>
        <a:graphic>
          <a:graphicData uri="http://schemas.openxmlformats.org/drawingml/2006/chart">
            <c:chart xmlns:c="http://schemas.openxmlformats.org/drawingml/2006/chart" xmlns:r="http://schemas.openxmlformats.org/officeDocument/2006/relationships" r:id="rId2"/>
          </a:graphicData>
        </a:graphic>
      </p:graphicFrame>
      <p:sp>
        <p:nvSpPr>
          <p:cNvPr id="3" name="object 3"/>
          <p:cNvSpPr txBox="1"/>
          <p:nvPr/>
        </p:nvSpPr>
        <p:spPr>
          <a:xfrm>
            <a:off x="932788" y="5511306"/>
            <a:ext cx="6001412" cy="197490"/>
          </a:xfrm>
          <a:prstGeom prst="rect">
            <a:avLst/>
          </a:prstGeom>
        </p:spPr>
        <p:txBody>
          <a:bodyPr vert="horz" wrap="square" lIns="0" tIns="12700" rIns="0" bIns="0" rtlCol="0">
            <a:spAutoFit/>
          </a:bodyPr>
          <a:lstStyle/>
          <a:p>
            <a:pPr marL="12700">
              <a:lnSpc>
                <a:spcPct val="100000"/>
              </a:lnSpc>
              <a:spcBef>
                <a:spcPts val="100"/>
              </a:spcBef>
            </a:pPr>
            <a:r>
              <a:rPr sz="1200" dirty="0">
                <a:latin typeface="Arial" panose="020B0604020202020204" pitchFamily="34" charset="0"/>
                <a:cs typeface="Arial" panose="020B0604020202020204" pitchFamily="34" charset="0"/>
              </a:rPr>
              <a:t>Data</a:t>
            </a:r>
            <a:r>
              <a:rPr sz="1200" spc="-4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from:</a:t>
            </a:r>
            <a:r>
              <a:rPr sz="1200" spc="-10" dirty="0">
                <a:latin typeface="Arial" panose="020B0604020202020204" pitchFamily="34" charset="0"/>
                <a:cs typeface="Arial" panose="020B0604020202020204" pitchFamily="34" charset="0"/>
              </a:rPr>
              <a:t> Federal</a:t>
            </a:r>
            <a:r>
              <a:rPr sz="1200" spc="-5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Reserve</a:t>
            </a:r>
            <a:r>
              <a:rPr sz="1200" spc="-1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Bank</a:t>
            </a:r>
            <a:r>
              <a:rPr sz="1200" spc="-2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of</a:t>
            </a:r>
            <a:r>
              <a:rPr sz="1200" spc="-2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St.</a:t>
            </a:r>
            <a:r>
              <a:rPr sz="1200" spc="-2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Louis.</a:t>
            </a:r>
            <a:r>
              <a:rPr sz="1200" spc="-30" dirty="0">
                <a:latin typeface="Arial" panose="020B0604020202020204" pitchFamily="34" charset="0"/>
                <a:cs typeface="Arial" panose="020B0604020202020204" pitchFamily="34" charset="0"/>
              </a:rPr>
              <a:t> </a:t>
            </a:r>
            <a:r>
              <a:rPr sz="1200" u="sng" spc="-10" dirty="0">
                <a:solidFill>
                  <a:srgbClr val="0462C1"/>
                </a:solidFill>
                <a:uFill>
                  <a:solidFill>
                    <a:srgbClr val="0462C1"/>
                  </a:solidFill>
                </a:uFill>
                <a:latin typeface="Arial" panose="020B0604020202020204" pitchFamily="34" charset="0"/>
                <a:cs typeface="Arial" panose="020B0604020202020204" pitchFamily="34" charset="0"/>
                <a:hlinkClick r:id="rId3"/>
              </a:rPr>
              <a:t>https://fred.stlouisfed.org</a:t>
            </a:r>
            <a:endParaRPr sz="1200" dirty="0">
              <a:latin typeface="Arial" panose="020B0604020202020204" pitchFamily="34" charset="0"/>
              <a:cs typeface="Arial" panose="020B0604020202020204" pitchFamily="34" charset="0"/>
            </a:endParaRPr>
          </a:p>
        </p:txBody>
      </p:sp>
      <p:graphicFrame>
        <p:nvGraphicFramePr>
          <p:cNvPr id="7" name="object 5">
            <a:extLst>
              <a:ext uri="{FF2B5EF4-FFF2-40B4-BE49-F238E27FC236}">
                <a16:creationId xmlns:a16="http://schemas.microsoft.com/office/drawing/2014/main" id="{670A9DCD-846E-DF70-0335-095B89B93D3A}"/>
              </a:ext>
            </a:extLst>
          </p:cNvPr>
          <p:cNvGraphicFramePr>
            <a:graphicFrameLocks noGrp="1"/>
          </p:cNvGraphicFramePr>
          <p:nvPr>
            <p:extLst>
              <p:ext uri="{D42A27DB-BD31-4B8C-83A1-F6EECF244321}">
                <p14:modId xmlns:p14="http://schemas.microsoft.com/office/powerpoint/2010/main" val="621883240"/>
              </p:ext>
            </p:extLst>
          </p:nvPr>
        </p:nvGraphicFramePr>
        <p:xfrm>
          <a:off x="7848600" y="419601"/>
          <a:ext cx="4154421" cy="5752599"/>
        </p:xfrm>
        <a:graphic>
          <a:graphicData uri="http://schemas.openxmlformats.org/drawingml/2006/table">
            <a:tbl>
              <a:tblPr firstRow="1" bandRow="1">
                <a:tableStyleId>{616DA210-FB5B-4158-B5E0-FEB733F419BA}</a:tableStyleId>
              </a:tblPr>
              <a:tblGrid>
                <a:gridCol w="692404">
                  <a:extLst>
                    <a:ext uri="{9D8B030D-6E8A-4147-A177-3AD203B41FA5}">
                      <a16:colId xmlns:a16="http://schemas.microsoft.com/office/drawing/2014/main" val="20000"/>
                    </a:ext>
                  </a:extLst>
                </a:gridCol>
                <a:gridCol w="692404">
                  <a:extLst>
                    <a:ext uri="{9D8B030D-6E8A-4147-A177-3AD203B41FA5}">
                      <a16:colId xmlns:a16="http://schemas.microsoft.com/office/drawing/2014/main" val="20001"/>
                    </a:ext>
                  </a:extLst>
                </a:gridCol>
                <a:gridCol w="692404">
                  <a:extLst>
                    <a:ext uri="{9D8B030D-6E8A-4147-A177-3AD203B41FA5}">
                      <a16:colId xmlns:a16="http://schemas.microsoft.com/office/drawing/2014/main" val="20002"/>
                    </a:ext>
                  </a:extLst>
                </a:gridCol>
                <a:gridCol w="692403">
                  <a:extLst>
                    <a:ext uri="{9D8B030D-6E8A-4147-A177-3AD203B41FA5}">
                      <a16:colId xmlns:a16="http://schemas.microsoft.com/office/drawing/2014/main" val="20003"/>
                    </a:ext>
                  </a:extLst>
                </a:gridCol>
                <a:gridCol w="692403">
                  <a:extLst>
                    <a:ext uri="{9D8B030D-6E8A-4147-A177-3AD203B41FA5}">
                      <a16:colId xmlns:a16="http://schemas.microsoft.com/office/drawing/2014/main" val="20004"/>
                    </a:ext>
                  </a:extLst>
                </a:gridCol>
                <a:gridCol w="692403">
                  <a:extLst>
                    <a:ext uri="{9D8B030D-6E8A-4147-A177-3AD203B41FA5}">
                      <a16:colId xmlns:a16="http://schemas.microsoft.com/office/drawing/2014/main" val="20005"/>
                    </a:ext>
                  </a:extLst>
                </a:gridCol>
              </a:tblGrid>
              <a:tr h="536451">
                <a:tc>
                  <a:txBody>
                    <a:bodyPr/>
                    <a:lstStyle/>
                    <a:p>
                      <a:pPr marL="120650" marR="114300" indent="42545">
                        <a:lnSpc>
                          <a:spcPct val="100000"/>
                        </a:lnSpc>
                        <a:spcBef>
                          <a:spcPts val="610"/>
                        </a:spcBef>
                      </a:pPr>
                      <a:r>
                        <a:rPr sz="1000" b="1" spc="-10" dirty="0">
                          <a:solidFill>
                            <a:schemeClr val="bg1"/>
                          </a:solidFill>
                          <a:latin typeface="Arial" panose="020B0604020202020204" pitchFamily="34" charset="0"/>
                          <a:cs typeface="Arial" panose="020B0604020202020204" pitchFamily="34" charset="0"/>
                        </a:rPr>
                        <a:t>Year- </a:t>
                      </a:r>
                      <a:r>
                        <a:rPr sz="1000" b="1" spc="-20" dirty="0">
                          <a:solidFill>
                            <a:schemeClr val="bg1"/>
                          </a:solidFill>
                          <a:latin typeface="Arial" panose="020B0604020202020204" pitchFamily="34" charset="0"/>
                          <a:cs typeface="Arial" panose="020B0604020202020204" pitchFamily="34" charset="0"/>
                        </a:rPr>
                        <a:t>Month</a:t>
                      </a:r>
                      <a:endParaRPr sz="1000" dirty="0">
                        <a:solidFill>
                          <a:schemeClr val="bg1"/>
                        </a:solidFill>
                        <a:latin typeface="Arial" panose="020B0604020202020204" pitchFamily="34" charset="0"/>
                        <a:cs typeface="Arial" panose="020B0604020202020204" pitchFamily="34" charset="0"/>
                      </a:endParaRPr>
                    </a:p>
                  </a:txBody>
                  <a:tcPr marL="0" marR="0" marT="77470" marB="0">
                    <a:solidFill>
                      <a:srgbClr val="472C7B"/>
                    </a:solidFill>
                  </a:tcPr>
                </a:tc>
                <a:tc>
                  <a:txBody>
                    <a:bodyPr/>
                    <a:lstStyle/>
                    <a:p>
                      <a:pPr marL="170815" marR="123825" indent="-38100">
                        <a:lnSpc>
                          <a:spcPct val="100000"/>
                        </a:lnSpc>
                        <a:spcBef>
                          <a:spcPts val="610"/>
                        </a:spcBef>
                      </a:pPr>
                      <a:r>
                        <a:rPr sz="1000" b="1" spc="-10" dirty="0">
                          <a:solidFill>
                            <a:schemeClr val="bg1"/>
                          </a:solidFill>
                          <a:latin typeface="Arial" panose="020B0604020202020204" pitchFamily="34" charset="0"/>
                          <a:cs typeface="Arial" panose="020B0604020202020204" pitchFamily="34" charset="0"/>
                        </a:rPr>
                        <a:t>Listing Price</a:t>
                      </a:r>
                      <a:endParaRPr sz="1000" dirty="0">
                        <a:solidFill>
                          <a:schemeClr val="bg1"/>
                        </a:solidFill>
                        <a:latin typeface="Arial" panose="020B0604020202020204" pitchFamily="34" charset="0"/>
                        <a:cs typeface="Arial" panose="020B0604020202020204" pitchFamily="34" charset="0"/>
                      </a:endParaRPr>
                    </a:p>
                  </a:txBody>
                  <a:tcPr marL="0" marR="0" marT="77470" marB="0">
                    <a:solidFill>
                      <a:srgbClr val="472C7B"/>
                    </a:solidFill>
                  </a:tcPr>
                </a:tc>
                <a:tc>
                  <a:txBody>
                    <a:bodyPr/>
                    <a:lstStyle/>
                    <a:p>
                      <a:pPr marL="107314" marR="6985" indent="-93345">
                        <a:lnSpc>
                          <a:spcPct val="100000"/>
                        </a:lnSpc>
                        <a:spcBef>
                          <a:spcPts val="610"/>
                        </a:spcBef>
                      </a:pPr>
                      <a:r>
                        <a:rPr sz="1000" b="1" dirty="0">
                          <a:solidFill>
                            <a:schemeClr val="bg1"/>
                          </a:solidFill>
                          <a:latin typeface="Arial" panose="020B0604020202020204" pitchFamily="34" charset="0"/>
                          <a:cs typeface="Arial" panose="020B0604020202020204" pitchFamily="34" charset="0"/>
                        </a:rPr>
                        <a:t>Monthly</a:t>
                      </a:r>
                      <a:r>
                        <a:rPr sz="1000" b="1" spc="-35" dirty="0">
                          <a:solidFill>
                            <a:schemeClr val="bg1"/>
                          </a:solidFill>
                          <a:latin typeface="Arial" panose="020B0604020202020204" pitchFamily="34" charset="0"/>
                          <a:cs typeface="Arial" panose="020B0604020202020204" pitchFamily="34" charset="0"/>
                        </a:rPr>
                        <a:t> </a:t>
                      </a:r>
                      <a:r>
                        <a:rPr sz="1000" b="1" spc="-50" dirty="0">
                          <a:solidFill>
                            <a:schemeClr val="bg1"/>
                          </a:solidFill>
                          <a:latin typeface="Arial" panose="020B0604020202020204" pitchFamily="34" charset="0"/>
                          <a:cs typeface="Arial" panose="020B0604020202020204" pitchFamily="34" charset="0"/>
                        </a:rPr>
                        <a:t>%</a:t>
                      </a:r>
                      <a:r>
                        <a:rPr sz="1000" b="1" spc="-10" dirty="0">
                          <a:solidFill>
                            <a:schemeClr val="bg1"/>
                          </a:solidFill>
                          <a:latin typeface="Arial" panose="020B0604020202020204" pitchFamily="34" charset="0"/>
                          <a:cs typeface="Arial" panose="020B0604020202020204" pitchFamily="34" charset="0"/>
                        </a:rPr>
                        <a:t> Change</a:t>
                      </a:r>
                      <a:endParaRPr sz="1000" dirty="0">
                        <a:solidFill>
                          <a:schemeClr val="bg1"/>
                        </a:solidFill>
                        <a:latin typeface="Arial" panose="020B0604020202020204" pitchFamily="34" charset="0"/>
                        <a:cs typeface="Arial" panose="020B0604020202020204" pitchFamily="34" charset="0"/>
                      </a:endParaRPr>
                    </a:p>
                  </a:txBody>
                  <a:tcPr marL="0" marR="0" marT="77470" marB="0">
                    <a:solidFill>
                      <a:srgbClr val="472C7B"/>
                    </a:solidFill>
                  </a:tcPr>
                </a:tc>
                <a:tc>
                  <a:txBody>
                    <a:bodyPr/>
                    <a:lstStyle/>
                    <a:p>
                      <a:pPr marL="120650" marR="113664" indent="42545">
                        <a:lnSpc>
                          <a:spcPct val="100000"/>
                        </a:lnSpc>
                        <a:spcBef>
                          <a:spcPts val="610"/>
                        </a:spcBef>
                      </a:pPr>
                      <a:r>
                        <a:rPr sz="1000" b="1" spc="-10" dirty="0">
                          <a:solidFill>
                            <a:schemeClr val="bg1"/>
                          </a:solidFill>
                          <a:latin typeface="Arial" panose="020B0604020202020204" pitchFamily="34" charset="0"/>
                          <a:cs typeface="Arial" panose="020B0604020202020204" pitchFamily="34" charset="0"/>
                        </a:rPr>
                        <a:t>Year- </a:t>
                      </a:r>
                      <a:r>
                        <a:rPr sz="1000" b="1" spc="-20" dirty="0">
                          <a:solidFill>
                            <a:schemeClr val="bg1"/>
                          </a:solidFill>
                          <a:latin typeface="Arial" panose="020B0604020202020204" pitchFamily="34" charset="0"/>
                          <a:cs typeface="Arial" panose="020B0604020202020204" pitchFamily="34" charset="0"/>
                        </a:rPr>
                        <a:t>Month</a:t>
                      </a:r>
                      <a:endParaRPr sz="1000" dirty="0">
                        <a:solidFill>
                          <a:schemeClr val="bg1"/>
                        </a:solidFill>
                        <a:latin typeface="Arial" panose="020B0604020202020204" pitchFamily="34" charset="0"/>
                        <a:cs typeface="Arial" panose="020B0604020202020204" pitchFamily="34" charset="0"/>
                      </a:endParaRPr>
                    </a:p>
                  </a:txBody>
                  <a:tcPr marL="0" marR="0" marT="77470" marB="0">
                    <a:solidFill>
                      <a:srgbClr val="472C7B"/>
                    </a:solidFill>
                  </a:tcPr>
                </a:tc>
                <a:tc>
                  <a:txBody>
                    <a:bodyPr/>
                    <a:lstStyle/>
                    <a:p>
                      <a:pPr marL="170815" marR="123825" indent="-38100">
                        <a:lnSpc>
                          <a:spcPct val="100000"/>
                        </a:lnSpc>
                        <a:spcBef>
                          <a:spcPts val="610"/>
                        </a:spcBef>
                      </a:pPr>
                      <a:r>
                        <a:rPr sz="1000" b="1" spc="-10" dirty="0">
                          <a:solidFill>
                            <a:schemeClr val="bg1"/>
                          </a:solidFill>
                          <a:latin typeface="Arial" panose="020B0604020202020204" pitchFamily="34" charset="0"/>
                          <a:cs typeface="Arial" panose="020B0604020202020204" pitchFamily="34" charset="0"/>
                        </a:rPr>
                        <a:t>Listing Price</a:t>
                      </a:r>
                      <a:endParaRPr sz="1000" dirty="0">
                        <a:solidFill>
                          <a:schemeClr val="bg1"/>
                        </a:solidFill>
                        <a:latin typeface="Arial" panose="020B0604020202020204" pitchFamily="34" charset="0"/>
                        <a:cs typeface="Arial" panose="020B0604020202020204" pitchFamily="34" charset="0"/>
                      </a:endParaRPr>
                    </a:p>
                  </a:txBody>
                  <a:tcPr marL="0" marR="0" marT="77470" marB="0">
                    <a:solidFill>
                      <a:srgbClr val="472C7B"/>
                    </a:solidFill>
                  </a:tcPr>
                </a:tc>
                <a:tc>
                  <a:txBody>
                    <a:bodyPr/>
                    <a:lstStyle/>
                    <a:p>
                      <a:pPr marL="50800" marR="41910" algn="ctr">
                        <a:lnSpc>
                          <a:spcPct val="100000"/>
                        </a:lnSpc>
                      </a:pPr>
                      <a:r>
                        <a:rPr sz="1000" b="1" dirty="0">
                          <a:solidFill>
                            <a:schemeClr val="bg1"/>
                          </a:solidFill>
                          <a:latin typeface="Arial" panose="020B0604020202020204" pitchFamily="34" charset="0"/>
                          <a:cs typeface="Arial" panose="020B0604020202020204" pitchFamily="34" charset="0"/>
                        </a:rPr>
                        <a:t>Year</a:t>
                      </a:r>
                      <a:r>
                        <a:rPr sz="1000" b="1" spc="-20" dirty="0">
                          <a:solidFill>
                            <a:schemeClr val="bg1"/>
                          </a:solidFill>
                          <a:latin typeface="Arial" panose="020B0604020202020204" pitchFamily="34" charset="0"/>
                          <a:cs typeface="Arial" panose="020B0604020202020204" pitchFamily="34" charset="0"/>
                        </a:rPr>
                        <a:t> over </a:t>
                      </a:r>
                      <a:r>
                        <a:rPr sz="1000" b="1" dirty="0">
                          <a:solidFill>
                            <a:schemeClr val="bg1"/>
                          </a:solidFill>
                          <a:latin typeface="Arial" panose="020B0604020202020204" pitchFamily="34" charset="0"/>
                          <a:cs typeface="Arial" panose="020B0604020202020204" pitchFamily="34" charset="0"/>
                        </a:rPr>
                        <a:t>Year</a:t>
                      </a:r>
                      <a:r>
                        <a:rPr sz="1000" b="1" spc="-20" dirty="0">
                          <a:solidFill>
                            <a:schemeClr val="bg1"/>
                          </a:solidFill>
                          <a:latin typeface="Arial" panose="020B0604020202020204" pitchFamily="34" charset="0"/>
                          <a:cs typeface="Arial" panose="020B0604020202020204" pitchFamily="34" charset="0"/>
                        </a:rPr>
                        <a:t> </a:t>
                      </a:r>
                      <a:r>
                        <a:rPr sz="1000" b="1" spc="-50" dirty="0">
                          <a:solidFill>
                            <a:schemeClr val="bg1"/>
                          </a:solidFill>
                          <a:latin typeface="Arial" panose="020B0604020202020204" pitchFamily="34" charset="0"/>
                          <a:cs typeface="Arial" panose="020B0604020202020204" pitchFamily="34" charset="0"/>
                        </a:rPr>
                        <a:t>%</a:t>
                      </a:r>
                      <a:r>
                        <a:rPr sz="1000" b="1" spc="-10" dirty="0">
                          <a:solidFill>
                            <a:schemeClr val="bg1"/>
                          </a:solidFill>
                          <a:latin typeface="Arial" panose="020B0604020202020204" pitchFamily="34" charset="0"/>
                          <a:cs typeface="Arial" panose="020B0604020202020204" pitchFamily="34" charset="0"/>
                        </a:rPr>
                        <a:t> Change</a:t>
                      </a:r>
                      <a:endParaRPr sz="1000" dirty="0">
                        <a:solidFill>
                          <a:schemeClr val="bg1"/>
                        </a:solidFill>
                        <a:latin typeface="Arial" panose="020B0604020202020204" pitchFamily="34" charset="0"/>
                        <a:cs typeface="Arial" panose="020B0604020202020204" pitchFamily="34" charset="0"/>
                      </a:endParaRPr>
                    </a:p>
                  </a:txBody>
                  <a:tcPr marL="0" marR="0" marT="0" marB="0">
                    <a:solidFill>
                      <a:srgbClr val="472C7B"/>
                    </a:solidFill>
                  </a:tcPr>
                </a:tc>
                <a:extLst>
                  <a:ext uri="{0D108BD9-81ED-4DB2-BD59-A6C34878D82A}">
                    <a16:rowId xmlns:a16="http://schemas.microsoft.com/office/drawing/2014/main" val="10000"/>
                  </a:ext>
                </a:extLst>
              </a:tr>
              <a:tr h="289786">
                <a:tc>
                  <a:txBody>
                    <a:bodyPr/>
                    <a:lstStyle/>
                    <a:p>
                      <a:pPr marL="635" algn="ctr">
                        <a:lnSpc>
                          <a:spcPct val="100000"/>
                        </a:lnSpc>
                        <a:spcBef>
                          <a:spcPts val="87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4-10</a:t>
                      </a:r>
                      <a:endParaRPr sz="1100" dirty="0">
                        <a:latin typeface="Arial" panose="020B0604020202020204" pitchFamily="34" charset="0"/>
                        <a:cs typeface="Arial" panose="020B0604020202020204" pitchFamily="34" charset="0"/>
                      </a:endParaRPr>
                    </a:p>
                  </a:txBody>
                  <a:tcPr marL="0" marR="0" marT="1111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$241,500</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0.8%</a:t>
                      </a:r>
                    </a:p>
                  </a:txBody>
                  <a:tcPr marL="9525" marR="9525" marT="9525" marB="0" anchor="ctr"/>
                </a:tc>
                <a:tc>
                  <a:txBody>
                    <a:bodyPr/>
                    <a:lstStyle/>
                    <a:p>
                      <a:pPr marL="635" algn="ctr">
                        <a:lnSpc>
                          <a:spcPct val="100000"/>
                        </a:lnSpc>
                        <a:spcBef>
                          <a:spcPts val="87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3-10</a:t>
                      </a:r>
                      <a:endParaRPr sz="1100" dirty="0">
                        <a:latin typeface="Arial" panose="020B0604020202020204" pitchFamily="34" charset="0"/>
                        <a:cs typeface="Arial" panose="020B0604020202020204" pitchFamily="34" charset="0"/>
                      </a:endParaRPr>
                    </a:p>
                  </a:txBody>
                  <a:tcPr marL="0" marR="0" marT="1111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$246,500</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a:t>
                      </a:r>
                    </a:p>
                  </a:txBody>
                  <a:tcPr marL="9525" marR="9525" marT="9525" marB="0" anchor="ctr"/>
                </a:tc>
                <a:extLst>
                  <a:ext uri="{0D108BD9-81ED-4DB2-BD59-A6C34878D82A}">
                    <a16:rowId xmlns:a16="http://schemas.microsoft.com/office/drawing/2014/main" val="10001"/>
                  </a:ext>
                </a:extLst>
              </a:tr>
              <a:tr h="289786">
                <a:tc>
                  <a:txBody>
                    <a:bodyPr/>
                    <a:lstStyle/>
                    <a:p>
                      <a:pPr marL="635" algn="ctr">
                        <a:lnSpc>
                          <a:spcPct val="100000"/>
                        </a:lnSpc>
                        <a:spcBef>
                          <a:spcPts val="83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4-11</a:t>
                      </a:r>
                      <a:endParaRPr sz="1100" dirty="0">
                        <a:latin typeface="Arial" panose="020B0604020202020204" pitchFamily="34" charset="0"/>
                        <a:cs typeface="Arial" panose="020B0604020202020204" pitchFamily="34" charset="0"/>
                      </a:endParaRPr>
                    </a:p>
                  </a:txBody>
                  <a:tcPr marL="0" marR="0" marT="10604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$249,480</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3.3%</a:t>
                      </a:r>
                    </a:p>
                  </a:txBody>
                  <a:tcPr marL="9525" marR="9525" marT="9525" marB="0" anchor="ctr"/>
                </a:tc>
                <a:tc>
                  <a:txBody>
                    <a:bodyPr/>
                    <a:lstStyle/>
                    <a:p>
                      <a:pPr marL="635" algn="ctr">
                        <a:lnSpc>
                          <a:spcPct val="100000"/>
                        </a:lnSpc>
                        <a:spcBef>
                          <a:spcPts val="83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3-11</a:t>
                      </a:r>
                      <a:endParaRPr sz="1100" dirty="0">
                        <a:latin typeface="Arial" panose="020B0604020202020204" pitchFamily="34" charset="0"/>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$249,450</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0.0%</a:t>
                      </a:r>
                    </a:p>
                  </a:txBody>
                  <a:tcPr marL="9525" marR="9525" marT="9525" marB="0" anchor="ctr"/>
                </a:tc>
                <a:extLst>
                  <a:ext uri="{0D108BD9-81ED-4DB2-BD59-A6C34878D82A}">
                    <a16:rowId xmlns:a16="http://schemas.microsoft.com/office/drawing/2014/main" val="10002"/>
                  </a:ext>
                </a:extLst>
              </a:tr>
              <a:tr h="289786">
                <a:tc>
                  <a:txBody>
                    <a:bodyPr/>
                    <a:lstStyle/>
                    <a:p>
                      <a:pPr marL="635" algn="ctr">
                        <a:lnSpc>
                          <a:spcPct val="100000"/>
                        </a:lnSpc>
                        <a:spcBef>
                          <a:spcPts val="83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4-12</a:t>
                      </a:r>
                      <a:endParaRPr sz="1100" dirty="0">
                        <a:latin typeface="Arial" panose="020B0604020202020204" pitchFamily="34" charset="0"/>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$243,125</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-2.5%</a:t>
                      </a:r>
                    </a:p>
                  </a:txBody>
                  <a:tcPr marL="9525" marR="9525" marT="9525" marB="0" anchor="ctr"/>
                </a:tc>
                <a:tc>
                  <a:txBody>
                    <a:bodyPr/>
                    <a:lstStyle/>
                    <a:p>
                      <a:pPr marL="635" algn="ctr">
                        <a:lnSpc>
                          <a:spcPct val="100000"/>
                        </a:lnSpc>
                        <a:spcBef>
                          <a:spcPts val="83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3-12</a:t>
                      </a:r>
                      <a:endParaRPr sz="1100" dirty="0">
                        <a:latin typeface="Arial" panose="020B0604020202020204" pitchFamily="34" charset="0"/>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$245,500</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-1.0%</a:t>
                      </a:r>
                    </a:p>
                  </a:txBody>
                  <a:tcPr marL="9525" marR="9525" marT="9525" marB="0" anchor="ctr"/>
                </a:tc>
                <a:extLst>
                  <a:ext uri="{0D108BD9-81ED-4DB2-BD59-A6C34878D82A}">
                    <a16:rowId xmlns:a16="http://schemas.microsoft.com/office/drawing/2014/main" val="10003"/>
                  </a:ext>
                </a:extLst>
              </a:tr>
              <a:tr h="289786">
                <a:tc>
                  <a:txBody>
                    <a:bodyPr/>
                    <a:lstStyle/>
                    <a:p>
                      <a:pPr marL="635" algn="ctr">
                        <a:lnSpc>
                          <a:spcPct val="100000"/>
                        </a:lnSpc>
                        <a:spcBef>
                          <a:spcPts val="87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5-01</a:t>
                      </a:r>
                      <a:endParaRPr sz="1100" dirty="0">
                        <a:latin typeface="Arial" panose="020B0604020202020204" pitchFamily="34" charset="0"/>
                        <a:cs typeface="Arial" panose="020B0604020202020204" pitchFamily="34" charset="0"/>
                      </a:endParaRPr>
                    </a:p>
                  </a:txBody>
                  <a:tcPr marL="0" marR="0" marT="1111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$247,450</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1.8%</a:t>
                      </a:r>
                    </a:p>
                  </a:txBody>
                  <a:tcPr marL="9525" marR="9525" marT="9525" marB="0" anchor="ctr"/>
                </a:tc>
                <a:tc>
                  <a:txBody>
                    <a:bodyPr/>
                    <a:lstStyle/>
                    <a:p>
                      <a:pPr marL="635" algn="ctr">
                        <a:lnSpc>
                          <a:spcPct val="100000"/>
                        </a:lnSpc>
                        <a:spcBef>
                          <a:spcPts val="87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4-01</a:t>
                      </a:r>
                      <a:endParaRPr sz="1100" dirty="0">
                        <a:latin typeface="Arial" panose="020B0604020202020204" pitchFamily="34" charset="0"/>
                        <a:cs typeface="Arial" panose="020B0604020202020204" pitchFamily="34" charset="0"/>
                      </a:endParaRPr>
                    </a:p>
                  </a:txBody>
                  <a:tcPr marL="0" marR="0" marT="1111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$249,900</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-1.0%</a:t>
                      </a:r>
                    </a:p>
                  </a:txBody>
                  <a:tcPr marL="9525" marR="9525" marT="9525" marB="0" anchor="ctr"/>
                </a:tc>
                <a:extLst>
                  <a:ext uri="{0D108BD9-81ED-4DB2-BD59-A6C34878D82A}">
                    <a16:rowId xmlns:a16="http://schemas.microsoft.com/office/drawing/2014/main" val="10004"/>
                  </a:ext>
                </a:extLst>
              </a:tr>
              <a:tr h="289786">
                <a:tc>
                  <a:txBody>
                    <a:bodyPr/>
                    <a:lstStyle/>
                    <a:p>
                      <a:pPr marL="635" algn="ctr">
                        <a:lnSpc>
                          <a:spcPct val="100000"/>
                        </a:lnSpc>
                        <a:spcBef>
                          <a:spcPts val="83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5-02</a:t>
                      </a:r>
                      <a:endParaRPr sz="1100" dirty="0">
                        <a:latin typeface="Arial" panose="020B0604020202020204" pitchFamily="34" charset="0"/>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$252,500</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a:t>
                      </a:r>
                    </a:p>
                  </a:txBody>
                  <a:tcPr marL="9525" marR="9525" marT="9525" marB="0" anchor="ctr"/>
                </a:tc>
                <a:tc>
                  <a:txBody>
                    <a:bodyPr/>
                    <a:lstStyle/>
                    <a:p>
                      <a:pPr marL="635" algn="ctr">
                        <a:lnSpc>
                          <a:spcPct val="100000"/>
                        </a:lnSpc>
                        <a:spcBef>
                          <a:spcPts val="83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4-02</a:t>
                      </a:r>
                      <a:endParaRPr sz="1100" dirty="0">
                        <a:latin typeface="Arial" panose="020B0604020202020204" pitchFamily="34" charset="0"/>
                        <a:cs typeface="Arial" panose="020B0604020202020204" pitchFamily="34" charset="0"/>
                      </a:endParaRPr>
                    </a:p>
                  </a:txBody>
                  <a:tcPr marL="0" marR="0" marT="10604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$245,675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2.8%</a:t>
                      </a:r>
                    </a:p>
                  </a:txBody>
                  <a:tcPr marL="9525" marR="9525" marT="9525" marB="0" anchor="ctr"/>
                </a:tc>
                <a:extLst>
                  <a:ext uri="{0D108BD9-81ED-4DB2-BD59-A6C34878D82A}">
                    <a16:rowId xmlns:a16="http://schemas.microsoft.com/office/drawing/2014/main" val="10005"/>
                  </a:ext>
                </a:extLst>
              </a:tr>
              <a:tr h="289786">
                <a:tc>
                  <a:txBody>
                    <a:bodyPr/>
                    <a:lstStyle/>
                    <a:p>
                      <a:pPr marL="635" algn="ctr">
                        <a:lnSpc>
                          <a:spcPct val="100000"/>
                        </a:lnSpc>
                        <a:spcBef>
                          <a:spcPts val="83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5-03</a:t>
                      </a:r>
                      <a:endParaRPr sz="1100" dirty="0">
                        <a:latin typeface="Arial" panose="020B0604020202020204" pitchFamily="34" charset="0"/>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$250,000</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-1.0%</a:t>
                      </a:r>
                    </a:p>
                  </a:txBody>
                  <a:tcPr marL="9525" marR="9525" marT="9525" marB="0" anchor="ctr"/>
                </a:tc>
                <a:tc>
                  <a:txBody>
                    <a:bodyPr/>
                    <a:lstStyle/>
                    <a:p>
                      <a:pPr marL="635" algn="ctr">
                        <a:lnSpc>
                          <a:spcPct val="100000"/>
                        </a:lnSpc>
                        <a:spcBef>
                          <a:spcPts val="83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4-03</a:t>
                      </a:r>
                      <a:endParaRPr sz="1100" dirty="0">
                        <a:latin typeface="Arial" panose="020B0604020202020204" pitchFamily="34" charset="0"/>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$242,500</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3.1%</a:t>
                      </a:r>
                    </a:p>
                  </a:txBody>
                  <a:tcPr marL="9525" marR="9525" marT="9525" marB="0" anchor="ctr"/>
                </a:tc>
                <a:extLst>
                  <a:ext uri="{0D108BD9-81ED-4DB2-BD59-A6C34878D82A}">
                    <a16:rowId xmlns:a16="http://schemas.microsoft.com/office/drawing/2014/main" val="10006"/>
                  </a:ext>
                </a:extLst>
              </a:tr>
              <a:tr h="289786">
                <a:tc>
                  <a:txBody>
                    <a:bodyPr/>
                    <a:lstStyle/>
                    <a:p>
                      <a:pPr marL="635" algn="ctr">
                        <a:lnSpc>
                          <a:spcPct val="100000"/>
                        </a:lnSpc>
                        <a:spcBef>
                          <a:spcPts val="87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5-04</a:t>
                      </a:r>
                      <a:endParaRPr sz="1100" dirty="0">
                        <a:latin typeface="Arial" panose="020B0604020202020204" pitchFamily="34" charset="0"/>
                        <a:cs typeface="Arial" panose="020B0604020202020204" pitchFamily="34" charset="0"/>
                      </a:endParaRPr>
                    </a:p>
                  </a:txBody>
                  <a:tcPr marL="0" marR="0" marT="1111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$258,925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3.6%</a:t>
                      </a:r>
                    </a:p>
                  </a:txBody>
                  <a:tcPr marL="9525" marR="9525" marT="9525" marB="0" anchor="ctr"/>
                </a:tc>
                <a:tc>
                  <a:txBody>
                    <a:bodyPr/>
                    <a:lstStyle/>
                    <a:p>
                      <a:pPr marL="635" algn="ctr">
                        <a:lnSpc>
                          <a:spcPct val="100000"/>
                        </a:lnSpc>
                        <a:spcBef>
                          <a:spcPts val="87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4-04</a:t>
                      </a:r>
                      <a:endParaRPr sz="1100" dirty="0">
                        <a:latin typeface="Arial" panose="020B0604020202020204" pitchFamily="34" charset="0"/>
                        <a:cs typeface="Arial" panose="020B0604020202020204" pitchFamily="34" charset="0"/>
                      </a:endParaRPr>
                    </a:p>
                  </a:txBody>
                  <a:tcPr marL="0" marR="0" marT="1111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$239,975</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7.9%</a:t>
                      </a:r>
                    </a:p>
                  </a:txBody>
                  <a:tcPr marL="9525" marR="9525" marT="9525" marB="0" anchor="ctr"/>
                </a:tc>
                <a:extLst>
                  <a:ext uri="{0D108BD9-81ED-4DB2-BD59-A6C34878D82A}">
                    <a16:rowId xmlns:a16="http://schemas.microsoft.com/office/drawing/2014/main" val="10007"/>
                  </a:ext>
                </a:extLst>
              </a:tr>
              <a:tr h="289786">
                <a:tc>
                  <a:txBody>
                    <a:bodyPr/>
                    <a:lstStyle/>
                    <a:p>
                      <a:pPr marL="635" algn="ctr">
                        <a:lnSpc>
                          <a:spcPct val="100000"/>
                        </a:lnSpc>
                        <a:spcBef>
                          <a:spcPts val="83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5-05</a:t>
                      </a:r>
                      <a:endParaRPr sz="1100" dirty="0">
                        <a:latin typeface="Arial" panose="020B0604020202020204" pitchFamily="34" charset="0"/>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$260,000</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0.4%</a:t>
                      </a:r>
                    </a:p>
                  </a:txBody>
                  <a:tcPr marL="9525" marR="9525" marT="9525" marB="0" anchor="ctr"/>
                </a:tc>
                <a:tc>
                  <a:txBody>
                    <a:bodyPr/>
                    <a:lstStyle/>
                    <a:p>
                      <a:pPr marL="635" algn="ctr">
                        <a:lnSpc>
                          <a:spcPct val="100000"/>
                        </a:lnSpc>
                        <a:spcBef>
                          <a:spcPts val="83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4-05</a:t>
                      </a:r>
                      <a:endParaRPr sz="1100" dirty="0">
                        <a:latin typeface="Arial" panose="020B0604020202020204" pitchFamily="34" charset="0"/>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$239,800</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8.4%</a:t>
                      </a:r>
                    </a:p>
                  </a:txBody>
                  <a:tcPr marL="9525" marR="9525" marT="9525" marB="0" anchor="ctr"/>
                </a:tc>
                <a:extLst>
                  <a:ext uri="{0D108BD9-81ED-4DB2-BD59-A6C34878D82A}">
                    <a16:rowId xmlns:a16="http://schemas.microsoft.com/office/drawing/2014/main" val="10008"/>
                  </a:ext>
                </a:extLst>
              </a:tr>
              <a:tr h="289786">
                <a:tc>
                  <a:txBody>
                    <a:bodyPr/>
                    <a:lstStyle/>
                    <a:p>
                      <a:pPr marL="635" algn="ctr">
                        <a:lnSpc>
                          <a:spcPct val="100000"/>
                        </a:lnSpc>
                        <a:spcBef>
                          <a:spcPts val="83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5-06</a:t>
                      </a:r>
                      <a:endParaRPr sz="1100" dirty="0">
                        <a:latin typeface="Arial" panose="020B0604020202020204" pitchFamily="34" charset="0"/>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$261,025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0.4%</a:t>
                      </a:r>
                    </a:p>
                  </a:txBody>
                  <a:tcPr marL="9525" marR="9525" marT="9525" marB="0" anchor="ctr"/>
                </a:tc>
                <a:tc>
                  <a:txBody>
                    <a:bodyPr/>
                    <a:lstStyle/>
                    <a:p>
                      <a:pPr marL="635" algn="ctr">
                        <a:lnSpc>
                          <a:spcPct val="100000"/>
                        </a:lnSpc>
                        <a:spcBef>
                          <a:spcPts val="83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4-06</a:t>
                      </a:r>
                      <a:endParaRPr sz="1100" dirty="0">
                        <a:latin typeface="Arial" panose="020B0604020202020204" pitchFamily="34" charset="0"/>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$235,000</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11.1%</a:t>
                      </a:r>
                    </a:p>
                  </a:txBody>
                  <a:tcPr marL="9525" marR="9525" marT="9525" marB="0" anchor="ctr"/>
                </a:tc>
                <a:extLst>
                  <a:ext uri="{0D108BD9-81ED-4DB2-BD59-A6C34878D82A}">
                    <a16:rowId xmlns:a16="http://schemas.microsoft.com/office/drawing/2014/main" val="10009"/>
                  </a:ext>
                </a:extLst>
              </a:tr>
              <a:tr h="289786">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u="none" strike="noStrike" kern="0" cap="none" spc="-10" normalizeH="0" baseline="0" noProof="0" dirty="0">
                          <a:ln>
                            <a:noFill/>
                          </a:ln>
                          <a:solidFill>
                            <a:prstClr val="black"/>
                          </a:solidFill>
                          <a:effectLst/>
                          <a:uLnTx/>
                          <a:uFillTx/>
                          <a:latin typeface="Arial" panose="020B0604020202020204" pitchFamily="34" charset="0"/>
                          <a:cs typeface="Arial" panose="020B0604020202020204" pitchFamily="34" charset="0"/>
                        </a:rPr>
                        <a:t>2025-07</a:t>
                      </a: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$257,450</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-1.4%</a:t>
                      </a:r>
                    </a:p>
                  </a:txBody>
                  <a:tcPr marL="9525" marR="9525" marT="9525" marB="0" anchor="ctr"/>
                </a:tc>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u="none" strike="noStrike" kern="0" cap="none" spc="-10" normalizeH="0" baseline="0" noProof="0" dirty="0">
                          <a:ln>
                            <a:noFill/>
                          </a:ln>
                          <a:solidFill>
                            <a:prstClr val="black"/>
                          </a:solidFill>
                          <a:effectLst/>
                          <a:uLnTx/>
                          <a:uFillTx/>
                          <a:latin typeface="Arial" panose="020B0604020202020204" pitchFamily="34" charset="0"/>
                          <a:cs typeface="Arial" panose="020B0604020202020204" pitchFamily="34" charset="0"/>
                        </a:rPr>
                        <a:t>2024-07</a:t>
                      </a: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$239,950</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7.3%</a:t>
                      </a:r>
                    </a:p>
                  </a:txBody>
                  <a:tcPr marL="9525" marR="9525" marT="9525" marB="0" anchor="ctr"/>
                </a:tc>
                <a:extLst>
                  <a:ext uri="{0D108BD9-81ED-4DB2-BD59-A6C34878D82A}">
                    <a16:rowId xmlns:a16="http://schemas.microsoft.com/office/drawing/2014/main" val="10010"/>
                  </a:ext>
                </a:extLst>
              </a:tr>
              <a:tr h="289786">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u="none" strike="noStrike" kern="0" cap="none" spc="-10" normalizeH="0" baseline="0" noProof="0" dirty="0">
                          <a:ln>
                            <a:noFill/>
                          </a:ln>
                          <a:solidFill>
                            <a:prstClr val="black"/>
                          </a:solidFill>
                          <a:effectLst/>
                          <a:uLnTx/>
                          <a:uFillTx/>
                          <a:latin typeface="Arial" panose="020B0604020202020204" pitchFamily="34" charset="0"/>
                          <a:cs typeface="Arial" panose="020B0604020202020204" pitchFamily="34" charset="0"/>
                        </a:rPr>
                        <a:t>2025-08</a:t>
                      </a: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$250,000</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-2.9%</a:t>
                      </a:r>
                    </a:p>
                  </a:txBody>
                  <a:tcPr marL="9525" marR="9525" marT="9525" marB="0" anchor="ctr"/>
                </a:tc>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u="none" strike="noStrike" kern="0" cap="none" spc="-10" normalizeH="0" baseline="0" noProof="0" dirty="0">
                          <a:ln>
                            <a:noFill/>
                          </a:ln>
                          <a:solidFill>
                            <a:prstClr val="black"/>
                          </a:solidFill>
                          <a:effectLst/>
                          <a:uLnTx/>
                          <a:uFillTx/>
                          <a:latin typeface="Arial" panose="020B0604020202020204" pitchFamily="34" charset="0"/>
                          <a:cs typeface="Arial" panose="020B0604020202020204" pitchFamily="34" charset="0"/>
                        </a:rPr>
                        <a:t>2024-08</a:t>
                      </a: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$239,900</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4.2%</a:t>
                      </a:r>
                    </a:p>
                  </a:txBody>
                  <a:tcPr marL="9525" marR="9525" marT="9525" marB="0" anchor="ctr"/>
                </a:tc>
                <a:extLst>
                  <a:ext uri="{0D108BD9-81ED-4DB2-BD59-A6C34878D82A}">
                    <a16:rowId xmlns:a16="http://schemas.microsoft.com/office/drawing/2014/main" val="10011"/>
                  </a:ext>
                </a:extLst>
              </a:tr>
              <a:tr h="289786">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u="none" strike="noStrike" kern="0" cap="none" spc="-10" normalizeH="0" baseline="0" noProof="0" dirty="0">
                          <a:ln>
                            <a:noFill/>
                          </a:ln>
                          <a:solidFill>
                            <a:prstClr val="black"/>
                          </a:solidFill>
                          <a:effectLst/>
                          <a:uLnTx/>
                          <a:uFillTx/>
                          <a:latin typeface="Arial" panose="020B0604020202020204" pitchFamily="34" charset="0"/>
                          <a:cs typeface="Arial" panose="020B0604020202020204" pitchFamily="34" charset="0"/>
                        </a:rPr>
                        <a:t>2025-09</a:t>
                      </a: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$249,250</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-0.3%</a:t>
                      </a:r>
                    </a:p>
                  </a:txBody>
                  <a:tcPr marL="9525" marR="9525" marT="9525" marB="0" anchor="ctr"/>
                </a:tc>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u="none" strike="noStrike" kern="0" cap="none" spc="-10" normalizeH="0" baseline="0" noProof="0" dirty="0">
                          <a:ln>
                            <a:noFill/>
                          </a:ln>
                          <a:solidFill>
                            <a:prstClr val="black"/>
                          </a:solidFill>
                          <a:effectLst/>
                          <a:uLnTx/>
                          <a:uFillTx/>
                          <a:latin typeface="Arial" panose="020B0604020202020204" pitchFamily="34" charset="0"/>
                          <a:cs typeface="Arial" panose="020B0604020202020204" pitchFamily="34" charset="0"/>
                        </a:rPr>
                        <a:t>2024-09</a:t>
                      </a: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$239,700</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4.0%</a:t>
                      </a:r>
                    </a:p>
                  </a:txBody>
                  <a:tcPr marL="9525" marR="9525" marT="9525" marB="0" anchor="ctr"/>
                </a:tc>
                <a:extLst>
                  <a:ext uri="{0D108BD9-81ED-4DB2-BD59-A6C34878D82A}">
                    <a16:rowId xmlns:a16="http://schemas.microsoft.com/office/drawing/2014/main" val="10012"/>
                  </a:ext>
                </a:extLst>
              </a:tr>
              <a:tr h="289786">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2025-10</a:t>
                      </a: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$249,000</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-0.1%</a:t>
                      </a:r>
                    </a:p>
                  </a:txBody>
                  <a:tcPr marL="9525" marR="9525" marT="9525" marB="0" anchor="ctr"/>
                </a:tc>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2024-10</a:t>
                      </a: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$241,500</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3.1%</a:t>
                      </a:r>
                    </a:p>
                  </a:txBody>
                  <a:tcPr marL="9525" marR="9525" marT="9525" marB="0" anchor="ctr"/>
                </a:tc>
                <a:extLst>
                  <a:ext uri="{0D108BD9-81ED-4DB2-BD59-A6C34878D82A}">
                    <a16:rowId xmlns:a16="http://schemas.microsoft.com/office/drawing/2014/main" val="812504846"/>
                  </a:ext>
                </a:extLst>
              </a:tr>
              <a:tr h="289786">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2025-11</a:t>
                      </a: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$244,900</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-1.6%</a:t>
                      </a:r>
                    </a:p>
                  </a:txBody>
                  <a:tcPr marL="9525" marR="9525" marT="9525" marB="0" anchor="ctr"/>
                </a:tc>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2024-11</a:t>
                      </a: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$249,480</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-1.8%</a:t>
                      </a:r>
                    </a:p>
                  </a:txBody>
                  <a:tcPr marL="9525" marR="9525" marT="9525" marB="0" anchor="ctr"/>
                </a:tc>
                <a:extLst>
                  <a:ext uri="{0D108BD9-81ED-4DB2-BD59-A6C34878D82A}">
                    <a16:rowId xmlns:a16="http://schemas.microsoft.com/office/drawing/2014/main" val="1058050225"/>
                  </a:ext>
                </a:extLst>
              </a:tr>
              <a:tr h="289786">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2025-12</a:t>
                      </a: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$239,950</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a:t>
                      </a:r>
                    </a:p>
                  </a:txBody>
                  <a:tcPr marL="9525" marR="9525" marT="9525" marB="0" anchor="ctr"/>
                </a:tc>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2024-12</a:t>
                      </a: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$243,125</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-1.3%</a:t>
                      </a:r>
                    </a:p>
                  </a:txBody>
                  <a:tcPr marL="9525" marR="9525" marT="9525" marB="0" anchor="ctr"/>
                </a:tc>
                <a:extLst>
                  <a:ext uri="{0D108BD9-81ED-4DB2-BD59-A6C34878D82A}">
                    <a16:rowId xmlns:a16="http://schemas.microsoft.com/office/drawing/2014/main" val="3844348737"/>
                  </a:ext>
                </a:extLst>
              </a:tr>
              <a:tr h="289786">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2026-01</a:t>
                      </a: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$240,000</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0.0%</a:t>
                      </a:r>
                    </a:p>
                  </a:txBody>
                  <a:tcPr marL="9525" marR="9525" marT="9525" marB="0" anchor="ctr"/>
                </a:tc>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2025-01</a:t>
                      </a: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$247,450</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-3.0%</a:t>
                      </a:r>
                    </a:p>
                  </a:txBody>
                  <a:tcPr marL="9525" marR="9525" marT="9525" marB="0" anchor="ctr"/>
                </a:tc>
                <a:extLst>
                  <a:ext uri="{0D108BD9-81ED-4DB2-BD59-A6C34878D82A}">
                    <a16:rowId xmlns:a16="http://schemas.microsoft.com/office/drawing/2014/main" val="3241821362"/>
                  </a:ext>
                </a:extLst>
              </a:tr>
              <a:tr h="289786">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2026-02</a:t>
                      </a: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$245,000</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2.1%</a:t>
                      </a:r>
                    </a:p>
                  </a:txBody>
                  <a:tcPr marL="9525" marR="9525" marT="9525" marB="0" anchor="ctr"/>
                </a:tc>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2025-02</a:t>
                      </a: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$252,500</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-3.0%</a:t>
                      </a:r>
                    </a:p>
                  </a:txBody>
                  <a:tcPr marL="9525" marR="9525" marT="9525" marB="0" anchor="ctr"/>
                </a:tc>
                <a:extLst>
                  <a:ext uri="{0D108BD9-81ED-4DB2-BD59-A6C34878D82A}">
                    <a16:rowId xmlns:a16="http://schemas.microsoft.com/office/drawing/2014/main" val="1785901749"/>
                  </a:ext>
                </a:extLst>
              </a:tr>
              <a:tr h="289786">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2026-03</a:t>
                      </a: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$246,175</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0.5%</a:t>
                      </a:r>
                    </a:p>
                  </a:txBody>
                  <a:tcPr marL="9525" marR="9525" marT="9525" marB="0" anchor="ctr"/>
                </a:tc>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2025-03</a:t>
                      </a:r>
                    </a:p>
                  </a:txBody>
                  <a:tcPr marL="0" marR="0" marT="10604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$250,000</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-1.5%</a:t>
                      </a:r>
                    </a:p>
                  </a:txBody>
                  <a:tcPr marL="9525" marR="9525" marT="9525" marB="0" anchor="ctr"/>
                </a:tc>
                <a:extLst>
                  <a:ext uri="{0D108BD9-81ED-4DB2-BD59-A6C34878D82A}">
                    <a16:rowId xmlns:a16="http://schemas.microsoft.com/office/drawing/2014/main" val="3345114671"/>
                  </a:ext>
                </a:extLst>
              </a:tr>
            </a:tbl>
          </a:graphicData>
        </a:graphic>
      </p:graphicFrame>
      <p:sp>
        <p:nvSpPr>
          <p:cNvPr id="8" name="object 5">
            <a:extLst>
              <a:ext uri="{FF2B5EF4-FFF2-40B4-BE49-F238E27FC236}">
                <a16:creationId xmlns:a16="http://schemas.microsoft.com/office/drawing/2014/main" id="{762D17CC-7F8C-6480-9A49-1E94AF57820A}"/>
              </a:ext>
            </a:extLst>
          </p:cNvPr>
          <p:cNvSpPr txBox="1"/>
          <p:nvPr/>
        </p:nvSpPr>
        <p:spPr>
          <a:xfrm>
            <a:off x="9113773" y="6422446"/>
            <a:ext cx="2644775" cy="348813"/>
          </a:xfrm>
          <a:prstGeom prst="rect">
            <a:avLst/>
          </a:prstGeom>
        </p:spPr>
        <p:txBody>
          <a:bodyPr vert="horz" wrap="square" lIns="0" tIns="12700" rIns="0" bIns="0" rtlCol="0">
            <a:spAutoFit/>
          </a:bodyPr>
          <a:lstStyle/>
          <a:p>
            <a:pPr marL="12700" algn="r">
              <a:lnSpc>
                <a:spcPct val="100000"/>
              </a:lnSpc>
              <a:spcBef>
                <a:spcPts val="100"/>
              </a:spcBef>
            </a:pPr>
            <a:r>
              <a:rPr sz="1050" dirty="0">
                <a:latin typeface="Arial" panose="020B0604020202020204" pitchFamily="34" charset="0"/>
                <a:cs typeface="Arial" panose="020B0604020202020204" pitchFamily="34" charset="0"/>
              </a:rPr>
              <a:t>NWLA</a:t>
            </a:r>
            <a:r>
              <a:rPr sz="1050" spc="-15"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ECONOMIC</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DASHBOARD</a:t>
            </a:r>
            <a:endParaRPr lang="en-US" sz="1050" spc="-10" dirty="0">
              <a:latin typeface="Arial" panose="020B0604020202020204" pitchFamily="34" charset="0"/>
              <a:cs typeface="Arial" panose="020B0604020202020204" pitchFamily="34" charset="0"/>
            </a:endParaRPr>
          </a:p>
          <a:p>
            <a:pPr marL="12700" algn="r">
              <a:lnSpc>
                <a:spcPct val="100000"/>
              </a:lnSpc>
              <a:spcBef>
                <a:spcPts val="100"/>
              </a:spcBef>
            </a:pPr>
            <a:r>
              <a:rPr lang="en-US" sz="1050" dirty="0">
                <a:latin typeface="Arial" panose="020B0604020202020204" pitchFamily="34" charset="0"/>
                <a:cs typeface="Arial" panose="020B0604020202020204" pitchFamily="34" charset="0"/>
              </a:rPr>
              <a:t>Housing</a:t>
            </a:r>
          </a:p>
        </p:txBody>
      </p:sp>
      <p:sp>
        <p:nvSpPr>
          <p:cNvPr id="6" name="Slide Number Placeholder 5">
            <a:extLst>
              <a:ext uri="{FF2B5EF4-FFF2-40B4-BE49-F238E27FC236}">
                <a16:creationId xmlns:a16="http://schemas.microsoft.com/office/drawing/2014/main" id="{C520E320-DAC9-3ADC-CB75-F701F3C7714E}"/>
              </a:ext>
            </a:extLst>
          </p:cNvPr>
          <p:cNvSpPr>
            <a:spLocks noGrp="1"/>
          </p:cNvSpPr>
          <p:nvPr>
            <p:ph type="sldNum" sz="quarter" idx="7"/>
          </p:nvPr>
        </p:nvSpPr>
        <p:spPr>
          <a:xfrm>
            <a:off x="11758548" y="6590792"/>
            <a:ext cx="433452" cy="153888"/>
          </a:xfrm>
        </p:spPr>
        <p:txBody>
          <a:bodyPr/>
          <a:lstStyle/>
          <a:p>
            <a:pPr marL="115570">
              <a:lnSpc>
                <a:spcPts val="1240"/>
              </a:lnSpc>
            </a:pPr>
            <a:fld id="{81D60167-4931-47E6-BA6A-407CBD079E47}" type="slidenum">
              <a:rPr lang="en-US" spc="-50" smtClean="0">
                <a:latin typeface="Arial" panose="020B0604020202020204" pitchFamily="34" charset="0"/>
                <a:cs typeface="Arial" panose="020B0604020202020204" pitchFamily="34" charset="0"/>
              </a:rPr>
              <a:t>24</a:t>
            </a:fld>
            <a:endParaRPr lang="en-US" spc="-50" dirty="0">
              <a:latin typeface="Arial" panose="020B0604020202020204" pitchFamily="34" charset="0"/>
              <a:cs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84250-CA49-0A56-1775-02CD1A37EB3B}"/>
            </a:ext>
          </a:extLst>
        </p:cNvPr>
        <p:cNvGrpSpPr/>
        <p:nvPr/>
      </p:nvGrpSpPr>
      <p:grpSpPr>
        <a:xfrm>
          <a:off x="0" y="0"/>
          <a:ext cx="0" cy="0"/>
          <a:chOff x="0" y="0"/>
          <a:chExt cx="0" cy="0"/>
        </a:xfrm>
      </p:grpSpPr>
      <p:sp>
        <p:nvSpPr>
          <p:cNvPr id="5" name="object 5">
            <a:extLst>
              <a:ext uri="{FF2B5EF4-FFF2-40B4-BE49-F238E27FC236}">
                <a16:creationId xmlns:a16="http://schemas.microsoft.com/office/drawing/2014/main" id="{7E040CEE-2C27-7835-10A2-CAD02BCC6622}"/>
              </a:ext>
            </a:extLst>
          </p:cNvPr>
          <p:cNvSpPr txBox="1">
            <a:spLocks noGrp="1"/>
          </p:cNvSpPr>
          <p:nvPr>
            <p:ph type="title" idx="4294967295"/>
          </p:nvPr>
        </p:nvSpPr>
        <p:spPr>
          <a:xfrm>
            <a:off x="932789" y="909320"/>
            <a:ext cx="5544211" cy="289823"/>
          </a:xfrm>
          <a:prstGeom prst="rect">
            <a:avLst/>
          </a:prstGeom>
          <a:noFill/>
          <a:ln>
            <a:noFill/>
            <a:prstDash/>
          </a:ln>
          <a:effectLst/>
        </p:spPr>
        <p:txBody>
          <a:bodyPr rot="0" spcFirstLastPara="0" vertOverflow="overflow" horzOverflow="overflow" vert="horz" wrap="square" lIns="0" tIns="12700"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Housing</a:t>
            </a:r>
            <a:r>
              <a:rPr kumimoji="0" lang="en-US" sz="1800" b="1" i="0" u="none" strike="noStrike" kern="0" cap="none" spc="-4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1800" b="1" i="0" u="none" strike="noStrike" kern="0" cap="none" spc="-1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Inventory:</a:t>
            </a:r>
            <a:r>
              <a:rPr kumimoji="0" lang="en-US" sz="1800" b="1" i="0" u="none" strike="noStrike" kern="0" cap="none" spc="-3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1800" b="1" i="0" u="none" strike="noStrike" kern="0" cap="none" spc="-1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Bossier Parish</a:t>
            </a:r>
            <a:endParaRPr kumimoji="0" lang="en-US"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graphicFrame>
        <p:nvGraphicFramePr>
          <p:cNvPr id="2" name="Chart 1" descr="Combined monthly housing market chart from January 2018 to January 2026. Blue bars show active listings, starting around 650–750 listings in 2018–2019, dropping to a low near 200 in early 2021, then gradually rising to about 550–700 by 2025. A red line shows median days on market, decreasing sharply to about 20 days in early 2021, then fluctuating mostly between 40 and 80 days through 2025.">
            <a:extLst>
              <a:ext uri="{FF2B5EF4-FFF2-40B4-BE49-F238E27FC236}">
                <a16:creationId xmlns:a16="http://schemas.microsoft.com/office/drawing/2014/main" id="{A387D215-75D3-4DE8-94E4-4177993559CC}"/>
              </a:ext>
              <a:ext uri="{147F2762-F138-4A5C-976F-8EAC2B608ADB}">
                <a16:predDERef xmlns:a16="http://schemas.microsoft.com/office/drawing/2014/main" pred="{C33062D0-6B1E-401A-A810-FE5C28D6E6DB}"/>
              </a:ext>
            </a:extLst>
          </p:cNvPr>
          <p:cNvGraphicFramePr>
            <a:graphicFrameLocks/>
          </p:cNvGraphicFramePr>
          <p:nvPr>
            <p:extLst>
              <p:ext uri="{D42A27DB-BD31-4B8C-83A1-F6EECF244321}">
                <p14:modId xmlns:p14="http://schemas.microsoft.com/office/powerpoint/2010/main" val="2527802317"/>
              </p:ext>
            </p:extLst>
          </p:nvPr>
        </p:nvGraphicFramePr>
        <p:xfrm>
          <a:off x="932034" y="1295400"/>
          <a:ext cx="7145165" cy="4038600"/>
        </p:xfrm>
        <a:graphic>
          <a:graphicData uri="http://schemas.openxmlformats.org/drawingml/2006/chart">
            <c:chart xmlns:c="http://schemas.openxmlformats.org/drawingml/2006/chart" xmlns:r="http://schemas.openxmlformats.org/officeDocument/2006/relationships" r:id="rId3"/>
          </a:graphicData>
        </a:graphic>
      </p:graphicFrame>
      <p:sp>
        <p:nvSpPr>
          <p:cNvPr id="4" name="object 3">
            <a:extLst>
              <a:ext uri="{FF2B5EF4-FFF2-40B4-BE49-F238E27FC236}">
                <a16:creationId xmlns:a16="http://schemas.microsoft.com/office/drawing/2014/main" id="{4C550232-A213-106A-7CC1-3E272EC62633}"/>
              </a:ext>
            </a:extLst>
          </p:cNvPr>
          <p:cNvSpPr txBox="1"/>
          <p:nvPr/>
        </p:nvSpPr>
        <p:spPr>
          <a:xfrm>
            <a:off x="932035" y="5506924"/>
            <a:ext cx="5392565" cy="197490"/>
          </a:xfrm>
          <a:prstGeom prst="rect">
            <a:avLst/>
          </a:prstGeom>
        </p:spPr>
        <p:txBody>
          <a:bodyPr vert="horz" wrap="square" lIns="0" tIns="12700" rIns="0" bIns="0" rtlCol="0">
            <a:spAutoFit/>
          </a:bodyPr>
          <a:lstStyle/>
          <a:p>
            <a:pPr marL="12700">
              <a:lnSpc>
                <a:spcPct val="100000"/>
              </a:lnSpc>
              <a:spcBef>
                <a:spcPts val="100"/>
              </a:spcBef>
            </a:pPr>
            <a:r>
              <a:rPr sz="1200" dirty="0">
                <a:latin typeface="Arial" panose="020B0604020202020204" pitchFamily="34" charset="0"/>
                <a:cs typeface="Arial" panose="020B0604020202020204" pitchFamily="34" charset="0"/>
              </a:rPr>
              <a:t>Data</a:t>
            </a:r>
            <a:r>
              <a:rPr sz="1200" spc="-4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from:</a:t>
            </a:r>
            <a:r>
              <a:rPr sz="1200" spc="-10" dirty="0">
                <a:latin typeface="Arial" panose="020B0604020202020204" pitchFamily="34" charset="0"/>
                <a:cs typeface="Arial" panose="020B0604020202020204" pitchFamily="34" charset="0"/>
              </a:rPr>
              <a:t> Federal</a:t>
            </a:r>
            <a:r>
              <a:rPr sz="1200" spc="-5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Reserve</a:t>
            </a:r>
            <a:r>
              <a:rPr sz="1200" spc="-1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Bank</a:t>
            </a:r>
            <a:r>
              <a:rPr sz="1200" spc="-2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of</a:t>
            </a:r>
            <a:r>
              <a:rPr sz="1200" spc="-2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St.</a:t>
            </a:r>
            <a:r>
              <a:rPr sz="1200" spc="-2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Louis.</a:t>
            </a:r>
            <a:r>
              <a:rPr sz="1200" spc="-30" dirty="0">
                <a:latin typeface="Arial" panose="020B0604020202020204" pitchFamily="34" charset="0"/>
                <a:cs typeface="Arial" panose="020B0604020202020204" pitchFamily="34" charset="0"/>
              </a:rPr>
              <a:t> </a:t>
            </a:r>
            <a:r>
              <a:rPr sz="1200" u="sng" spc="-10" dirty="0">
                <a:solidFill>
                  <a:srgbClr val="0462C1"/>
                </a:solidFill>
                <a:uFill>
                  <a:solidFill>
                    <a:srgbClr val="0462C1"/>
                  </a:solidFill>
                </a:uFill>
                <a:latin typeface="Arial" panose="020B0604020202020204" pitchFamily="34" charset="0"/>
                <a:cs typeface="Arial" panose="020B0604020202020204" pitchFamily="34" charset="0"/>
                <a:hlinkClick r:id="rId4"/>
              </a:rPr>
              <a:t>https://fred.stlouisfed.org</a:t>
            </a:r>
            <a:endParaRPr sz="1200" dirty="0">
              <a:latin typeface="Arial" panose="020B0604020202020204" pitchFamily="34" charset="0"/>
              <a:cs typeface="Arial" panose="020B0604020202020204" pitchFamily="34" charset="0"/>
            </a:endParaRPr>
          </a:p>
        </p:txBody>
      </p:sp>
      <p:graphicFrame>
        <p:nvGraphicFramePr>
          <p:cNvPr id="7" name="object 6">
            <a:extLst>
              <a:ext uri="{FF2B5EF4-FFF2-40B4-BE49-F238E27FC236}">
                <a16:creationId xmlns:a16="http://schemas.microsoft.com/office/drawing/2014/main" id="{33C5A25E-E489-12B4-C854-26E170B0A42B}"/>
              </a:ext>
            </a:extLst>
          </p:cNvPr>
          <p:cNvGraphicFramePr>
            <a:graphicFrameLocks noGrp="1"/>
          </p:cNvGraphicFramePr>
          <p:nvPr>
            <p:extLst>
              <p:ext uri="{D42A27DB-BD31-4B8C-83A1-F6EECF244321}">
                <p14:modId xmlns:p14="http://schemas.microsoft.com/office/powerpoint/2010/main" val="973499398"/>
              </p:ext>
            </p:extLst>
          </p:nvPr>
        </p:nvGraphicFramePr>
        <p:xfrm>
          <a:off x="8382000" y="287335"/>
          <a:ext cx="3621024" cy="5808665"/>
        </p:xfrm>
        <a:graphic>
          <a:graphicData uri="http://schemas.openxmlformats.org/drawingml/2006/table">
            <a:tbl>
              <a:tblPr firstRow="1" bandRow="1">
                <a:tableStyleId>{616DA210-FB5B-4158-B5E0-FEB733F419BA}</a:tableStyleId>
              </a:tblPr>
              <a:tblGrid>
                <a:gridCol w="724205">
                  <a:extLst>
                    <a:ext uri="{9D8B030D-6E8A-4147-A177-3AD203B41FA5}">
                      <a16:colId xmlns:a16="http://schemas.microsoft.com/office/drawing/2014/main" val="20000"/>
                    </a:ext>
                  </a:extLst>
                </a:gridCol>
                <a:gridCol w="724205">
                  <a:extLst>
                    <a:ext uri="{9D8B030D-6E8A-4147-A177-3AD203B41FA5}">
                      <a16:colId xmlns:a16="http://schemas.microsoft.com/office/drawing/2014/main" val="20001"/>
                    </a:ext>
                  </a:extLst>
                </a:gridCol>
                <a:gridCol w="724204">
                  <a:extLst>
                    <a:ext uri="{9D8B030D-6E8A-4147-A177-3AD203B41FA5}">
                      <a16:colId xmlns:a16="http://schemas.microsoft.com/office/drawing/2014/main" val="20002"/>
                    </a:ext>
                  </a:extLst>
                </a:gridCol>
                <a:gridCol w="751653">
                  <a:extLst>
                    <a:ext uri="{9D8B030D-6E8A-4147-A177-3AD203B41FA5}">
                      <a16:colId xmlns:a16="http://schemas.microsoft.com/office/drawing/2014/main" val="20003"/>
                    </a:ext>
                  </a:extLst>
                </a:gridCol>
                <a:gridCol w="696757">
                  <a:extLst>
                    <a:ext uri="{9D8B030D-6E8A-4147-A177-3AD203B41FA5}">
                      <a16:colId xmlns:a16="http://schemas.microsoft.com/office/drawing/2014/main" val="20004"/>
                    </a:ext>
                  </a:extLst>
                </a:gridCol>
              </a:tblGrid>
              <a:tr h="455111">
                <a:tc>
                  <a:txBody>
                    <a:bodyPr/>
                    <a:lstStyle/>
                    <a:p>
                      <a:pPr marL="155575" marR="147320" indent="20955">
                        <a:lnSpc>
                          <a:spcPct val="100000"/>
                        </a:lnSpc>
                        <a:spcBef>
                          <a:spcPts val="1025"/>
                        </a:spcBef>
                      </a:pPr>
                      <a:r>
                        <a:rPr sz="1000" spc="-10" dirty="0">
                          <a:solidFill>
                            <a:schemeClr val="bg1"/>
                          </a:solidFill>
                          <a:latin typeface="Arial" panose="020B0604020202020204" pitchFamily="34" charset="0"/>
                          <a:cs typeface="Arial" panose="020B0604020202020204" pitchFamily="34" charset="0"/>
                        </a:rPr>
                        <a:t>Year- Month</a:t>
                      </a:r>
                      <a:endParaRPr sz="1000" dirty="0">
                        <a:solidFill>
                          <a:schemeClr val="bg1"/>
                        </a:solidFill>
                        <a:latin typeface="Arial" panose="020B0604020202020204" pitchFamily="34" charset="0"/>
                        <a:cs typeface="Arial" panose="020B0604020202020204" pitchFamily="34" charset="0"/>
                      </a:endParaRPr>
                    </a:p>
                  </a:txBody>
                  <a:tcPr marL="0" marR="0" marT="130175" marB="0">
                    <a:solidFill>
                      <a:srgbClr val="472C7B"/>
                    </a:solidFill>
                  </a:tcPr>
                </a:tc>
                <a:tc>
                  <a:txBody>
                    <a:bodyPr/>
                    <a:lstStyle/>
                    <a:p>
                      <a:pPr marL="117475" marR="108585" indent="73025">
                        <a:lnSpc>
                          <a:spcPct val="100000"/>
                        </a:lnSpc>
                        <a:spcBef>
                          <a:spcPts val="1025"/>
                        </a:spcBef>
                      </a:pPr>
                      <a:r>
                        <a:rPr sz="1000" spc="-10" dirty="0">
                          <a:solidFill>
                            <a:schemeClr val="bg1"/>
                          </a:solidFill>
                          <a:latin typeface="Arial" panose="020B0604020202020204" pitchFamily="34" charset="0"/>
                          <a:cs typeface="Arial" panose="020B0604020202020204" pitchFamily="34" charset="0"/>
                        </a:rPr>
                        <a:t>Total Listings</a:t>
                      </a:r>
                      <a:endParaRPr sz="1000" dirty="0">
                        <a:solidFill>
                          <a:schemeClr val="bg1"/>
                        </a:solidFill>
                        <a:latin typeface="Arial" panose="020B0604020202020204" pitchFamily="34" charset="0"/>
                        <a:cs typeface="Arial" panose="020B0604020202020204" pitchFamily="34" charset="0"/>
                      </a:endParaRPr>
                    </a:p>
                  </a:txBody>
                  <a:tcPr marL="0" marR="0" marT="130175" marB="0">
                    <a:solidFill>
                      <a:srgbClr val="472C7B"/>
                    </a:solidFill>
                  </a:tcPr>
                </a:tc>
                <a:tc>
                  <a:txBody>
                    <a:bodyPr/>
                    <a:lstStyle/>
                    <a:p>
                      <a:pPr marL="109855" marR="26670" indent="-74930">
                        <a:lnSpc>
                          <a:spcPct val="100000"/>
                        </a:lnSpc>
                        <a:spcBef>
                          <a:spcPts val="1025"/>
                        </a:spcBef>
                      </a:pPr>
                      <a:r>
                        <a:rPr sz="1000" dirty="0">
                          <a:solidFill>
                            <a:schemeClr val="bg1"/>
                          </a:solidFill>
                          <a:latin typeface="Arial" panose="020B0604020202020204" pitchFamily="34" charset="0"/>
                          <a:cs typeface="Arial" panose="020B0604020202020204" pitchFamily="34" charset="0"/>
                        </a:rPr>
                        <a:t>Monthly</a:t>
                      </a:r>
                      <a:r>
                        <a:rPr sz="1000" spc="-10" dirty="0">
                          <a:solidFill>
                            <a:schemeClr val="bg1"/>
                          </a:solidFill>
                          <a:latin typeface="Arial" panose="020B0604020202020204" pitchFamily="34" charset="0"/>
                          <a:cs typeface="Arial" panose="020B0604020202020204" pitchFamily="34" charset="0"/>
                        </a:rPr>
                        <a:t> </a:t>
                      </a:r>
                      <a:r>
                        <a:rPr sz="1000" spc="-50" dirty="0">
                          <a:solidFill>
                            <a:schemeClr val="bg1"/>
                          </a:solidFill>
                          <a:latin typeface="Arial" panose="020B0604020202020204" pitchFamily="34" charset="0"/>
                          <a:cs typeface="Arial" panose="020B0604020202020204" pitchFamily="34" charset="0"/>
                        </a:rPr>
                        <a:t>% </a:t>
                      </a:r>
                      <a:r>
                        <a:rPr sz="1000" spc="-10" dirty="0">
                          <a:solidFill>
                            <a:schemeClr val="bg1"/>
                          </a:solidFill>
                          <a:latin typeface="Arial" panose="020B0604020202020204" pitchFamily="34" charset="0"/>
                          <a:cs typeface="Arial" panose="020B0604020202020204" pitchFamily="34" charset="0"/>
                        </a:rPr>
                        <a:t>Change</a:t>
                      </a:r>
                      <a:endParaRPr sz="1000" dirty="0">
                        <a:solidFill>
                          <a:schemeClr val="bg1"/>
                        </a:solidFill>
                        <a:latin typeface="Arial" panose="020B0604020202020204" pitchFamily="34" charset="0"/>
                        <a:cs typeface="Arial" panose="020B0604020202020204" pitchFamily="34" charset="0"/>
                      </a:endParaRPr>
                    </a:p>
                  </a:txBody>
                  <a:tcPr marL="0" marR="0" marT="130175" marB="0">
                    <a:solidFill>
                      <a:srgbClr val="472C7B"/>
                    </a:solidFill>
                  </a:tcPr>
                </a:tc>
                <a:tc>
                  <a:txBody>
                    <a:bodyPr/>
                    <a:lstStyle/>
                    <a:p>
                      <a:pPr marL="99060" marR="90170" indent="25400" algn="ctr">
                        <a:lnSpc>
                          <a:spcPct val="100000"/>
                        </a:lnSpc>
                        <a:spcBef>
                          <a:spcPts val="425"/>
                        </a:spcBef>
                      </a:pPr>
                      <a:r>
                        <a:rPr lang="en-US" sz="1000" spc="-10" dirty="0">
                          <a:solidFill>
                            <a:schemeClr val="bg1"/>
                          </a:solidFill>
                          <a:latin typeface="Arial" panose="020B0604020202020204" pitchFamily="34" charset="0"/>
                          <a:cs typeface="Arial" panose="020B0604020202020204" pitchFamily="34" charset="0"/>
                        </a:rPr>
                        <a:t>Median Days On Market</a:t>
                      </a:r>
                      <a:endParaRPr sz="1000" dirty="0">
                        <a:solidFill>
                          <a:schemeClr val="bg1"/>
                        </a:solidFill>
                        <a:latin typeface="Arial" panose="020B0604020202020204" pitchFamily="34" charset="0"/>
                        <a:cs typeface="Arial" panose="020B0604020202020204" pitchFamily="34" charset="0"/>
                      </a:endParaRPr>
                    </a:p>
                  </a:txBody>
                  <a:tcPr marL="0" marR="0" marT="53975" marB="0">
                    <a:solidFill>
                      <a:srgbClr val="472C7B"/>
                    </a:solidFill>
                  </a:tcPr>
                </a:tc>
                <a:tc>
                  <a:txBody>
                    <a:bodyPr/>
                    <a:lstStyle/>
                    <a:p>
                      <a:pPr marL="110489" marR="26670" indent="-74930" algn="ctr">
                        <a:lnSpc>
                          <a:spcPct val="100000"/>
                        </a:lnSpc>
                        <a:spcBef>
                          <a:spcPts val="1025"/>
                        </a:spcBef>
                      </a:pPr>
                      <a:r>
                        <a:rPr sz="1000" dirty="0">
                          <a:solidFill>
                            <a:schemeClr val="bg1"/>
                          </a:solidFill>
                          <a:latin typeface="Arial" panose="020B0604020202020204" pitchFamily="34" charset="0"/>
                          <a:cs typeface="Arial" panose="020B0604020202020204" pitchFamily="34" charset="0"/>
                        </a:rPr>
                        <a:t>Monthly</a:t>
                      </a:r>
                      <a:r>
                        <a:rPr sz="1000" spc="-45" dirty="0">
                          <a:solidFill>
                            <a:schemeClr val="bg1"/>
                          </a:solidFill>
                          <a:latin typeface="Arial" panose="020B0604020202020204" pitchFamily="34" charset="0"/>
                          <a:cs typeface="Arial" panose="020B0604020202020204" pitchFamily="34" charset="0"/>
                        </a:rPr>
                        <a:t> </a:t>
                      </a:r>
                      <a:r>
                        <a:rPr sz="1000" spc="-50" dirty="0">
                          <a:solidFill>
                            <a:schemeClr val="bg1"/>
                          </a:solidFill>
                          <a:latin typeface="Arial" panose="020B0604020202020204" pitchFamily="34" charset="0"/>
                          <a:cs typeface="Arial" panose="020B0604020202020204" pitchFamily="34" charset="0"/>
                        </a:rPr>
                        <a:t>% </a:t>
                      </a:r>
                      <a:r>
                        <a:rPr sz="1000" spc="-10" dirty="0">
                          <a:solidFill>
                            <a:schemeClr val="bg1"/>
                          </a:solidFill>
                          <a:latin typeface="Arial" panose="020B0604020202020204" pitchFamily="34" charset="0"/>
                          <a:cs typeface="Arial" panose="020B0604020202020204" pitchFamily="34" charset="0"/>
                        </a:rPr>
                        <a:t>Change</a:t>
                      </a:r>
                      <a:endParaRPr sz="1000" dirty="0">
                        <a:solidFill>
                          <a:schemeClr val="bg1"/>
                        </a:solidFill>
                        <a:latin typeface="Arial" panose="020B0604020202020204" pitchFamily="34" charset="0"/>
                        <a:cs typeface="Arial" panose="020B0604020202020204" pitchFamily="34" charset="0"/>
                      </a:endParaRPr>
                    </a:p>
                  </a:txBody>
                  <a:tcPr marL="0" marR="0" marT="130175" marB="0">
                    <a:solidFill>
                      <a:srgbClr val="472C7B"/>
                    </a:solidFill>
                  </a:tcPr>
                </a:tc>
                <a:extLst>
                  <a:ext uri="{0D108BD9-81ED-4DB2-BD59-A6C34878D82A}">
                    <a16:rowId xmlns:a16="http://schemas.microsoft.com/office/drawing/2014/main" val="10000"/>
                  </a:ext>
                </a:extLst>
              </a:tr>
              <a:tr h="294305">
                <a:tc>
                  <a:txBody>
                    <a:bodyPr/>
                    <a:lstStyle/>
                    <a:p>
                      <a:pPr marL="635" algn="ctr">
                        <a:lnSpc>
                          <a:spcPct val="100000"/>
                        </a:lnSpc>
                        <a:spcBef>
                          <a:spcPts val="87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4-10</a:t>
                      </a:r>
                      <a:endParaRPr sz="1100" dirty="0">
                        <a:latin typeface="Arial" panose="020B0604020202020204" pitchFamily="34" charset="0"/>
                        <a:cs typeface="Arial" panose="020B0604020202020204" pitchFamily="34" charset="0"/>
                      </a:endParaRPr>
                    </a:p>
                  </a:txBody>
                  <a:tcPr marL="0" marR="0" marT="1111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539</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0.4%</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59</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-3.3%</a:t>
                      </a:r>
                    </a:p>
                  </a:txBody>
                  <a:tcPr marL="9525" marR="9525" marT="9525" marB="0" anchor="ctr"/>
                </a:tc>
                <a:extLst>
                  <a:ext uri="{0D108BD9-81ED-4DB2-BD59-A6C34878D82A}">
                    <a16:rowId xmlns:a16="http://schemas.microsoft.com/office/drawing/2014/main" val="10001"/>
                  </a:ext>
                </a:extLst>
              </a:tr>
              <a:tr h="294305">
                <a:tc>
                  <a:txBody>
                    <a:bodyPr/>
                    <a:lstStyle/>
                    <a:p>
                      <a:pPr marL="635" algn="ctr">
                        <a:lnSpc>
                          <a:spcPct val="100000"/>
                        </a:lnSpc>
                        <a:spcBef>
                          <a:spcPts val="83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4-11</a:t>
                      </a:r>
                      <a:endParaRPr sz="1100" dirty="0">
                        <a:latin typeface="Arial" panose="020B0604020202020204" pitchFamily="34" charset="0"/>
                        <a:cs typeface="Arial" panose="020B0604020202020204" pitchFamily="34" charset="0"/>
                      </a:endParaRPr>
                    </a:p>
                  </a:txBody>
                  <a:tcPr marL="0" marR="0" marT="10604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560</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3.9%</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57</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-3.4%</a:t>
                      </a:r>
                    </a:p>
                  </a:txBody>
                  <a:tcPr marL="9525" marR="9525" marT="9525" marB="0" anchor="ctr"/>
                </a:tc>
                <a:extLst>
                  <a:ext uri="{0D108BD9-81ED-4DB2-BD59-A6C34878D82A}">
                    <a16:rowId xmlns:a16="http://schemas.microsoft.com/office/drawing/2014/main" val="10002"/>
                  </a:ext>
                </a:extLst>
              </a:tr>
              <a:tr h="294305">
                <a:tc>
                  <a:txBody>
                    <a:bodyPr/>
                    <a:lstStyle/>
                    <a:p>
                      <a:pPr marL="635" algn="ctr">
                        <a:lnSpc>
                          <a:spcPct val="100000"/>
                        </a:lnSpc>
                        <a:spcBef>
                          <a:spcPts val="83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4-12</a:t>
                      </a:r>
                      <a:endParaRPr sz="1100" dirty="0">
                        <a:latin typeface="Arial" panose="020B0604020202020204" pitchFamily="34" charset="0"/>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520</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-7.1%</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64</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12.3%</a:t>
                      </a:r>
                    </a:p>
                  </a:txBody>
                  <a:tcPr marL="9525" marR="9525" marT="9525" marB="0" anchor="ctr"/>
                </a:tc>
                <a:extLst>
                  <a:ext uri="{0D108BD9-81ED-4DB2-BD59-A6C34878D82A}">
                    <a16:rowId xmlns:a16="http://schemas.microsoft.com/office/drawing/2014/main" val="10003"/>
                  </a:ext>
                </a:extLst>
              </a:tr>
              <a:tr h="294305">
                <a:tc>
                  <a:txBody>
                    <a:bodyPr/>
                    <a:lstStyle/>
                    <a:p>
                      <a:pPr marL="635" algn="ctr">
                        <a:lnSpc>
                          <a:spcPct val="100000"/>
                        </a:lnSpc>
                        <a:spcBef>
                          <a:spcPts val="87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5-01</a:t>
                      </a:r>
                      <a:endParaRPr sz="1100" dirty="0">
                        <a:latin typeface="Arial" panose="020B0604020202020204" pitchFamily="34" charset="0"/>
                        <a:cs typeface="Arial" panose="020B0604020202020204" pitchFamily="34" charset="0"/>
                      </a:endParaRPr>
                    </a:p>
                  </a:txBody>
                  <a:tcPr marL="0" marR="0" marT="1111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517</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-0.6%</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72</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12.5%</a:t>
                      </a:r>
                    </a:p>
                  </a:txBody>
                  <a:tcPr marL="9525" marR="9525" marT="9525" marB="0" anchor="ctr"/>
                </a:tc>
                <a:extLst>
                  <a:ext uri="{0D108BD9-81ED-4DB2-BD59-A6C34878D82A}">
                    <a16:rowId xmlns:a16="http://schemas.microsoft.com/office/drawing/2014/main" val="10004"/>
                  </a:ext>
                </a:extLst>
              </a:tr>
              <a:tr h="294305">
                <a:tc>
                  <a:txBody>
                    <a:bodyPr/>
                    <a:lstStyle/>
                    <a:p>
                      <a:pPr marL="635" algn="ctr">
                        <a:lnSpc>
                          <a:spcPct val="100000"/>
                        </a:lnSpc>
                        <a:spcBef>
                          <a:spcPts val="83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5-02</a:t>
                      </a:r>
                      <a:endParaRPr sz="1100" dirty="0">
                        <a:latin typeface="Arial" panose="020B0604020202020204" pitchFamily="34" charset="0"/>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565</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9.3%</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69</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-4.2%</a:t>
                      </a:r>
                    </a:p>
                  </a:txBody>
                  <a:tcPr marL="9525" marR="9525" marT="9525" marB="0" anchor="ctr"/>
                </a:tc>
                <a:extLst>
                  <a:ext uri="{0D108BD9-81ED-4DB2-BD59-A6C34878D82A}">
                    <a16:rowId xmlns:a16="http://schemas.microsoft.com/office/drawing/2014/main" val="10005"/>
                  </a:ext>
                </a:extLst>
              </a:tr>
              <a:tr h="294305">
                <a:tc>
                  <a:txBody>
                    <a:bodyPr/>
                    <a:lstStyle/>
                    <a:p>
                      <a:pPr marL="635" algn="ctr">
                        <a:lnSpc>
                          <a:spcPct val="100000"/>
                        </a:lnSpc>
                        <a:spcBef>
                          <a:spcPts val="83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5-03</a:t>
                      </a:r>
                      <a:endParaRPr sz="1100" dirty="0">
                        <a:latin typeface="Arial" panose="020B0604020202020204" pitchFamily="34" charset="0"/>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617</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9.2%</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51</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-26.1%</a:t>
                      </a:r>
                    </a:p>
                  </a:txBody>
                  <a:tcPr marL="9525" marR="9525" marT="9525" marB="0" anchor="ctr"/>
                </a:tc>
                <a:extLst>
                  <a:ext uri="{0D108BD9-81ED-4DB2-BD59-A6C34878D82A}">
                    <a16:rowId xmlns:a16="http://schemas.microsoft.com/office/drawing/2014/main" val="10006"/>
                  </a:ext>
                </a:extLst>
              </a:tr>
              <a:tr h="294305">
                <a:tc>
                  <a:txBody>
                    <a:bodyPr/>
                    <a:lstStyle/>
                    <a:p>
                      <a:pPr marL="635" algn="ctr">
                        <a:lnSpc>
                          <a:spcPct val="100000"/>
                        </a:lnSpc>
                        <a:spcBef>
                          <a:spcPts val="87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5-04</a:t>
                      </a:r>
                      <a:endParaRPr sz="1100" dirty="0">
                        <a:latin typeface="Arial" panose="020B0604020202020204" pitchFamily="34" charset="0"/>
                        <a:cs typeface="Arial" panose="020B0604020202020204" pitchFamily="34" charset="0"/>
                      </a:endParaRPr>
                    </a:p>
                  </a:txBody>
                  <a:tcPr marL="0" marR="0" marT="1111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678</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9.9%</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53</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3.9%</a:t>
                      </a:r>
                    </a:p>
                  </a:txBody>
                  <a:tcPr marL="9525" marR="9525" marT="9525" marB="0" anchor="ctr"/>
                </a:tc>
                <a:extLst>
                  <a:ext uri="{0D108BD9-81ED-4DB2-BD59-A6C34878D82A}">
                    <a16:rowId xmlns:a16="http://schemas.microsoft.com/office/drawing/2014/main" val="10007"/>
                  </a:ext>
                </a:extLst>
              </a:tr>
              <a:tr h="294305">
                <a:tc>
                  <a:txBody>
                    <a:bodyPr/>
                    <a:lstStyle/>
                    <a:p>
                      <a:pPr marL="635" algn="ctr">
                        <a:lnSpc>
                          <a:spcPct val="100000"/>
                        </a:lnSpc>
                        <a:spcBef>
                          <a:spcPts val="83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5-05</a:t>
                      </a:r>
                      <a:endParaRPr sz="1100" dirty="0">
                        <a:latin typeface="Arial" panose="020B0604020202020204" pitchFamily="34" charset="0"/>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699</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3.1%</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54</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1.9%</a:t>
                      </a:r>
                    </a:p>
                  </a:txBody>
                  <a:tcPr marL="9525" marR="9525" marT="9525" marB="0" anchor="ctr"/>
                </a:tc>
                <a:extLst>
                  <a:ext uri="{0D108BD9-81ED-4DB2-BD59-A6C34878D82A}">
                    <a16:rowId xmlns:a16="http://schemas.microsoft.com/office/drawing/2014/main" val="10008"/>
                  </a:ext>
                </a:extLst>
              </a:tr>
              <a:tr h="294305">
                <a:tc>
                  <a:txBody>
                    <a:bodyPr/>
                    <a:lstStyle/>
                    <a:p>
                      <a:pPr marL="635" algn="ctr">
                        <a:lnSpc>
                          <a:spcPct val="100000"/>
                        </a:lnSpc>
                        <a:spcBef>
                          <a:spcPts val="83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5-06</a:t>
                      </a:r>
                      <a:endParaRPr sz="1100" dirty="0">
                        <a:latin typeface="Arial" panose="020B0604020202020204" pitchFamily="34" charset="0"/>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682</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-2.4%</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57</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5.6%</a:t>
                      </a:r>
                    </a:p>
                  </a:txBody>
                  <a:tcPr marL="9525" marR="9525" marT="9525" marB="0" anchor="ctr"/>
                </a:tc>
                <a:extLst>
                  <a:ext uri="{0D108BD9-81ED-4DB2-BD59-A6C34878D82A}">
                    <a16:rowId xmlns:a16="http://schemas.microsoft.com/office/drawing/2014/main" val="10009"/>
                  </a:ext>
                </a:extLst>
              </a:tr>
              <a:tr h="294305">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u="none" strike="noStrike" kern="0" cap="none" spc="-10" normalizeH="0" baseline="0" noProof="0" dirty="0">
                          <a:ln>
                            <a:noFill/>
                          </a:ln>
                          <a:solidFill>
                            <a:prstClr val="black"/>
                          </a:solidFill>
                          <a:effectLst/>
                          <a:uLnTx/>
                          <a:uFillTx/>
                          <a:latin typeface="Arial" panose="020B0604020202020204" pitchFamily="34" charset="0"/>
                          <a:cs typeface="Arial" panose="020B0604020202020204" pitchFamily="34" charset="0"/>
                        </a:rPr>
                        <a:t>2025-07</a:t>
                      </a: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676</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-0.9%</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61</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7.0%</a:t>
                      </a:r>
                    </a:p>
                  </a:txBody>
                  <a:tcPr marL="9525" marR="9525" marT="9525" marB="0" anchor="ctr"/>
                </a:tc>
                <a:extLst>
                  <a:ext uri="{0D108BD9-81ED-4DB2-BD59-A6C34878D82A}">
                    <a16:rowId xmlns:a16="http://schemas.microsoft.com/office/drawing/2014/main" val="10010"/>
                  </a:ext>
                </a:extLst>
              </a:tr>
              <a:tr h="294305">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u="none" strike="noStrike" kern="0" cap="none" spc="-10" normalizeH="0" baseline="0" noProof="0" dirty="0">
                          <a:ln>
                            <a:noFill/>
                          </a:ln>
                          <a:solidFill>
                            <a:prstClr val="black"/>
                          </a:solidFill>
                          <a:effectLst/>
                          <a:uLnTx/>
                          <a:uFillTx/>
                          <a:latin typeface="Arial" panose="020B0604020202020204" pitchFamily="34" charset="0"/>
                          <a:cs typeface="Arial" panose="020B0604020202020204" pitchFamily="34" charset="0"/>
                        </a:rPr>
                        <a:t>2025-08</a:t>
                      </a: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623</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-7.8%</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62</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1.6%</a:t>
                      </a:r>
                    </a:p>
                  </a:txBody>
                  <a:tcPr marL="9525" marR="9525" marT="9525" marB="0" anchor="ctr"/>
                </a:tc>
                <a:extLst>
                  <a:ext uri="{0D108BD9-81ED-4DB2-BD59-A6C34878D82A}">
                    <a16:rowId xmlns:a16="http://schemas.microsoft.com/office/drawing/2014/main" val="10011"/>
                  </a:ext>
                </a:extLst>
              </a:tr>
              <a:tr h="294305">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u="none" strike="noStrike" kern="0" cap="none" spc="-10" normalizeH="0" baseline="0" noProof="0" dirty="0">
                          <a:ln>
                            <a:noFill/>
                          </a:ln>
                          <a:solidFill>
                            <a:prstClr val="black"/>
                          </a:solidFill>
                          <a:effectLst/>
                          <a:uLnTx/>
                          <a:uFillTx/>
                          <a:latin typeface="Arial" panose="020B0604020202020204" pitchFamily="34" charset="0"/>
                          <a:cs typeface="Arial" panose="020B0604020202020204" pitchFamily="34" charset="0"/>
                        </a:rPr>
                        <a:t>2025-09</a:t>
                      </a: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608</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-2.4%</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59</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-4.8%</a:t>
                      </a:r>
                    </a:p>
                  </a:txBody>
                  <a:tcPr marL="9525" marR="9525" marT="9525" marB="0" anchor="ctr"/>
                </a:tc>
                <a:extLst>
                  <a:ext uri="{0D108BD9-81ED-4DB2-BD59-A6C34878D82A}">
                    <a16:rowId xmlns:a16="http://schemas.microsoft.com/office/drawing/2014/main" val="10012"/>
                  </a:ext>
                </a:extLst>
              </a:tr>
              <a:tr h="294305">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2025-10</a:t>
                      </a: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617</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57</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-3.4%</a:t>
                      </a:r>
                    </a:p>
                  </a:txBody>
                  <a:tcPr marL="9525" marR="9525" marT="9525" marB="0" anchor="ctr"/>
                </a:tc>
                <a:extLst>
                  <a:ext uri="{0D108BD9-81ED-4DB2-BD59-A6C34878D82A}">
                    <a16:rowId xmlns:a16="http://schemas.microsoft.com/office/drawing/2014/main" val="1645864644"/>
                  </a:ext>
                </a:extLst>
              </a:tr>
              <a:tr h="294305">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2025-11</a:t>
                      </a: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594</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-3.7%</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60</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5.3%</a:t>
                      </a:r>
                    </a:p>
                  </a:txBody>
                  <a:tcPr marL="9525" marR="9525" marT="9525" marB="0" anchor="ctr"/>
                </a:tc>
                <a:extLst>
                  <a:ext uri="{0D108BD9-81ED-4DB2-BD59-A6C34878D82A}">
                    <a16:rowId xmlns:a16="http://schemas.microsoft.com/office/drawing/2014/main" val="798537855"/>
                  </a:ext>
                </a:extLst>
              </a:tr>
              <a:tr h="294305">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2025-12</a:t>
                      </a: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574</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-3.4%</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67</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11.7%</a:t>
                      </a:r>
                    </a:p>
                  </a:txBody>
                  <a:tcPr marL="9525" marR="9525" marT="9525" marB="0" anchor="ctr"/>
                </a:tc>
                <a:extLst>
                  <a:ext uri="{0D108BD9-81ED-4DB2-BD59-A6C34878D82A}">
                    <a16:rowId xmlns:a16="http://schemas.microsoft.com/office/drawing/2014/main" val="119373032"/>
                  </a:ext>
                </a:extLst>
              </a:tr>
              <a:tr h="294305">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2026-01</a:t>
                      </a: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544</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-5.2%</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78</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16.4%</a:t>
                      </a:r>
                    </a:p>
                  </a:txBody>
                  <a:tcPr marL="9525" marR="9525" marT="9525" marB="0" anchor="ctr"/>
                </a:tc>
                <a:extLst>
                  <a:ext uri="{0D108BD9-81ED-4DB2-BD59-A6C34878D82A}">
                    <a16:rowId xmlns:a16="http://schemas.microsoft.com/office/drawing/2014/main" val="1962271361"/>
                  </a:ext>
                </a:extLst>
              </a:tr>
              <a:tr h="294305">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2026-02</a:t>
                      </a: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572</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5.1%</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78</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0.0%</a:t>
                      </a:r>
                    </a:p>
                  </a:txBody>
                  <a:tcPr marL="9525" marR="9525" marT="9525" marB="0" anchor="ctr"/>
                </a:tc>
                <a:extLst>
                  <a:ext uri="{0D108BD9-81ED-4DB2-BD59-A6C34878D82A}">
                    <a16:rowId xmlns:a16="http://schemas.microsoft.com/office/drawing/2014/main" val="989982147"/>
                  </a:ext>
                </a:extLst>
              </a:tr>
              <a:tr h="294305">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2026-03</a:t>
                      </a: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605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5.8%</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59</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-24.4%</a:t>
                      </a:r>
                    </a:p>
                  </a:txBody>
                  <a:tcPr marL="9525" marR="9525" marT="9525" marB="0" anchor="ctr"/>
                </a:tc>
                <a:extLst>
                  <a:ext uri="{0D108BD9-81ED-4DB2-BD59-A6C34878D82A}">
                    <a16:rowId xmlns:a16="http://schemas.microsoft.com/office/drawing/2014/main" val="1612262578"/>
                  </a:ext>
                </a:extLst>
              </a:tr>
            </a:tbl>
          </a:graphicData>
        </a:graphic>
      </p:graphicFrame>
      <p:sp>
        <p:nvSpPr>
          <p:cNvPr id="8" name="object 5">
            <a:extLst>
              <a:ext uri="{FF2B5EF4-FFF2-40B4-BE49-F238E27FC236}">
                <a16:creationId xmlns:a16="http://schemas.microsoft.com/office/drawing/2014/main" id="{FBB50D60-7C37-A251-E710-A3DE3D6A74DD}"/>
              </a:ext>
            </a:extLst>
          </p:cNvPr>
          <p:cNvSpPr txBox="1"/>
          <p:nvPr/>
        </p:nvSpPr>
        <p:spPr>
          <a:xfrm>
            <a:off x="9113773" y="6422446"/>
            <a:ext cx="2644775" cy="348813"/>
          </a:xfrm>
          <a:prstGeom prst="rect">
            <a:avLst/>
          </a:prstGeom>
        </p:spPr>
        <p:txBody>
          <a:bodyPr vert="horz" wrap="square" lIns="0" tIns="12700" rIns="0" bIns="0" rtlCol="0">
            <a:spAutoFit/>
          </a:bodyPr>
          <a:lstStyle/>
          <a:p>
            <a:pPr marL="12700" algn="r">
              <a:lnSpc>
                <a:spcPct val="100000"/>
              </a:lnSpc>
              <a:spcBef>
                <a:spcPts val="100"/>
              </a:spcBef>
            </a:pPr>
            <a:r>
              <a:rPr sz="1050" dirty="0">
                <a:latin typeface="Arial" panose="020B0604020202020204" pitchFamily="34" charset="0"/>
                <a:cs typeface="Arial" panose="020B0604020202020204" pitchFamily="34" charset="0"/>
              </a:rPr>
              <a:t>NWLA</a:t>
            </a:r>
            <a:r>
              <a:rPr sz="1050" spc="-15"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ECONOMIC</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DASHBOARD</a:t>
            </a:r>
            <a:endParaRPr lang="en-US" sz="1050" spc="-10" dirty="0">
              <a:latin typeface="Arial" panose="020B0604020202020204" pitchFamily="34" charset="0"/>
              <a:cs typeface="Arial" panose="020B0604020202020204" pitchFamily="34" charset="0"/>
            </a:endParaRPr>
          </a:p>
          <a:p>
            <a:pPr marL="12700" algn="r">
              <a:lnSpc>
                <a:spcPct val="100000"/>
              </a:lnSpc>
              <a:spcBef>
                <a:spcPts val="100"/>
              </a:spcBef>
            </a:pPr>
            <a:r>
              <a:rPr lang="en-US" sz="1050" dirty="0">
                <a:latin typeface="Arial" panose="020B0604020202020204" pitchFamily="34" charset="0"/>
                <a:cs typeface="Arial" panose="020B0604020202020204" pitchFamily="34" charset="0"/>
              </a:rPr>
              <a:t>Housing</a:t>
            </a:r>
          </a:p>
        </p:txBody>
      </p:sp>
      <p:sp>
        <p:nvSpPr>
          <p:cNvPr id="6" name="Slide Number Placeholder 5">
            <a:extLst>
              <a:ext uri="{FF2B5EF4-FFF2-40B4-BE49-F238E27FC236}">
                <a16:creationId xmlns:a16="http://schemas.microsoft.com/office/drawing/2014/main" id="{C482868D-BEFA-BFDD-73DA-D8A3A1D4A115}"/>
              </a:ext>
            </a:extLst>
          </p:cNvPr>
          <p:cNvSpPr>
            <a:spLocks noGrp="1"/>
          </p:cNvSpPr>
          <p:nvPr>
            <p:ph type="sldNum" sz="quarter" idx="7"/>
          </p:nvPr>
        </p:nvSpPr>
        <p:spPr>
          <a:xfrm>
            <a:off x="11758548" y="6590792"/>
            <a:ext cx="396877" cy="153888"/>
          </a:xfrm>
        </p:spPr>
        <p:txBody>
          <a:bodyPr/>
          <a:lstStyle/>
          <a:p>
            <a:pPr marL="115570">
              <a:lnSpc>
                <a:spcPts val="1240"/>
              </a:lnSpc>
            </a:pPr>
            <a:fld id="{81D60167-4931-47E6-BA6A-407CBD079E47}" type="slidenum">
              <a:rPr lang="en-US" spc="-50" smtClean="0">
                <a:latin typeface="Arial" panose="020B0604020202020204" pitchFamily="34" charset="0"/>
                <a:cs typeface="Arial" panose="020B0604020202020204" pitchFamily="34" charset="0"/>
              </a:rPr>
              <a:t>25</a:t>
            </a:fld>
            <a:endParaRPr lang="en-US" spc="-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0396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F7EB3-02A2-28A8-D69A-DA7DEA40F7FF}"/>
            </a:ext>
          </a:extLst>
        </p:cNvPr>
        <p:cNvGrpSpPr/>
        <p:nvPr/>
      </p:nvGrpSpPr>
      <p:grpSpPr>
        <a:xfrm>
          <a:off x="0" y="0"/>
          <a:ext cx="0" cy="0"/>
          <a:chOff x="0" y="0"/>
          <a:chExt cx="0" cy="0"/>
        </a:xfrm>
      </p:grpSpPr>
      <p:sp>
        <p:nvSpPr>
          <p:cNvPr id="4" name="object 4">
            <a:extLst>
              <a:ext uri="{FF2B5EF4-FFF2-40B4-BE49-F238E27FC236}">
                <a16:creationId xmlns:a16="http://schemas.microsoft.com/office/drawing/2014/main" id="{378ED81E-89C8-202F-CF2B-4033FF919D16}"/>
              </a:ext>
            </a:extLst>
          </p:cNvPr>
          <p:cNvSpPr txBox="1">
            <a:spLocks noGrp="1"/>
          </p:cNvSpPr>
          <p:nvPr>
            <p:ph type="title" idx="4294967295"/>
          </p:nvPr>
        </p:nvSpPr>
        <p:spPr>
          <a:xfrm>
            <a:off x="932789" y="909320"/>
            <a:ext cx="6001411" cy="289823"/>
          </a:xfrm>
          <a:prstGeom prst="rect">
            <a:avLst/>
          </a:prstGeom>
          <a:noFill/>
          <a:ln>
            <a:noFill/>
            <a:prstDash/>
          </a:ln>
          <a:effectLst/>
        </p:spPr>
        <p:txBody>
          <a:bodyPr rot="0" spcFirstLastPara="0" vertOverflow="overflow" horzOverflow="overflow" vert="horz" wrap="square" lIns="0" tIns="12700"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Median</a:t>
            </a:r>
            <a:r>
              <a:rPr kumimoji="0" lang="en-US" sz="1800" b="1" i="0" u="none" strike="noStrike" kern="0" cap="none" spc="-4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1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Listing</a:t>
            </a:r>
            <a:r>
              <a:rPr kumimoji="0" lang="en-US" sz="1800" b="1" i="0" u="none" strike="noStrike" kern="0" cap="none" spc="-2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1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Price:</a:t>
            </a:r>
            <a:r>
              <a:rPr kumimoji="0" lang="en-US" sz="1800" b="1" i="0" u="none" strike="noStrike" kern="0" cap="none" spc="-2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1800" b="1" i="0" u="none" strike="noStrike" kern="0" cap="none" spc="-1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Bossier Parish</a:t>
            </a:r>
            <a:endParaRPr kumimoji="0" lang="en-US"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graphicFrame>
        <p:nvGraphicFramePr>
          <p:cNvPr id="2" name="Chart 1" descr="Monthly bar chart of median home prices from January 2018 to January 2026. Prices start around $225,000 in 2018, rise gradually through 2019, decline to about $215,000 in early 2021, then increase sharply beginning mid‑2021. Prices peak around $330,000 in 2023–2024 and remain elevated, fluctuating roughly between $300,000 and $320,000 through early 2026.">
            <a:extLst>
              <a:ext uri="{FF2B5EF4-FFF2-40B4-BE49-F238E27FC236}">
                <a16:creationId xmlns:a16="http://schemas.microsoft.com/office/drawing/2014/main" id="{ECA7BB74-35E4-4FD2-9358-907978BD5699}"/>
              </a:ext>
              <a:ext uri="{147F2762-F138-4A5C-976F-8EAC2B608ADB}">
                <a16:predDERef xmlns:a16="http://schemas.microsoft.com/office/drawing/2014/main" pred="{A387D215-75D3-4DE8-94E4-4177993559CC}"/>
              </a:ext>
            </a:extLst>
          </p:cNvPr>
          <p:cNvGraphicFramePr>
            <a:graphicFrameLocks/>
          </p:cNvGraphicFramePr>
          <p:nvPr>
            <p:extLst>
              <p:ext uri="{D42A27DB-BD31-4B8C-83A1-F6EECF244321}">
                <p14:modId xmlns:p14="http://schemas.microsoft.com/office/powerpoint/2010/main" val="3662903048"/>
              </p:ext>
            </p:extLst>
          </p:nvPr>
        </p:nvGraphicFramePr>
        <p:xfrm>
          <a:off x="904118" y="1295400"/>
          <a:ext cx="6563481" cy="4038600"/>
        </p:xfrm>
        <a:graphic>
          <a:graphicData uri="http://schemas.openxmlformats.org/drawingml/2006/chart">
            <c:chart xmlns:c="http://schemas.openxmlformats.org/drawingml/2006/chart" xmlns:r="http://schemas.openxmlformats.org/officeDocument/2006/relationships" r:id="rId2"/>
          </a:graphicData>
        </a:graphic>
      </p:graphicFrame>
      <p:sp>
        <p:nvSpPr>
          <p:cNvPr id="3" name="object 3">
            <a:extLst>
              <a:ext uri="{FF2B5EF4-FFF2-40B4-BE49-F238E27FC236}">
                <a16:creationId xmlns:a16="http://schemas.microsoft.com/office/drawing/2014/main" id="{3FCB4D26-B48C-C0C5-80A4-F869654F1BD1}"/>
              </a:ext>
            </a:extLst>
          </p:cNvPr>
          <p:cNvSpPr txBox="1"/>
          <p:nvPr/>
        </p:nvSpPr>
        <p:spPr>
          <a:xfrm>
            <a:off x="932788" y="5511306"/>
            <a:ext cx="6001412" cy="197490"/>
          </a:xfrm>
          <a:prstGeom prst="rect">
            <a:avLst/>
          </a:prstGeom>
        </p:spPr>
        <p:txBody>
          <a:bodyPr vert="horz" wrap="square" lIns="0" tIns="12700" rIns="0" bIns="0" rtlCol="0">
            <a:spAutoFit/>
          </a:bodyPr>
          <a:lstStyle/>
          <a:p>
            <a:pPr marL="12700">
              <a:lnSpc>
                <a:spcPct val="100000"/>
              </a:lnSpc>
              <a:spcBef>
                <a:spcPts val="100"/>
              </a:spcBef>
            </a:pPr>
            <a:r>
              <a:rPr sz="1200" dirty="0">
                <a:latin typeface="Arial" panose="020B0604020202020204" pitchFamily="34" charset="0"/>
                <a:cs typeface="Arial" panose="020B0604020202020204" pitchFamily="34" charset="0"/>
              </a:rPr>
              <a:t>Data</a:t>
            </a:r>
            <a:r>
              <a:rPr sz="1200" spc="-4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from:</a:t>
            </a:r>
            <a:r>
              <a:rPr sz="1200" spc="-10" dirty="0">
                <a:latin typeface="Arial" panose="020B0604020202020204" pitchFamily="34" charset="0"/>
                <a:cs typeface="Arial" panose="020B0604020202020204" pitchFamily="34" charset="0"/>
              </a:rPr>
              <a:t> Federal</a:t>
            </a:r>
            <a:r>
              <a:rPr sz="1200" spc="-5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Reserve</a:t>
            </a:r>
            <a:r>
              <a:rPr sz="1200" spc="-1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Bank</a:t>
            </a:r>
            <a:r>
              <a:rPr sz="1200" spc="-2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of</a:t>
            </a:r>
            <a:r>
              <a:rPr sz="1200" spc="-2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St.</a:t>
            </a:r>
            <a:r>
              <a:rPr sz="1200" spc="-2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Louis.</a:t>
            </a:r>
            <a:r>
              <a:rPr sz="1200" spc="-30" dirty="0">
                <a:latin typeface="Arial" panose="020B0604020202020204" pitchFamily="34" charset="0"/>
                <a:cs typeface="Arial" panose="020B0604020202020204" pitchFamily="34" charset="0"/>
              </a:rPr>
              <a:t> </a:t>
            </a:r>
            <a:r>
              <a:rPr sz="1200" u="sng" spc="-10" dirty="0">
                <a:solidFill>
                  <a:srgbClr val="0462C1"/>
                </a:solidFill>
                <a:uFill>
                  <a:solidFill>
                    <a:srgbClr val="0462C1"/>
                  </a:solidFill>
                </a:uFill>
                <a:latin typeface="Arial" panose="020B0604020202020204" pitchFamily="34" charset="0"/>
                <a:cs typeface="Arial" panose="020B0604020202020204" pitchFamily="34" charset="0"/>
                <a:hlinkClick r:id="rId3"/>
              </a:rPr>
              <a:t>https://fred.stlouisfed.org</a:t>
            </a:r>
            <a:endParaRPr sz="1200" dirty="0">
              <a:latin typeface="Arial" panose="020B0604020202020204" pitchFamily="34" charset="0"/>
              <a:cs typeface="Arial" panose="020B0604020202020204" pitchFamily="34" charset="0"/>
            </a:endParaRPr>
          </a:p>
        </p:txBody>
      </p:sp>
      <p:graphicFrame>
        <p:nvGraphicFramePr>
          <p:cNvPr id="7" name="object 5">
            <a:extLst>
              <a:ext uri="{FF2B5EF4-FFF2-40B4-BE49-F238E27FC236}">
                <a16:creationId xmlns:a16="http://schemas.microsoft.com/office/drawing/2014/main" id="{F7F893E7-878A-23EC-4D5F-B66B2EA8A952}"/>
              </a:ext>
            </a:extLst>
          </p:cNvPr>
          <p:cNvGraphicFramePr>
            <a:graphicFrameLocks noGrp="1"/>
          </p:cNvGraphicFramePr>
          <p:nvPr>
            <p:extLst>
              <p:ext uri="{D42A27DB-BD31-4B8C-83A1-F6EECF244321}">
                <p14:modId xmlns:p14="http://schemas.microsoft.com/office/powerpoint/2010/main" val="3389111409"/>
              </p:ext>
            </p:extLst>
          </p:nvPr>
        </p:nvGraphicFramePr>
        <p:xfrm>
          <a:off x="7848600" y="419601"/>
          <a:ext cx="4154421" cy="5752599"/>
        </p:xfrm>
        <a:graphic>
          <a:graphicData uri="http://schemas.openxmlformats.org/drawingml/2006/table">
            <a:tbl>
              <a:tblPr firstRow="1" bandRow="1">
                <a:tableStyleId>{616DA210-FB5B-4158-B5E0-FEB733F419BA}</a:tableStyleId>
              </a:tblPr>
              <a:tblGrid>
                <a:gridCol w="692404">
                  <a:extLst>
                    <a:ext uri="{9D8B030D-6E8A-4147-A177-3AD203B41FA5}">
                      <a16:colId xmlns:a16="http://schemas.microsoft.com/office/drawing/2014/main" val="20000"/>
                    </a:ext>
                  </a:extLst>
                </a:gridCol>
                <a:gridCol w="692404">
                  <a:extLst>
                    <a:ext uri="{9D8B030D-6E8A-4147-A177-3AD203B41FA5}">
                      <a16:colId xmlns:a16="http://schemas.microsoft.com/office/drawing/2014/main" val="20001"/>
                    </a:ext>
                  </a:extLst>
                </a:gridCol>
                <a:gridCol w="692404">
                  <a:extLst>
                    <a:ext uri="{9D8B030D-6E8A-4147-A177-3AD203B41FA5}">
                      <a16:colId xmlns:a16="http://schemas.microsoft.com/office/drawing/2014/main" val="20002"/>
                    </a:ext>
                  </a:extLst>
                </a:gridCol>
                <a:gridCol w="692403">
                  <a:extLst>
                    <a:ext uri="{9D8B030D-6E8A-4147-A177-3AD203B41FA5}">
                      <a16:colId xmlns:a16="http://schemas.microsoft.com/office/drawing/2014/main" val="20003"/>
                    </a:ext>
                  </a:extLst>
                </a:gridCol>
                <a:gridCol w="692403">
                  <a:extLst>
                    <a:ext uri="{9D8B030D-6E8A-4147-A177-3AD203B41FA5}">
                      <a16:colId xmlns:a16="http://schemas.microsoft.com/office/drawing/2014/main" val="20004"/>
                    </a:ext>
                  </a:extLst>
                </a:gridCol>
                <a:gridCol w="692403">
                  <a:extLst>
                    <a:ext uri="{9D8B030D-6E8A-4147-A177-3AD203B41FA5}">
                      <a16:colId xmlns:a16="http://schemas.microsoft.com/office/drawing/2014/main" val="20005"/>
                    </a:ext>
                  </a:extLst>
                </a:gridCol>
              </a:tblGrid>
              <a:tr h="536451">
                <a:tc>
                  <a:txBody>
                    <a:bodyPr/>
                    <a:lstStyle/>
                    <a:p>
                      <a:pPr marL="120650" marR="114300" indent="42545">
                        <a:lnSpc>
                          <a:spcPct val="100000"/>
                        </a:lnSpc>
                        <a:spcBef>
                          <a:spcPts val="610"/>
                        </a:spcBef>
                      </a:pPr>
                      <a:r>
                        <a:rPr sz="1000" b="1" spc="-10" dirty="0">
                          <a:solidFill>
                            <a:schemeClr val="bg1"/>
                          </a:solidFill>
                          <a:latin typeface="Arial" panose="020B0604020202020204" pitchFamily="34" charset="0"/>
                          <a:cs typeface="Arial" panose="020B0604020202020204" pitchFamily="34" charset="0"/>
                        </a:rPr>
                        <a:t>Year- </a:t>
                      </a:r>
                      <a:r>
                        <a:rPr sz="1000" b="1" spc="-20" dirty="0">
                          <a:solidFill>
                            <a:schemeClr val="bg1"/>
                          </a:solidFill>
                          <a:latin typeface="Arial" panose="020B0604020202020204" pitchFamily="34" charset="0"/>
                          <a:cs typeface="Arial" panose="020B0604020202020204" pitchFamily="34" charset="0"/>
                        </a:rPr>
                        <a:t>Month</a:t>
                      </a:r>
                      <a:endParaRPr sz="1000" dirty="0">
                        <a:solidFill>
                          <a:schemeClr val="bg1"/>
                        </a:solidFill>
                        <a:latin typeface="Arial" panose="020B0604020202020204" pitchFamily="34" charset="0"/>
                        <a:cs typeface="Arial" panose="020B0604020202020204" pitchFamily="34" charset="0"/>
                      </a:endParaRPr>
                    </a:p>
                  </a:txBody>
                  <a:tcPr marL="0" marR="0" marT="77470" marB="0">
                    <a:solidFill>
                      <a:srgbClr val="472C7B"/>
                    </a:solidFill>
                  </a:tcPr>
                </a:tc>
                <a:tc>
                  <a:txBody>
                    <a:bodyPr/>
                    <a:lstStyle/>
                    <a:p>
                      <a:pPr marL="170815" marR="123825" indent="-38100">
                        <a:lnSpc>
                          <a:spcPct val="100000"/>
                        </a:lnSpc>
                        <a:spcBef>
                          <a:spcPts val="610"/>
                        </a:spcBef>
                      </a:pPr>
                      <a:r>
                        <a:rPr sz="1000" b="1" spc="-10" dirty="0">
                          <a:solidFill>
                            <a:schemeClr val="bg1"/>
                          </a:solidFill>
                          <a:latin typeface="Arial" panose="020B0604020202020204" pitchFamily="34" charset="0"/>
                          <a:cs typeface="Arial" panose="020B0604020202020204" pitchFamily="34" charset="0"/>
                        </a:rPr>
                        <a:t>Listing Price</a:t>
                      </a:r>
                      <a:endParaRPr sz="1000" dirty="0">
                        <a:solidFill>
                          <a:schemeClr val="bg1"/>
                        </a:solidFill>
                        <a:latin typeface="Arial" panose="020B0604020202020204" pitchFamily="34" charset="0"/>
                        <a:cs typeface="Arial" panose="020B0604020202020204" pitchFamily="34" charset="0"/>
                      </a:endParaRPr>
                    </a:p>
                  </a:txBody>
                  <a:tcPr marL="0" marR="0" marT="77470" marB="0">
                    <a:solidFill>
                      <a:srgbClr val="472C7B"/>
                    </a:solidFill>
                  </a:tcPr>
                </a:tc>
                <a:tc>
                  <a:txBody>
                    <a:bodyPr/>
                    <a:lstStyle/>
                    <a:p>
                      <a:pPr marL="107314" marR="6985" indent="-93345">
                        <a:lnSpc>
                          <a:spcPct val="100000"/>
                        </a:lnSpc>
                        <a:spcBef>
                          <a:spcPts val="610"/>
                        </a:spcBef>
                      </a:pPr>
                      <a:r>
                        <a:rPr sz="1000" b="1" dirty="0">
                          <a:solidFill>
                            <a:schemeClr val="bg1"/>
                          </a:solidFill>
                          <a:latin typeface="Arial" panose="020B0604020202020204" pitchFamily="34" charset="0"/>
                          <a:cs typeface="Arial" panose="020B0604020202020204" pitchFamily="34" charset="0"/>
                        </a:rPr>
                        <a:t>Monthly</a:t>
                      </a:r>
                      <a:r>
                        <a:rPr sz="1000" b="1" spc="-35" dirty="0">
                          <a:solidFill>
                            <a:schemeClr val="bg1"/>
                          </a:solidFill>
                          <a:latin typeface="Arial" panose="020B0604020202020204" pitchFamily="34" charset="0"/>
                          <a:cs typeface="Arial" panose="020B0604020202020204" pitchFamily="34" charset="0"/>
                        </a:rPr>
                        <a:t> </a:t>
                      </a:r>
                      <a:r>
                        <a:rPr sz="1000" b="1" spc="-50" dirty="0">
                          <a:solidFill>
                            <a:schemeClr val="bg1"/>
                          </a:solidFill>
                          <a:latin typeface="Arial" panose="020B0604020202020204" pitchFamily="34" charset="0"/>
                          <a:cs typeface="Arial" panose="020B0604020202020204" pitchFamily="34" charset="0"/>
                        </a:rPr>
                        <a:t>%</a:t>
                      </a:r>
                      <a:r>
                        <a:rPr sz="1000" b="1" spc="-10" dirty="0">
                          <a:solidFill>
                            <a:schemeClr val="bg1"/>
                          </a:solidFill>
                          <a:latin typeface="Arial" panose="020B0604020202020204" pitchFamily="34" charset="0"/>
                          <a:cs typeface="Arial" panose="020B0604020202020204" pitchFamily="34" charset="0"/>
                        </a:rPr>
                        <a:t> Change</a:t>
                      </a:r>
                      <a:endParaRPr sz="1000" dirty="0">
                        <a:solidFill>
                          <a:schemeClr val="bg1"/>
                        </a:solidFill>
                        <a:latin typeface="Arial" panose="020B0604020202020204" pitchFamily="34" charset="0"/>
                        <a:cs typeface="Arial" panose="020B0604020202020204" pitchFamily="34" charset="0"/>
                      </a:endParaRPr>
                    </a:p>
                  </a:txBody>
                  <a:tcPr marL="0" marR="0" marT="77470" marB="0">
                    <a:solidFill>
                      <a:srgbClr val="472C7B"/>
                    </a:solidFill>
                  </a:tcPr>
                </a:tc>
                <a:tc>
                  <a:txBody>
                    <a:bodyPr/>
                    <a:lstStyle/>
                    <a:p>
                      <a:pPr marL="120650" marR="113664" indent="42545">
                        <a:lnSpc>
                          <a:spcPct val="100000"/>
                        </a:lnSpc>
                        <a:spcBef>
                          <a:spcPts val="610"/>
                        </a:spcBef>
                      </a:pPr>
                      <a:r>
                        <a:rPr sz="1000" b="1" spc="-10" dirty="0">
                          <a:solidFill>
                            <a:schemeClr val="bg1"/>
                          </a:solidFill>
                          <a:latin typeface="Arial" panose="020B0604020202020204" pitchFamily="34" charset="0"/>
                          <a:cs typeface="Arial" panose="020B0604020202020204" pitchFamily="34" charset="0"/>
                        </a:rPr>
                        <a:t>Year- </a:t>
                      </a:r>
                      <a:r>
                        <a:rPr sz="1000" b="1" spc="-20" dirty="0">
                          <a:solidFill>
                            <a:schemeClr val="bg1"/>
                          </a:solidFill>
                          <a:latin typeface="Arial" panose="020B0604020202020204" pitchFamily="34" charset="0"/>
                          <a:cs typeface="Arial" panose="020B0604020202020204" pitchFamily="34" charset="0"/>
                        </a:rPr>
                        <a:t>Month</a:t>
                      </a:r>
                      <a:endParaRPr sz="1000" dirty="0">
                        <a:solidFill>
                          <a:schemeClr val="bg1"/>
                        </a:solidFill>
                        <a:latin typeface="Arial" panose="020B0604020202020204" pitchFamily="34" charset="0"/>
                        <a:cs typeface="Arial" panose="020B0604020202020204" pitchFamily="34" charset="0"/>
                      </a:endParaRPr>
                    </a:p>
                  </a:txBody>
                  <a:tcPr marL="0" marR="0" marT="77470" marB="0">
                    <a:solidFill>
                      <a:srgbClr val="472C7B"/>
                    </a:solidFill>
                  </a:tcPr>
                </a:tc>
                <a:tc>
                  <a:txBody>
                    <a:bodyPr/>
                    <a:lstStyle/>
                    <a:p>
                      <a:pPr marL="170815" marR="123825" indent="-38100">
                        <a:lnSpc>
                          <a:spcPct val="100000"/>
                        </a:lnSpc>
                        <a:spcBef>
                          <a:spcPts val="610"/>
                        </a:spcBef>
                      </a:pPr>
                      <a:r>
                        <a:rPr sz="1000" b="1" spc="-10" dirty="0">
                          <a:solidFill>
                            <a:schemeClr val="bg1"/>
                          </a:solidFill>
                          <a:latin typeface="Arial" panose="020B0604020202020204" pitchFamily="34" charset="0"/>
                          <a:cs typeface="Arial" panose="020B0604020202020204" pitchFamily="34" charset="0"/>
                        </a:rPr>
                        <a:t>Listing Price</a:t>
                      </a:r>
                      <a:endParaRPr sz="1000" dirty="0">
                        <a:solidFill>
                          <a:schemeClr val="bg1"/>
                        </a:solidFill>
                        <a:latin typeface="Arial" panose="020B0604020202020204" pitchFamily="34" charset="0"/>
                        <a:cs typeface="Arial" panose="020B0604020202020204" pitchFamily="34" charset="0"/>
                      </a:endParaRPr>
                    </a:p>
                  </a:txBody>
                  <a:tcPr marL="0" marR="0" marT="77470" marB="0">
                    <a:solidFill>
                      <a:srgbClr val="472C7B"/>
                    </a:solidFill>
                  </a:tcPr>
                </a:tc>
                <a:tc>
                  <a:txBody>
                    <a:bodyPr/>
                    <a:lstStyle/>
                    <a:p>
                      <a:pPr marL="50800" marR="41910" algn="ctr">
                        <a:lnSpc>
                          <a:spcPct val="100000"/>
                        </a:lnSpc>
                      </a:pPr>
                      <a:r>
                        <a:rPr sz="1000" b="1" dirty="0">
                          <a:solidFill>
                            <a:schemeClr val="bg1"/>
                          </a:solidFill>
                          <a:latin typeface="Arial" panose="020B0604020202020204" pitchFamily="34" charset="0"/>
                          <a:cs typeface="Arial" panose="020B0604020202020204" pitchFamily="34" charset="0"/>
                        </a:rPr>
                        <a:t>Year</a:t>
                      </a:r>
                      <a:r>
                        <a:rPr sz="1000" b="1" spc="-20" dirty="0">
                          <a:solidFill>
                            <a:schemeClr val="bg1"/>
                          </a:solidFill>
                          <a:latin typeface="Arial" panose="020B0604020202020204" pitchFamily="34" charset="0"/>
                          <a:cs typeface="Arial" panose="020B0604020202020204" pitchFamily="34" charset="0"/>
                        </a:rPr>
                        <a:t> over </a:t>
                      </a:r>
                      <a:r>
                        <a:rPr sz="1000" b="1" dirty="0">
                          <a:solidFill>
                            <a:schemeClr val="bg1"/>
                          </a:solidFill>
                          <a:latin typeface="Arial" panose="020B0604020202020204" pitchFamily="34" charset="0"/>
                          <a:cs typeface="Arial" panose="020B0604020202020204" pitchFamily="34" charset="0"/>
                        </a:rPr>
                        <a:t>Year</a:t>
                      </a:r>
                      <a:r>
                        <a:rPr sz="1000" b="1" spc="-20" dirty="0">
                          <a:solidFill>
                            <a:schemeClr val="bg1"/>
                          </a:solidFill>
                          <a:latin typeface="Arial" panose="020B0604020202020204" pitchFamily="34" charset="0"/>
                          <a:cs typeface="Arial" panose="020B0604020202020204" pitchFamily="34" charset="0"/>
                        </a:rPr>
                        <a:t> </a:t>
                      </a:r>
                      <a:r>
                        <a:rPr sz="1000" b="1" spc="-50" dirty="0">
                          <a:solidFill>
                            <a:schemeClr val="bg1"/>
                          </a:solidFill>
                          <a:latin typeface="Arial" panose="020B0604020202020204" pitchFamily="34" charset="0"/>
                          <a:cs typeface="Arial" panose="020B0604020202020204" pitchFamily="34" charset="0"/>
                        </a:rPr>
                        <a:t>%</a:t>
                      </a:r>
                      <a:r>
                        <a:rPr sz="1000" b="1" spc="-10" dirty="0">
                          <a:solidFill>
                            <a:schemeClr val="bg1"/>
                          </a:solidFill>
                          <a:latin typeface="Arial" panose="020B0604020202020204" pitchFamily="34" charset="0"/>
                          <a:cs typeface="Arial" panose="020B0604020202020204" pitchFamily="34" charset="0"/>
                        </a:rPr>
                        <a:t> Change</a:t>
                      </a:r>
                      <a:endParaRPr sz="1000" dirty="0">
                        <a:solidFill>
                          <a:schemeClr val="bg1"/>
                        </a:solidFill>
                        <a:latin typeface="Arial" panose="020B0604020202020204" pitchFamily="34" charset="0"/>
                        <a:cs typeface="Arial" panose="020B0604020202020204" pitchFamily="34" charset="0"/>
                      </a:endParaRPr>
                    </a:p>
                  </a:txBody>
                  <a:tcPr marL="0" marR="0" marT="0" marB="0">
                    <a:solidFill>
                      <a:srgbClr val="472C7B"/>
                    </a:solidFill>
                  </a:tcPr>
                </a:tc>
                <a:extLst>
                  <a:ext uri="{0D108BD9-81ED-4DB2-BD59-A6C34878D82A}">
                    <a16:rowId xmlns:a16="http://schemas.microsoft.com/office/drawing/2014/main" val="10000"/>
                  </a:ext>
                </a:extLst>
              </a:tr>
              <a:tr h="289786">
                <a:tc>
                  <a:txBody>
                    <a:bodyPr/>
                    <a:lstStyle/>
                    <a:p>
                      <a:pPr marL="635" algn="ctr">
                        <a:lnSpc>
                          <a:spcPct val="100000"/>
                        </a:lnSpc>
                        <a:spcBef>
                          <a:spcPts val="87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4-10</a:t>
                      </a:r>
                      <a:endParaRPr sz="1100" dirty="0">
                        <a:latin typeface="Arial" panose="020B0604020202020204" pitchFamily="34" charset="0"/>
                        <a:cs typeface="Arial" panose="020B0604020202020204" pitchFamily="34" charset="0"/>
                      </a:endParaRPr>
                    </a:p>
                  </a:txBody>
                  <a:tcPr marL="0" marR="0" marT="1111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$287,000</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1.7%</a:t>
                      </a:r>
                    </a:p>
                  </a:txBody>
                  <a:tcPr marL="9525" marR="9525" marT="9525" marB="0" anchor="ctr"/>
                </a:tc>
                <a:tc>
                  <a:txBody>
                    <a:bodyPr/>
                    <a:lstStyle/>
                    <a:p>
                      <a:pPr marL="635" algn="ctr">
                        <a:lnSpc>
                          <a:spcPct val="100000"/>
                        </a:lnSpc>
                        <a:spcBef>
                          <a:spcPts val="87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3-10</a:t>
                      </a:r>
                      <a:endParaRPr sz="1100" dirty="0">
                        <a:latin typeface="Arial" panose="020B0604020202020204" pitchFamily="34" charset="0"/>
                        <a:cs typeface="Arial" panose="020B0604020202020204" pitchFamily="34" charset="0"/>
                      </a:endParaRPr>
                    </a:p>
                  </a:txBody>
                  <a:tcPr marL="0" marR="0" marT="1111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$301,200</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-4.7%</a:t>
                      </a:r>
                    </a:p>
                  </a:txBody>
                  <a:tcPr marL="9525" marR="9525" marT="9525" marB="0" anchor="ctr"/>
                </a:tc>
                <a:extLst>
                  <a:ext uri="{0D108BD9-81ED-4DB2-BD59-A6C34878D82A}">
                    <a16:rowId xmlns:a16="http://schemas.microsoft.com/office/drawing/2014/main" val="10001"/>
                  </a:ext>
                </a:extLst>
              </a:tr>
              <a:tr h="289786">
                <a:tc>
                  <a:txBody>
                    <a:bodyPr/>
                    <a:lstStyle/>
                    <a:p>
                      <a:pPr marL="635" algn="ctr">
                        <a:lnSpc>
                          <a:spcPct val="100000"/>
                        </a:lnSpc>
                        <a:spcBef>
                          <a:spcPts val="83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4-11</a:t>
                      </a:r>
                      <a:endParaRPr sz="1100" dirty="0">
                        <a:latin typeface="Arial" panose="020B0604020202020204" pitchFamily="34" charset="0"/>
                        <a:cs typeface="Arial" panose="020B0604020202020204" pitchFamily="34" charset="0"/>
                      </a:endParaRPr>
                    </a:p>
                  </a:txBody>
                  <a:tcPr marL="0" marR="0" marT="10604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$309,965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8.0%</a:t>
                      </a:r>
                    </a:p>
                  </a:txBody>
                  <a:tcPr marL="9525" marR="9525" marT="9525" marB="0" anchor="ctr"/>
                </a:tc>
                <a:tc>
                  <a:txBody>
                    <a:bodyPr/>
                    <a:lstStyle/>
                    <a:p>
                      <a:pPr marL="635" algn="ctr">
                        <a:lnSpc>
                          <a:spcPct val="100000"/>
                        </a:lnSpc>
                        <a:spcBef>
                          <a:spcPts val="83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3-11</a:t>
                      </a:r>
                      <a:endParaRPr sz="1100" dirty="0">
                        <a:latin typeface="Arial" panose="020B0604020202020204" pitchFamily="34" charset="0"/>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$301,990</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2.6%</a:t>
                      </a:r>
                    </a:p>
                  </a:txBody>
                  <a:tcPr marL="9525" marR="9525" marT="9525" marB="0" anchor="ctr"/>
                </a:tc>
                <a:extLst>
                  <a:ext uri="{0D108BD9-81ED-4DB2-BD59-A6C34878D82A}">
                    <a16:rowId xmlns:a16="http://schemas.microsoft.com/office/drawing/2014/main" val="10002"/>
                  </a:ext>
                </a:extLst>
              </a:tr>
              <a:tr h="289786">
                <a:tc>
                  <a:txBody>
                    <a:bodyPr/>
                    <a:lstStyle/>
                    <a:p>
                      <a:pPr marL="635" algn="ctr">
                        <a:lnSpc>
                          <a:spcPct val="100000"/>
                        </a:lnSpc>
                        <a:spcBef>
                          <a:spcPts val="83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4-12</a:t>
                      </a:r>
                      <a:endParaRPr sz="1100" dirty="0">
                        <a:latin typeface="Arial" panose="020B0604020202020204" pitchFamily="34" charset="0"/>
                        <a:cs typeface="Arial" panose="020B0604020202020204" pitchFamily="34" charset="0"/>
                      </a:endParaRPr>
                    </a:p>
                  </a:txBody>
                  <a:tcPr marL="0" marR="0" marT="10604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$310,085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0.0%</a:t>
                      </a:r>
                    </a:p>
                  </a:txBody>
                  <a:tcPr marL="9525" marR="9525" marT="9525" marB="0" anchor="ctr"/>
                </a:tc>
                <a:tc>
                  <a:txBody>
                    <a:bodyPr/>
                    <a:lstStyle/>
                    <a:p>
                      <a:pPr marL="635" algn="ctr">
                        <a:lnSpc>
                          <a:spcPct val="100000"/>
                        </a:lnSpc>
                        <a:spcBef>
                          <a:spcPts val="83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3-12</a:t>
                      </a:r>
                      <a:endParaRPr sz="1100" dirty="0">
                        <a:latin typeface="Arial" panose="020B0604020202020204" pitchFamily="34" charset="0"/>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$300,000</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3.4%</a:t>
                      </a:r>
                    </a:p>
                  </a:txBody>
                  <a:tcPr marL="9525" marR="9525" marT="9525" marB="0" anchor="ctr"/>
                </a:tc>
                <a:extLst>
                  <a:ext uri="{0D108BD9-81ED-4DB2-BD59-A6C34878D82A}">
                    <a16:rowId xmlns:a16="http://schemas.microsoft.com/office/drawing/2014/main" val="10003"/>
                  </a:ext>
                </a:extLst>
              </a:tr>
              <a:tr h="289786">
                <a:tc>
                  <a:txBody>
                    <a:bodyPr/>
                    <a:lstStyle/>
                    <a:p>
                      <a:pPr marL="635" algn="ctr">
                        <a:lnSpc>
                          <a:spcPct val="100000"/>
                        </a:lnSpc>
                        <a:spcBef>
                          <a:spcPts val="87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5-01</a:t>
                      </a:r>
                      <a:endParaRPr sz="1100" dirty="0">
                        <a:latin typeface="Arial" panose="020B0604020202020204" pitchFamily="34" charset="0"/>
                        <a:cs typeface="Arial" panose="020B0604020202020204" pitchFamily="34" charset="0"/>
                      </a:endParaRPr>
                    </a:p>
                  </a:txBody>
                  <a:tcPr marL="0" marR="0" marT="1111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$313,450</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1.1%</a:t>
                      </a:r>
                    </a:p>
                  </a:txBody>
                  <a:tcPr marL="9525" marR="9525" marT="9525" marB="0" anchor="ctr"/>
                </a:tc>
                <a:tc>
                  <a:txBody>
                    <a:bodyPr/>
                    <a:lstStyle/>
                    <a:p>
                      <a:pPr marL="635" algn="ctr">
                        <a:lnSpc>
                          <a:spcPct val="100000"/>
                        </a:lnSpc>
                        <a:spcBef>
                          <a:spcPts val="87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4-01</a:t>
                      </a:r>
                      <a:endParaRPr sz="1100" dirty="0">
                        <a:latin typeface="Arial" panose="020B0604020202020204" pitchFamily="34" charset="0"/>
                        <a:cs typeface="Arial" panose="020B0604020202020204" pitchFamily="34" charset="0"/>
                      </a:endParaRPr>
                    </a:p>
                  </a:txBody>
                  <a:tcPr marL="0" marR="0" marT="1111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$322,225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-2.7%</a:t>
                      </a:r>
                    </a:p>
                  </a:txBody>
                  <a:tcPr marL="9525" marR="9525" marT="9525" marB="0" anchor="ctr"/>
                </a:tc>
                <a:extLst>
                  <a:ext uri="{0D108BD9-81ED-4DB2-BD59-A6C34878D82A}">
                    <a16:rowId xmlns:a16="http://schemas.microsoft.com/office/drawing/2014/main" val="10004"/>
                  </a:ext>
                </a:extLst>
              </a:tr>
              <a:tr h="289786">
                <a:tc>
                  <a:txBody>
                    <a:bodyPr/>
                    <a:lstStyle/>
                    <a:p>
                      <a:pPr marL="635" algn="ctr">
                        <a:lnSpc>
                          <a:spcPct val="100000"/>
                        </a:lnSpc>
                        <a:spcBef>
                          <a:spcPts val="83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5-02</a:t>
                      </a:r>
                      <a:endParaRPr sz="1100" dirty="0">
                        <a:latin typeface="Arial" panose="020B0604020202020204" pitchFamily="34" charset="0"/>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$314,900</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0.5%</a:t>
                      </a:r>
                    </a:p>
                  </a:txBody>
                  <a:tcPr marL="9525" marR="9525" marT="9525" marB="0" anchor="ctr"/>
                </a:tc>
                <a:tc>
                  <a:txBody>
                    <a:bodyPr/>
                    <a:lstStyle/>
                    <a:p>
                      <a:pPr marL="635" algn="ctr">
                        <a:lnSpc>
                          <a:spcPct val="100000"/>
                        </a:lnSpc>
                        <a:spcBef>
                          <a:spcPts val="83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4-02</a:t>
                      </a:r>
                      <a:endParaRPr sz="1100" dirty="0">
                        <a:latin typeface="Arial" panose="020B0604020202020204" pitchFamily="34" charset="0"/>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$335,170</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-6.0%</a:t>
                      </a:r>
                    </a:p>
                  </a:txBody>
                  <a:tcPr marL="9525" marR="9525" marT="9525" marB="0" anchor="ctr"/>
                </a:tc>
                <a:extLst>
                  <a:ext uri="{0D108BD9-81ED-4DB2-BD59-A6C34878D82A}">
                    <a16:rowId xmlns:a16="http://schemas.microsoft.com/office/drawing/2014/main" val="10005"/>
                  </a:ext>
                </a:extLst>
              </a:tr>
              <a:tr h="289786">
                <a:tc>
                  <a:txBody>
                    <a:bodyPr/>
                    <a:lstStyle/>
                    <a:p>
                      <a:pPr marL="635" algn="ctr">
                        <a:lnSpc>
                          <a:spcPct val="100000"/>
                        </a:lnSpc>
                        <a:spcBef>
                          <a:spcPts val="83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5-03</a:t>
                      </a:r>
                      <a:endParaRPr sz="1100" dirty="0">
                        <a:latin typeface="Arial" panose="020B0604020202020204" pitchFamily="34" charset="0"/>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$313,633</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-0.4%</a:t>
                      </a:r>
                    </a:p>
                  </a:txBody>
                  <a:tcPr marL="9525" marR="9525" marT="9525" marB="0" anchor="ctr"/>
                </a:tc>
                <a:tc>
                  <a:txBody>
                    <a:bodyPr/>
                    <a:lstStyle/>
                    <a:p>
                      <a:pPr marL="635" algn="ctr">
                        <a:lnSpc>
                          <a:spcPct val="100000"/>
                        </a:lnSpc>
                        <a:spcBef>
                          <a:spcPts val="83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4-03</a:t>
                      </a:r>
                      <a:endParaRPr sz="1100" dirty="0">
                        <a:latin typeface="Arial" panose="020B0604020202020204" pitchFamily="34" charset="0"/>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$329,000</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-4.7%</a:t>
                      </a:r>
                    </a:p>
                  </a:txBody>
                  <a:tcPr marL="9525" marR="9525" marT="9525" marB="0" anchor="ctr"/>
                </a:tc>
                <a:extLst>
                  <a:ext uri="{0D108BD9-81ED-4DB2-BD59-A6C34878D82A}">
                    <a16:rowId xmlns:a16="http://schemas.microsoft.com/office/drawing/2014/main" val="10006"/>
                  </a:ext>
                </a:extLst>
              </a:tr>
              <a:tr h="289786">
                <a:tc>
                  <a:txBody>
                    <a:bodyPr/>
                    <a:lstStyle/>
                    <a:p>
                      <a:pPr marL="635" algn="ctr">
                        <a:lnSpc>
                          <a:spcPct val="100000"/>
                        </a:lnSpc>
                        <a:spcBef>
                          <a:spcPts val="87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5-04</a:t>
                      </a:r>
                      <a:endParaRPr sz="1100" dirty="0">
                        <a:latin typeface="Arial" panose="020B0604020202020204" pitchFamily="34" charset="0"/>
                        <a:cs typeface="Arial" panose="020B0604020202020204" pitchFamily="34" charset="0"/>
                      </a:endParaRPr>
                    </a:p>
                  </a:txBody>
                  <a:tcPr marL="0" marR="0" marT="1111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$316,450</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0.9%</a:t>
                      </a:r>
                    </a:p>
                  </a:txBody>
                  <a:tcPr marL="9525" marR="9525" marT="9525" marB="0" anchor="ctr"/>
                </a:tc>
                <a:tc>
                  <a:txBody>
                    <a:bodyPr/>
                    <a:lstStyle/>
                    <a:p>
                      <a:pPr marL="635" algn="ctr">
                        <a:lnSpc>
                          <a:spcPct val="100000"/>
                        </a:lnSpc>
                        <a:spcBef>
                          <a:spcPts val="87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4-04</a:t>
                      </a:r>
                      <a:endParaRPr sz="1100" dirty="0">
                        <a:latin typeface="Arial" panose="020B0604020202020204" pitchFamily="34" charset="0"/>
                        <a:cs typeface="Arial" panose="020B0604020202020204" pitchFamily="34" charset="0"/>
                      </a:endParaRPr>
                    </a:p>
                  </a:txBody>
                  <a:tcPr marL="0" marR="0" marT="1111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$336,920</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-6.1%</a:t>
                      </a:r>
                    </a:p>
                  </a:txBody>
                  <a:tcPr marL="9525" marR="9525" marT="9525" marB="0" anchor="ctr"/>
                </a:tc>
                <a:extLst>
                  <a:ext uri="{0D108BD9-81ED-4DB2-BD59-A6C34878D82A}">
                    <a16:rowId xmlns:a16="http://schemas.microsoft.com/office/drawing/2014/main" val="10007"/>
                  </a:ext>
                </a:extLst>
              </a:tr>
              <a:tr h="289786">
                <a:tc>
                  <a:txBody>
                    <a:bodyPr/>
                    <a:lstStyle/>
                    <a:p>
                      <a:pPr marL="635" algn="ctr">
                        <a:lnSpc>
                          <a:spcPct val="100000"/>
                        </a:lnSpc>
                        <a:spcBef>
                          <a:spcPts val="83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5-05</a:t>
                      </a:r>
                      <a:endParaRPr sz="1100" dirty="0">
                        <a:latin typeface="Arial" panose="020B0604020202020204" pitchFamily="34" charset="0"/>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$319,948</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1.1%</a:t>
                      </a:r>
                    </a:p>
                  </a:txBody>
                  <a:tcPr marL="9525" marR="9525" marT="9525" marB="0" anchor="ctr"/>
                </a:tc>
                <a:tc>
                  <a:txBody>
                    <a:bodyPr/>
                    <a:lstStyle/>
                    <a:p>
                      <a:pPr marL="635" algn="ctr">
                        <a:lnSpc>
                          <a:spcPct val="100000"/>
                        </a:lnSpc>
                        <a:spcBef>
                          <a:spcPts val="83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4-05</a:t>
                      </a:r>
                      <a:endParaRPr sz="1100" dirty="0">
                        <a:latin typeface="Arial" panose="020B0604020202020204" pitchFamily="34" charset="0"/>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$328,225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-2.5%</a:t>
                      </a:r>
                    </a:p>
                  </a:txBody>
                  <a:tcPr marL="9525" marR="9525" marT="9525" marB="0" anchor="ctr"/>
                </a:tc>
                <a:extLst>
                  <a:ext uri="{0D108BD9-81ED-4DB2-BD59-A6C34878D82A}">
                    <a16:rowId xmlns:a16="http://schemas.microsoft.com/office/drawing/2014/main" val="10008"/>
                  </a:ext>
                </a:extLst>
              </a:tr>
              <a:tr h="289786">
                <a:tc>
                  <a:txBody>
                    <a:bodyPr/>
                    <a:lstStyle/>
                    <a:p>
                      <a:pPr marL="635" algn="ctr">
                        <a:lnSpc>
                          <a:spcPct val="100000"/>
                        </a:lnSpc>
                        <a:spcBef>
                          <a:spcPts val="83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5-06</a:t>
                      </a:r>
                      <a:endParaRPr sz="1100" dirty="0">
                        <a:latin typeface="Arial" panose="020B0604020202020204" pitchFamily="34" charset="0"/>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$325,920</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1.9%</a:t>
                      </a:r>
                    </a:p>
                  </a:txBody>
                  <a:tcPr marL="9525" marR="9525" marT="9525" marB="0" anchor="ctr"/>
                </a:tc>
                <a:tc>
                  <a:txBody>
                    <a:bodyPr/>
                    <a:lstStyle/>
                    <a:p>
                      <a:pPr marL="635" algn="ctr">
                        <a:lnSpc>
                          <a:spcPct val="100000"/>
                        </a:lnSpc>
                        <a:spcBef>
                          <a:spcPts val="83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4-06</a:t>
                      </a:r>
                      <a:endParaRPr sz="1100" dirty="0">
                        <a:latin typeface="Arial" panose="020B0604020202020204" pitchFamily="34" charset="0"/>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$315,500</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3.3%</a:t>
                      </a:r>
                    </a:p>
                  </a:txBody>
                  <a:tcPr marL="9525" marR="9525" marT="9525" marB="0" anchor="ctr"/>
                </a:tc>
                <a:extLst>
                  <a:ext uri="{0D108BD9-81ED-4DB2-BD59-A6C34878D82A}">
                    <a16:rowId xmlns:a16="http://schemas.microsoft.com/office/drawing/2014/main" val="10009"/>
                  </a:ext>
                </a:extLst>
              </a:tr>
              <a:tr h="289786">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u="none" strike="noStrike" kern="0" cap="none" spc="-10" normalizeH="0" baseline="0" noProof="0" dirty="0">
                          <a:ln>
                            <a:noFill/>
                          </a:ln>
                          <a:solidFill>
                            <a:prstClr val="black"/>
                          </a:solidFill>
                          <a:effectLst/>
                          <a:uLnTx/>
                          <a:uFillTx/>
                          <a:latin typeface="Arial" panose="020B0604020202020204" pitchFamily="34" charset="0"/>
                          <a:cs typeface="Arial" panose="020B0604020202020204" pitchFamily="34" charset="0"/>
                        </a:rPr>
                        <a:t>2025-07</a:t>
                      </a: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$316,000</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-3.0%</a:t>
                      </a:r>
                    </a:p>
                  </a:txBody>
                  <a:tcPr marL="9525" marR="9525" marT="9525" marB="0" anchor="ctr"/>
                </a:tc>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u="none" strike="noStrike" kern="0" cap="none" spc="-10" normalizeH="0" baseline="0" noProof="0" dirty="0">
                          <a:ln>
                            <a:noFill/>
                          </a:ln>
                          <a:solidFill>
                            <a:prstClr val="black"/>
                          </a:solidFill>
                          <a:effectLst/>
                          <a:uLnTx/>
                          <a:uFillTx/>
                          <a:latin typeface="Arial" panose="020B0604020202020204" pitchFamily="34" charset="0"/>
                          <a:cs typeface="Arial" panose="020B0604020202020204" pitchFamily="34" charset="0"/>
                        </a:rPr>
                        <a:t>2024-07</a:t>
                      </a: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$297,725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6.1%</a:t>
                      </a:r>
                    </a:p>
                  </a:txBody>
                  <a:tcPr marL="9525" marR="9525" marT="9525" marB="0" anchor="ctr"/>
                </a:tc>
                <a:extLst>
                  <a:ext uri="{0D108BD9-81ED-4DB2-BD59-A6C34878D82A}">
                    <a16:rowId xmlns:a16="http://schemas.microsoft.com/office/drawing/2014/main" val="10010"/>
                  </a:ext>
                </a:extLst>
              </a:tr>
              <a:tr h="289786">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u="none" strike="noStrike" kern="0" cap="none" spc="-10" normalizeH="0" baseline="0" noProof="0" dirty="0">
                          <a:ln>
                            <a:noFill/>
                          </a:ln>
                          <a:solidFill>
                            <a:prstClr val="black"/>
                          </a:solidFill>
                          <a:effectLst/>
                          <a:uLnTx/>
                          <a:uFillTx/>
                          <a:latin typeface="Arial" panose="020B0604020202020204" pitchFamily="34" charset="0"/>
                          <a:cs typeface="Arial" panose="020B0604020202020204" pitchFamily="34" charset="0"/>
                        </a:rPr>
                        <a:t>2025-08</a:t>
                      </a: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$312,000</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-1.3%</a:t>
                      </a:r>
                    </a:p>
                  </a:txBody>
                  <a:tcPr marL="9525" marR="9525" marT="9525" marB="0" anchor="ctr"/>
                </a:tc>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u="none" strike="noStrike" kern="0" cap="none" spc="-10" normalizeH="0" baseline="0" noProof="0" dirty="0">
                          <a:ln>
                            <a:noFill/>
                          </a:ln>
                          <a:solidFill>
                            <a:prstClr val="black"/>
                          </a:solidFill>
                          <a:effectLst/>
                          <a:uLnTx/>
                          <a:uFillTx/>
                          <a:latin typeface="Arial" panose="020B0604020202020204" pitchFamily="34" charset="0"/>
                          <a:cs typeface="Arial" panose="020B0604020202020204" pitchFamily="34" charset="0"/>
                        </a:rPr>
                        <a:t>2024-08</a:t>
                      </a: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0" marR="0" marT="10604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$292,198</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6.8%</a:t>
                      </a:r>
                    </a:p>
                  </a:txBody>
                  <a:tcPr marL="9525" marR="9525" marT="9525" marB="0" anchor="ctr"/>
                </a:tc>
                <a:extLst>
                  <a:ext uri="{0D108BD9-81ED-4DB2-BD59-A6C34878D82A}">
                    <a16:rowId xmlns:a16="http://schemas.microsoft.com/office/drawing/2014/main" val="10011"/>
                  </a:ext>
                </a:extLst>
              </a:tr>
              <a:tr h="289786">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u="none" strike="noStrike" kern="0" cap="none" spc="-10" normalizeH="0" baseline="0" noProof="0" dirty="0">
                          <a:ln>
                            <a:noFill/>
                          </a:ln>
                          <a:solidFill>
                            <a:prstClr val="black"/>
                          </a:solidFill>
                          <a:effectLst/>
                          <a:uLnTx/>
                          <a:uFillTx/>
                          <a:latin typeface="Arial" panose="020B0604020202020204" pitchFamily="34" charset="0"/>
                          <a:cs typeface="Arial" panose="020B0604020202020204" pitchFamily="34" charset="0"/>
                        </a:rPr>
                        <a:t>2025-09</a:t>
                      </a: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$309,950</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-0.7%</a:t>
                      </a:r>
                    </a:p>
                  </a:txBody>
                  <a:tcPr marL="9525" marR="9525" marT="9525" marB="0" anchor="ctr"/>
                </a:tc>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u="none" strike="noStrike" kern="0" cap="none" spc="-10" normalizeH="0" baseline="0" noProof="0" dirty="0">
                          <a:ln>
                            <a:noFill/>
                          </a:ln>
                          <a:solidFill>
                            <a:prstClr val="black"/>
                          </a:solidFill>
                          <a:effectLst/>
                          <a:uLnTx/>
                          <a:uFillTx/>
                          <a:latin typeface="Arial" panose="020B0604020202020204" pitchFamily="34" charset="0"/>
                          <a:cs typeface="Arial" panose="020B0604020202020204" pitchFamily="34" charset="0"/>
                        </a:rPr>
                        <a:t>2024-09</a:t>
                      </a: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0" marR="0" marT="10604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$282,318</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9.8%</a:t>
                      </a:r>
                    </a:p>
                  </a:txBody>
                  <a:tcPr marL="9525" marR="9525" marT="9525" marB="0" anchor="ctr"/>
                </a:tc>
                <a:extLst>
                  <a:ext uri="{0D108BD9-81ED-4DB2-BD59-A6C34878D82A}">
                    <a16:rowId xmlns:a16="http://schemas.microsoft.com/office/drawing/2014/main" val="10012"/>
                  </a:ext>
                </a:extLst>
              </a:tr>
              <a:tr h="289786">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2025-10</a:t>
                      </a: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$300,000</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-3.2%</a:t>
                      </a:r>
                    </a:p>
                  </a:txBody>
                  <a:tcPr marL="9525" marR="9525" marT="9525" marB="0" anchor="ctr"/>
                </a:tc>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2024-10</a:t>
                      </a: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$287,000</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4.5%</a:t>
                      </a:r>
                    </a:p>
                  </a:txBody>
                  <a:tcPr marL="9525" marR="9525" marT="9525" marB="0" anchor="ctr"/>
                </a:tc>
                <a:extLst>
                  <a:ext uri="{0D108BD9-81ED-4DB2-BD59-A6C34878D82A}">
                    <a16:rowId xmlns:a16="http://schemas.microsoft.com/office/drawing/2014/main" val="812504846"/>
                  </a:ext>
                </a:extLst>
              </a:tr>
              <a:tr h="289786">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2025-11</a:t>
                      </a: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$300,536</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0.2%</a:t>
                      </a:r>
                    </a:p>
                  </a:txBody>
                  <a:tcPr marL="9525" marR="9525" marT="9525" marB="0" anchor="ctr"/>
                </a:tc>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2024-11</a:t>
                      </a: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$309,965</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-3.0%</a:t>
                      </a:r>
                    </a:p>
                  </a:txBody>
                  <a:tcPr marL="9525" marR="9525" marT="9525" marB="0" anchor="ctr"/>
                </a:tc>
                <a:extLst>
                  <a:ext uri="{0D108BD9-81ED-4DB2-BD59-A6C34878D82A}">
                    <a16:rowId xmlns:a16="http://schemas.microsoft.com/office/drawing/2014/main" val="1058050225"/>
                  </a:ext>
                </a:extLst>
              </a:tr>
              <a:tr h="289786">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2025-12</a:t>
                      </a: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$307,450</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2.3%</a:t>
                      </a:r>
                    </a:p>
                  </a:txBody>
                  <a:tcPr marL="9525" marR="9525" marT="9525" marB="0" anchor="ctr"/>
                </a:tc>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2024-12</a:t>
                      </a: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$310,085</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-0.8%</a:t>
                      </a:r>
                    </a:p>
                  </a:txBody>
                  <a:tcPr marL="9525" marR="9525" marT="9525" marB="0" anchor="ctr"/>
                </a:tc>
                <a:extLst>
                  <a:ext uri="{0D108BD9-81ED-4DB2-BD59-A6C34878D82A}">
                    <a16:rowId xmlns:a16="http://schemas.microsoft.com/office/drawing/2014/main" val="3844348737"/>
                  </a:ext>
                </a:extLst>
              </a:tr>
              <a:tr h="289786">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2026-01</a:t>
                      </a: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$319,350</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3.9%</a:t>
                      </a:r>
                    </a:p>
                  </a:txBody>
                  <a:tcPr marL="9525" marR="9525" marT="9525" marB="0" anchor="ctr"/>
                </a:tc>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2025-01</a:t>
                      </a: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$313,450</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1.9%</a:t>
                      </a:r>
                    </a:p>
                  </a:txBody>
                  <a:tcPr marL="9525" marR="9525" marT="9525" marB="0" anchor="ctr"/>
                </a:tc>
                <a:extLst>
                  <a:ext uri="{0D108BD9-81ED-4DB2-BD59-A6C34878D82A}">
                    <a16:rowId xmlns:a16="http://schemas.microsoft.com/office/drawing/2014/main" val="3241821362"/>
                  </a:ext>
                </a:extLst>
              </a:tr>
              <a:tr h="289786">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2026-02</a:t>
                      </a: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$316,491</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-0.9%</a:t>
                      </a:r>
                    </a:p>
                  </a:txBody>
                  <a:tcPr marL="9525" marR="9525" marT="9525" marB="0" anchor="ctr"/>
                </a:tc>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2025-02</a:t>
                      </a: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$314,900</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0.5%</a:t>
                      </a:r>
                    </a:p>
                  </a:txBody>
                  <a:tcPr marL="9525" marR="9525" marT="9525" marB="0" anchor="ctr"/>
                </a:tc>
                <a:extLst>
                  <a:ext uri="{0D108BD9-81ED-4DB2-BD59-A6C34878D82A}">
                    <a16:rowId xmlns:a16="http://schemas.microsoft.com/office/drawing/2014/main" val="1785901749"/>
                  </a:ext>
                </a:extLst>
              </a:tr>
              <a:tr h="289786">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2026-03</a:t>
                      </a: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$318,175</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0.5%</a:t>
                      </a:r>
                    </a:p>
                  </a:txBody>
                  <a:tcPr marL="9525" marR="9525" marT="9525" marB="0" anchor="ctr"/>
                </a:tc>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2025-03</a:t>
                      </a:r>
                    </a:p>
                  </a:txBody>
                  <a:tcPr marL="0" marR="0" marT="10604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$313,633</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1.4%</a:t>
                      </a:r>
                    </a:p>
                  </a:txBody>
                  <a:tcPr marL="9525" marR="9525" marT="9525" marB="0" anchor="ctr"/>
                </a:tc>
                <a:extLst>
                  <a:ext uri="{0D108BD9-81ED-4DB2-BD59-A6C34878D82A}">
                    <a16:rowId xmlns:a16="http://schemas.microsoft.com/office/drawing/2014/main" val="3345114671"/>
                  </a:ext>
                </a:extLst>
              </a:tr>
            </a:tbl>
          </a:graphicData>
        </a:graphic>
      </p:graphicFrame>
      <p:sp>
        <p:nvSpPr>
          <p:cNvPr id="8" name="object 5">
            <a:extLst>
              <a:ext uri="{FF2B5EF4-FFF2-40B4-BE49-F238E27FC236}">
                <a16:creationId xmlns:a16="http://schemas.microsoft.com/office/drawing/2014/main" id="{BAE539C3-E2A6-24E1-CE92-6C23A82CF94E}"/>
              </a:ext>
            </a:extLst>
          </p:cNvPr>
          <p:cNvSpPr txBox="1"/>
          <p:nvPr/>
        </p:nvSpPr>
        <p:spPr>
          <a:xfrm>
            <a:off x="9113773" y="6422446"/>
            <a:ext cx="2644775" cy="348813"/>
          </a:xfrm>
          <a:prstGeom prst="rect">
            <a:avLst/>
          </a:prstGeom>
        </p:spPr>
        <p:txBody>
          <a:bodyPr vert="horz" wrap="square" lIns="0" tIns="12700" rIns="0" bIns="0" rtlCol="0">
            <a:spAutoFit/>
          </a:bodyPr>
          <a:lstStyle/>
          <a:p>
            <a:pPr marL="12700" algn="r">
              <a:lnSpc>
                <a:spcPct val="100000"/>
              </a:lnSpc>
              <a:spcBef>
                <a:spcPts val="100"/>
              </a:spcBef>
            </a:pPr>
            <a:r>
              <a:rPr sz="1050" dirty="0">
                <a:latin typeface="Arial" panose="020B0604020202020204" pitchFamily="34" charset="0"/>
                <a:cs typeface="Arial" panose="020B0604020202020204" pitchFamily="34" charset="0"/>
              </a:rPr>
              <a:t>NWLA</a:t>
            </a:r>
            <a:r>
              <a:rPr sz="1050" spc="-15"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ECONOMIC</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DASHBOARD</a:t>
            </a:r>
            <a:endParaRPr lang="en-US" sz="1050" spc="-10" dirty="0">
              <a:latin typeface="Arial" panose="020B0604020202020204" pitchFamily="34" charset="0"/>
              <a:cs typeface="Arial" panose="020B0604020202020204" pitchFamily="34" charset="0"/>
            </a:endParaRPr>
          </a:p>
          <a:p>
            <a:pPr marL="12700" algn="r">
              <a:lnSpc>
                <a:spcPct val="100000"/>
              </a:lnSpc>
              <a:spcBef>
                <a:spcPts val="100"/>
              </a:spcBef>
            </a:pPr>
            <a:r>
              <a:rPr lang="en-US" sz="1050" dirty="0">
                <a:latin typeface="Arial" panose="020B0604020202020204" pitchFamily="34" charset="0"/>
                <a:cs typeface="Arial" panose="020B0604020202020204" pitchFamily="34" charset="0"/>
              </a:rPr>
              <a:t>Housing</a:t>
            </a:r>
          </a:p>
        </p:txBody>
      </p:sp>
      <p:sp>
        <p:nvSpPr>
          <p:cNvPr id="6" name="Slide Number Placeholder 5">
            <a:extLst>
              <a:ext uri="{FF2B5EF4-FFF2-40B4-BE49-F238E27FC236}">
                <a16:creationId xmlns:a16="http://schemas.microsoft.com/office/drawing/2014/main" id="{EFD649A0-465D-6EB4-E1AD-7144530CCB1D}"/>
              </a:ext>
            </a:extLst>
          </p:cNvPr>
          <p:cNvSpPr>
            <a:spLocks noGrp="1"/>
          </p:cNvSpPr>
          <p:nvPr>
            <p:ph type="sldNum" sz="quarter" idx="7"/>
          </p:nvPr>
        </p:nvSpPr>
        <p:spPr>
          <a:xfrm>
            <a:off x="11758548" y="6590792"/>
            <a:ext cx="433452" cy="153888"/>
          </a:xfrm>
        </p:spPr>
        <p:txBody>
          <a:bodyPr/>
          <a:lstStyle/>
          <a:p>
            <a:pPr marL="115570">
              <a:lnSpc>
                <a:spcPts val="1240"/>
              </a:lnSpc>
            </a:pPr>
            <a:fld id="{81D60167-4931-47E6-BA6A-407CBD079E47}" type="slidenum">
              <a:rPr lang="en-US" spc="-50" smtClean="0">
                <a:latin typeface="Arial" panose="020B0604020202020204" pitchFamily="34" charset="0"/>
                <a:cs typeface="Arial" panose="020B0604020202020204" pitchFamily="34" charset="0"/>
              </a:rPr>
              <a:t>26</a:t>
            </a:fld>
            <a:endParaRPr lang="en-US" spc="-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76267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2435E-561B-3AB1-22E3-B501AFD874F2}"/>
            </a:ext>
          </a:extLst>
        </p:cNvPr>
        <p:cNvGrpSpPr/>
        <p:nvPr/>
      </p:nvGrpSpPr>
      <p:grpSpPr>
        <a:xfrm>
          <a:off x="0" y="0"/>
          <a:ext cx="0" cy="0"/>
          <a:chOff x="0" y="0"/>
          <a:chExt cx="0" cy="0"/>
        </a:xfrm>
      </p:grpSpPr>
      <p:sp>
        <p:nvSpPr>
          <p:cNvPr id="5" name="object 5">
            <a:extLst>
              <a:ext uri="{FF2B5EF4-FFF2-40B4-BE49-F238E27FC236}">
                <a16:creationId xmlns:a16="http://schemas.microsoft.com/office/drawing/2014/main" id="{09A09A4F-DA61-2B8D-83E4-0D9FF347D086}"/>
              </a:ext>
            </a:extLst>
          </p:cNvPr>
          <p:cNvSpPr txBox="1">
            <a:spLocks noGrp="1"/>
          </p:cNvSpPr>
          <p:nvPr>
            <p:ph type="title" idx="4294967295"/>
          </p:nvPr>
        </p:nvSpPr>
        <p:spPr>
          <a:xfrm>
            <a:off x="932789" y="909320"/>
            <a:ext cx="5544211" cy="289823"/>
          </a:xfrm>
          <a:prstGeom prst="rect">
            <a:avLst/>
          </a:prstGeom>
          <a:noFill/>
          <a:ln>
            <a:noFill/>
            <a:prstDash/>
          </a:ln>
          <a:effectLst/>
        </p:spPr>
        <p:txBody>
          <a:bodyPr rot="0" spcFirstLastPara="0" vertOverflow="overflow" horzOverflow="overflow" vert="horz" wrap="square" lIns="0" tIns="12700"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Housing</a:t>
            </a:r>
            <a:r>
              <a:rPr kumimoji="0" lang="en-US" sz="1800" b="1" i="0" u="none" strike="noStrike" kern="0" cap="none" spc="-4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1800" b="1" i="0" u="none" strike="noStrike" kern="0" cap="none" spc="-1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Inventory:</a:t>
            </a:r>
            <a:r>
              <a:rPr kumimoji="0" lang="en-US" sz="1800" b="1" i="0" u="none" strike="noStrike" kern="0" cap="none" spc="-3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lang="en-US" b="1" spc="-10" dirty="0">
                <a:latin typeface="Arial" panose="020B0604020202020204" pitchFamily="34" charset="0"/>
                <a:cs typeface="Arial" panose="020B0604020202020204" pitchFamily="34" charset="0"/>
              </a:rPr>
              <a:t>Caddo Parish</a:t>
            </a:r>
            <a:endParaRPr kumimoji="0" lang="en-US"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graphicFrame>
        <p:nvGraphicFramePr>
          <p:cNvPr id="2" name="Chart 1" descr="Combined monthly housing market chart from January 2018 to January 2026. Blue bars show active listings, starting around 1,300–1,400 in 2018, declining to a low near 600 in early 2021, then steadily increasing to about 1,200 by 2025–2026. A red line shows median days on market, falling sharply to about 20 days in early 2021, then rising and fluctuating mostly between 50 and 90 days through 2026.">
            <a:extLst>
              <a:ext uri="{FF2B5EF4-FFF2-40B4-BE49-F238E27FC236}">
                <a16:creationId xmlns:a16="http://schemas.microsoft.com/office/drawing/2014/main" id="{CE037710-755A-4AE0-A021-D356A7A1F7C3}"/>
              </a:ext>
              <a:ext uri="{147F2762-F138-4A5C-976F-8EAC2B608ADB}">
                <a16:predDERef xmlns:a16="http://schemas.microsoft.com/office/drawing/2014/main" pred="{ECA7BB74-35E4-4FD2-9358-907978BD5699}"/>
              </a:ext>
            </a:extLst>
          </p:cNvPr>
          <p:cNvGraphicFramePr>
            <a:graphicFrameLocks/>
          </p:cNvGraphicFramePr>
          <p:nvPr>
            <p:extLst>
              <p:ext uri="{D42A27DB-BD31-4B8C-83A1-F6EECF244321}">
                <p14:modId xmlns:p14="http://schemas.microsoft.com/office/powerpoint/2010/main" val="274828896"/>
              </p:ext>
            </p:extLst>
          </p:nvPr>
        </p:nvGraphicFramePr>
        <p:xfrm>
          <a:off x="932034" y="1295400"/>
          <a:ext cx="7068965" cy="4211524"/>
        </p:xfrm>
        <a:graphic>
          <a:graphicData uri="http://schemas.openxmlformats.org/drawingml/2006/chart">
            <c:chart xmlns:c="http://schemas.openxmlformats.org/drawingml/2006/chart" xmlns:r="http://schemas.openxmlformats.org/officeDocument/2006/relationships" r:id="rId3"/>
          </a:graphicData>
        </a:graphic>
      </p:graphicFrame>
      <p:sp>
        <p:nvSpPr>
          <p:cNvPr id="4" name="object 3">
            <a:extLst>
              <a:ext uri="{FF2B5EF4-FFF2-40B4-BE49-F238E27FC236}">
                <a16:creationId xmlns:a16="http://schemas.microsoft.com/office/drawing/2014/main" id="{438AB997-7BD7-3B29-1CD4-B57FD86DC9D2}"/>
              </a:ext>
            </a:extLst>
          </p:cNvPr>
          <p:cNvSpPr txBox="1"/>
          <p:nvPr/>
        </p:nvSpPr>
        <p:spPr>
          <a:xfrm>
            <a:off x="932035" y="5506924"/>
            <a:ext cx="5392565" cy="197490"/>
          </a:xfrm>
          <a:prstGeom prst="rect">
            <a:avLst/>
          </a:prstGeom>
        </p:spPr>
        <p:txBody>
          <a:bodyPr vert="horz" wrap="square" lIns="0" tIns="12700" rIns="0" bIns="0" rtlCol="0">
            <a:spAutoFit/>
          </a:bodyPr>
          <a:lstStyle/>
          <a:p>
            <a:pPr marL="12700">
              <a:lnSpc>
                <a:spcPct val="100000"/>
              </a:lnSpc>
              <a:spcBef>
                <a:spcPts val="100"/>
              </a:spcBef>
            </a:pPr>
            <a:r>
              <a:rPr sz="1200" dirty="0">
                <a:latin typeface="Arial" panose="020B0604020202020204" pitchFamily="34" charset="0"/>
                <a:cs typeface="Arial" panose="020B0604020202020204" pitchFamily="34" charset="0"/>
              </a:rPr>
              <a:t>Data</a:t>
            </a:r>
            <a:r>
              <a:rPr sz="1200" spc="-4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from:</a:t>
            </a:r>
            <a:r>
              <a:rPr sz="1200" spc="-10" dirty="0">
                <a:latin typeface="Arial" panose="020B0604020202020204" pitchFamily="34" charset="0"/>
                <a:cs typeface="Arial" panose="020B0604020202020204" pitchFamily="34" charset="0"/>
              </a:rPr>
              <a:t> Federal</a:t>
            </a:r>
            <a:r>
              <a:rPr sz="1200" spc="-5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Reserve</a:t>
            </a:r>
            <a:r>
              <a:rPr sz="1200" spc="-1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Bank</a:t>
            </a:r>
            <a:r>
              <a:rPr sz="1200" spc="-2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of</a:t>
            </a:r>
            <a:r>
              <a:rPr sz="1200" spc="-2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St.</a:t>
            </a:r>
            <a:r>
              <a:rPr sz="1200" spc="-2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Louis.</a:t>
            </a:r>
            <a:r>
              <a:rPr sz="1200" spc="-30" dirty="0">
                <a:latin typeface="Arial" panose="020B0604020202020204" pitchFamily="34" charset="0"/>
                <a:cs typeface="Arial" panose="020B0604020202020204" pitchFamily="34" charset="0"/>
              </a:rPr>
              <a:t> </a:t>
            </a:r>
            <a:r>
              <a:rPr sz="1200" u="sng" spc="-10" dirty="0">
                <a:solidFill>
                  <a:srgbClr val="0462C1"/>
                </a:solidFill>
                <a:uFill>
                  <a:solidFill>
                    <a:srgbClr val="0462C1"/>
                  </a:solidFill>
                </a:uFill>
                <a:latin typeface="Arial" panose="020B0604020202020204" pitchFamily="34" charset="0"/>
                <a:cs typeface="Arial" panose="020B0604020202020204" pitchFamily="34" charset="0"/>
                <a:hlinkClick r:id="rId4"/>
              </a:rPr>
              <a:t>https://fred.stlouisfed.org</a:t>
            </a:r>
            <a:endParaRPr sz="1200" dirty="0">
              <a:latin typeface="Arial" panose="020B0604020202020204" pitchFamily="34" charset="0"/>
              <a:cs typeface="Arial" panose="020B0604020202020204" pitchFamily="34" charset="0"/>
            </a:endParaRPr>
          </a:p>
        </p:txBody>
      </p:sp>
      <p:graphicFrame>
        <p:nvGraphicFramePr>
          <p:cNvPr id="7" name="object 6">
            <a:extLst>
              <a:ext uri="{FF2B5EF4-FFF2-40B4-BE49-F238E27FC236}">
                <a16:creationId xmlns:a16="http://schemas.microsoft.com/office/drawing/2014/main" id="{B2156FC9-2936-22C3-4F1C-0460CC565C79}"/>
              </a:ext>
            </a:extLst>
          </p:cNvPr>
          <p:cNvGraphicFramePr>
            <a:graphicFrameLocks noGrp="1"/>
          </p:cNvGraphicFramePr>
          <p:nvPr>
            <p:extLst>
              <p:ext uri="{D42A27DB-BD31-4B8C-83A1-F6EECF244321}">
                <p14:modId xmlns:p14="http://schemas.microsoft.com/office/powerpoint/2010/main" val="1200581589"/>
              </p:ext>
            </p:extLst>
          </p:nvPr>
        </p:nvGraphicFramePr>
        <p:xfrm>
          <a:off x="8382000" y="287335"/>
          <a:ext cx="3621024" cy="5808665"/>
        </p:xfrm>
        <a:graphic>
          <a:graphicData uri="http://schemas.openxmlformats.org/drawingml/2006/table">
            <a:tbl>
              <a:tblPr firstRow="1" bandRow="1">
                <a:tableStyleId>{616DA210-FB5B-4158-B5E0-FEB733F419BA}</a:tableStyleId>
              </a:tblPr>
              <a:tblGrid>
                <a:gridCol w="724205">
                  <a:extLst>
                    <a:ext uri="{9D8B030D-6E8A-4147-A177-3AD203B41FA5}">
                      <a16:colId xmlns:a16="http://schemas.microsoft.com/office/drawing/2014/main" val="20000"/>
                    </a:ext>
                  </a:extLst>
                </a:gridCol>
                <a:gridCol w="724205">
                  <a:extLst>
                    <a:ext uri="{9D8B030D-6E8A-4147-A177-3AD203B41FA5}">
                      <a16:colId xmlns:a16="http://schemas.microsoft.com/office/drawing/2014/main" val="20001"/>
                    </a:ext>
                  </a:extLst>
                </a:gridCol>
                <a:gridCol w="724204">
                  <a:extLst>
                    <a:ext uri="{9D8B030D-6E8A-4147-A177-3AD203B41FA5}">
                      <a16:colId xmlns:a16="http://schemas.microsoft.com/office/drawing/2014/main" val="20002"/>
                    </a:ext>
                  </a:extLst>
                </a:gridCol>
                <a:gridCol w="751653">
                  <a:extLst>
                    <a:ext uri="{9D8B030D-6E8A-4147-A177-3AD203B41FA5}">
                      <a16:colId xmlns:a16="http://schemas.microsoft.com/office/drawing/2014/main" val="20003"/>
                    </a:ext>
                  </a:extLst>
                </a:gridCol>
                <a:gridCol w="696757">
                  <a:extLst>
                    <a:ext uri="{9D8B030D-6E8A-4147-A177-3AD203B41FA5}">
                      <a16:colId xmlns:a16="http://schemas.microsoft.com/office/drawing/2014/main" val="20004"/>
                    </a:ext>
                  </a:extLst>
                </a:gridCol>
              </a:tblGrid>
              <a:tr h="455111">
                <a:tc>
                  <a:txBody>
                    <a:bodyPr/>
                    <a:lstStyle/>
                    <a:p>
                      <a:pPr marL="155575" marR="147320" indent="20955">
                        <a:lnSpc>
                          <a:spcPct val="100000"/>
                        </a:lnSpc>
                        <a:spcBef>
                          <a:spcPts val="1025"/>
                        </a:spcBef>
                      </a:pPr>
                      <a:r>
                        <a:rPr sz="1000" spc="-10" dirty="0">
                          <a:solidFill>
                            <a:schemeClr val="bg1"/>
                          </a:solidFill>
                          <a:latin typeface="Arial" panose="020B0604020202020204" pitchFamily="34" charset="0"/>
                          <a:cs typeface="Arial" panose="020B0604020202020204" pitchFamily="34" charset="0"/>
                        </a:rPr>
                        <a:t>Year- Month</a:t>
                      </a:r>
                      <a:endParaRPr sz="1000" dirty="0">
                        <a:solidFill>
                          <a:schemeClr val="bg1"/>
                        </a:solidFill>
                        <a:latin typeface="Arial" panose="020B0604020202020204" pitchFamily="34" charset="0"/>
                        <a:cs typeface="Arial" panose="020B0604020202020204" pitchFamily="34" charset="0"/>
                      </a:endParaRPr>
                    </a:p>
                  </a:txBody>
                  <a:tcPr marL="0" marR="0" marT="130175" marB="0">
                    <a:solidFill>
                      <a:srgbClr val="472C7B"/>
                    </a:solidFill>
                  </a:tcPr>
                </a:tc>
                <a:tc>
                  <a:txBody>
                    <a:bodyPr/>
                    <a:lstStyle/>
                    <a:p>
                      <a:pPr marL="117475" marR="108585" indent="73025">
                        <a:lnSpc>
                          <a:spcPct val="100000"/>
                        </a:lnSpc>
                        <a:spcBef>
                          <a:spcPts val="1025"/>
                        </a:spcBef>
                      </a:pPr>
                      <a:r>
                        <a:rPr sz="1000" spc="-10" dirty="0">
                          <a:solidFill>
                            <a:schemeClr val="bg1"/>
                          </a:solidFill>
                          <a:latin typeface="Arial" panose="020B0604020202020204" pitchFamily="34" charset="0"/>
                          <a:cs typeface="Arial" panose="020B0604020202020204" pitchFamily="34" charset="0"/>
                        </a:rPr>
                        <a:t>Total Listings</a:t>
                      </a:r>
                      <a:endParaRPr sz="1000" dirty="0">
                        <a:solidFill>
                          <a:schemeClr val="bg1"/>
                        </a:solidFill>
                        <a:latin typeface="Arial" panose="020B0604020202020204" pitchFamily="34" charset="0"/>
                        <a:cs typeface="Arial" panose="020B0604020202020204" pitchFamily="34" charset="0"/>
                      </a:endParaRPr>
                    </a:p>
                  </a:txBody>
                  <a:tcPr marL="0" marR="0" marT="130175" marB="0">
                    <a:solidFill>
                      <a:srgbClr val="472C7B"/>
                    </a:solidFill>
                  </a:tcPr>
                </a:tc>
                <a:tc>
                  <a:txBody>
                    <a:bodyPr/>
                    <a:lstStyle/>
                    <a:p>
                      <a:pPr marL="109855" marR="26670" indent="-74930">
                        <a:lnSpc>
                          <a:spcPct val="100000"/>
                        </a:lnSpc>
                        <a:spcBef>
                          <a:spcPts val="1025"/>
                        </a:spcBef>
                      </a:pPr>
                      <a:r>
                        <a:rPr sz="1000" dirty="0">
                          <a:solidFill>
                            <a:schemeClr val="bg1"/>
                          </a:solidFill>
                          <a:latin typeface="Arial" panose="020B0604020202020204" pitchFamily="34" charset="0"/>
                          <a:cs typeface="Arial" panose="020B0604020202020204" pitchFamily="34" charset="0"/>
                        </a:rPr>
                        <a:t>Monthly</a:t>
                      </a:r>
                      <a:r>
                        <a:rPr sz="1000" spc="-10" dirty="0">
                          <a:solidFill>
                            <a:schemeClr val="bg1"/>
                          </a:solidFill>
                          <a:latin typeface="Arial" panose="020B0604020202020204" pitchFamily="34" charset="0"/>
                          <a:cs typeface="Arial" panose="020B0604020202020204" pitchFamily="34" charset="0"/>
                        </a:rPr>
                        <a:t> </a:t>
                      </a:r>
                      <a:r>
                        <a:rPr sz="1000" spc="-50" dirty="0">
                          <a:solidFill>
                            <a:schemeClr val="bg1"/>
                          </a:solidFill>
                          <a:latin typeface="Arial" panose="020B0604020202020204" pitchFamily="34" charset="0"/>
                          <a:cs typeface="Arial" panose="020B0604020202020204" pitchFamily="34" charset="0"/>
                        </a:rPr>
                        <a:t>% </a:t>
                      </a:r>
                      <a:r>
                        <a:rPr sz="1000" spc="-10" dirty="0">
                          <a:solidFill>
                            <a:schemeClr val="bg1"/>
                          </a:solidFill>
                          <a:latin typeface="Arial" panose="020B0604020202020204" pitchFamily="34" charset="0"/>
                          <a:cs typeface="Arial" panose="020B0604020202020204" pitchFamily="34" charset="0"/>
                        </a:rPr>
                        <a:t>Change</a:t>
                      </a:r>
                      <a:endParaRPr sz="1000" dirty="0">
                        <a:solidFill>
                          <a:schemeClr val="bg1"/>
                        </a:solidFill>
                        <a:latin typeface="Arial" panose="020B0604020202020204" pitchFamily="34" charset="0"/>
                        <a:cs typeface="Arial" panose="020B0604020202020204" pitchFamily="34" charset="0"/>
                      </a:endParaRPr>
                    </a:p>
                  </a:txBody>
                  <a:tcPr marL="0" marR="0" marT="130175" marB="0">
                    <a:solidFill>
                      <a:srgbClr val="472C7B"/>
                    </a:solidFill>
                  </a:tcPr>
                </a:tc>
                <a:tc>
                  <a:txBody>
                    <a:bodyPr/>
                    <a:lstStyle/>
                    <a:p>
                      <a:pPr marL="99060" marR="90170" indent="25400" algn="ctr">
                        <a:lnSpc>
                          <a:spcPct val="100000"/>
                        </a:lnSpc>
                        <a:spcBef>
                          <a:spcPts val="425"/>
                        </a:spcBef>
                      </a:pPr>
                      <a:r>
                        <a:rPr lang="en-US" sz="1000" spc="-10" dirty="0">
                          <a:solidFill>
                            <a:schemeClr val="bg1"/>
                          </a:solidFill>
                          <a:latin typeface="Arial" panose="020B0604020202020204" pitchFamily="34" charset="0"/>
                          <a:cs typeface="Arial" panose="020B0604020202020204" pitchFamily="34" charset="0"/>
                        </a:rPr>
                        <a:t>Median Days On Market</a:t>
                      </a:r>
                      <a:endParaRPr sz="1000" dirty="0">
                        <a:solidFill>
                          <a:schemeClr val="bg1"/>
                        </a:solidFill>
                        <a:latin typeface="Arial" panose="020B0604020202020204" pitchFamily="34" charset="0"/>
                        <a:cs typeface="Arial" panose="020B0604020202020204" pitchFamily="34" charset="0"/>
                      </a:endParaRPr>
                    </a:p>
                  </a:txBody>
                  <a:tcPr marL="0" marR="0" marT="53975" marB="0">
                    <a:solidFill>
                      <a:srgbClr val="472C7B"/>
                    </a:solidFill>
                  </a:tcPr>
                </a:tc>
                <a:tc>
                  <a:txBody>
                    <a:bodyPr/>
                    <a:lstStyle/>
                    <a:p>
                      <a:pPr marL="110489" marR="26670" indent="-74930" algn="ctr">
                        <a:lnSpc>
                          <a:spcPct val="100000"/>
                        </a:lnSpc>
                        <a:spcBef>
                          <a:spcPts val="1025"/>
                        </a:spcBef>
                      </a:pPr>
                      <a:r>
                        <a:rPr sz="1000" dirty="0">
                          <a:solidFill>
                            <a:schemeClr val="bg1"/>
                          </a:solidFill>
                          <a:latin typeface="Arial" panose="020B0604020202020204" pitchFamily="34" charset="0"/>
                          <a:cs typeface="Arial" panose="020B0604020202020204" pitchFamily="34" charset="0"/>
                        </a:rPr>
                        <a:t>Monthly</a:t>
                      </a:r>
                      <a:r>
                        <a:rPr sz="1000" spc="-45" dirty="0">
                          <a:solidFill>
                            <a:schemeClr val="bg1"/>
                          </a:solidFill>
                          <a:latin typeface="Arial" panose="020B0604020202020204" pitchFamily="34" charset="0"/>
                          <a:cs typeface="Arial" panose="020B0604020202020204" pitchFamily="34" charset="0"/>
                        </a:rPr>
                        <a:t> </a:t>
                      </a:r>
                      <a:r>
                        <a:rPr sz="1000" spc="-50" dirty="0">
                          <a:solidFill>
                            <a:schemeClr val="bg1"/>
                          </a:solidFill>
                          <a:latin typeface="Arial" panose="020B0604020202020204" pitchFamily="34" charset="0"/>
                          <a:cs typeface="Arial" panose="020B0604020202020204" pitchFamily="34" charset="0"/>
                        </a:rPr>
                        <a:t>% </a:t>
                      </a:r>
                      <a:r>
                        <a:rPr sz="1000" spc="-10" dirty="0">
                          <a:solidFill>
                            <a:schemeClr val="bg1"/>
                          </a:solidFill>
                          <a:latin typeface="Arial" panose="020B0604020202020204" pitchFamily="34" charset="0"/>
                          <a:cs typeface="Arial" panose="020B0604020202020204" pitchFamily="34" charset="0"/>
                        </a:rPr>
                        <a:t>Change</a:t>
                      </a:r>
                      <a:endParaRPr sz="1000" dirty="0">
                        <a:solidFill>
                          <a:schemeClr val="bg1"/>
                        </a:solidFill>
                        <a:latin typeface="Arial" panose="020B0604020202020204" pitchFamily="34" charset="0"/>
                        <a:cs typeface="Arial" panose="020B0604020202020204" pitchFamily="34" charset="0"/>
                      </a:endParaRPr>
                    </a:p>
                  </a:txBody>
                  <a:tcPr marL="0" marR="0" marT="130175" marB="0">
                    <a:solidFill>
                      <a:srgbClr val="472C7B"/>
                    </a:solidFill>
                  </a:tcPr>
                </a:tc>
                <a:extLst>
                  <a:ext uri="{0D108BD9-81ED-4DB2-BD59-A6C34878D82A}">
                    <a16:rowId xmlns:a16="http://schemas.microsoft.com/office/drawing/2014/main" val="10000"/>
                  </a:ext>
                </a:extLst>
              </a:tr>
              <a:tr h="294305">
                <a:tc>
                  <a:txBody>
                    <a:bodyPr/>
                    <a:lstStyle/>
                    <a:p>
                      <a:pPr marL="635" algn="ctr">
                        <a:lnSpc>
                          <a:spcPct val="100000"/>
                        </a:lnSpc>
                        <a:spcBef>
                          <a:spcPts val="87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4-10</a:t>
                      </a:r>
                      <a:endParaRPr sz="1100" dirty="0">
                        <a:latin typeface="Arial" panose="020B0604020202020204" pitchFamily="34" charset="0"/>
                        <a:cs typeface="Arial" panose="020B0604020202020204" pitchFamily="34" charset="0"/>
                      </a:endParaRPr>
                    </a:p>
                  </a:txBody>
                  <a:tcPr marL="0" marR="0" marT="1111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1,158</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70</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2.9%</a:t>
                      </a:r>
                    </a:p>
                  </a:txBody>
                  <a:tcPr marL="9525" marR="9525" marT="9525" marB="0" anchor="ctr"/>
                </a:tc>
                <a:extLst>
                  <a:ext uri="{0D108BD9-81ED-4DB2-BD59-A6C34878D82A}">
                    <a16:rowId xmlns:a16="http://schemas.microsoft.com/office/drawing/2014/main" val="10001"/>
                  </a:ext>
                </a:extLst>
              </a:tr>
              <a:tr h="294305">
                <a:tc>
                  <a:txBody>
                    <a:bodyPr/>
                    <a:lstStyle/>
                    <a:p>
                      <a:pPr marL="635" algn="ctr">
                        <a:lnSpc>
                          <a:spcPct val="100000"/>
                        </a:lnSpc>
                        <a:spcBef>
                          <a:spcPts val="83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4-11</a:t>
                      </a:r>
                      <a:endParaRPr sz="1100" dirty="0">
                        <a:latin typeface="Arial" panose="020B0604020202020204" pitchFamily="34" charset="0"/>
                        <a:cs typeface="Arial" panose="020B0604020202020204" pitchFamily="34" charset="0"/>
                      </a:endParaRPr>
                    </a:p>
                  </a:txBody>
                  <a:tcPr marL="0" marR="0" marT="10604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1,128</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-2.6%</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73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4.3%</a:t>
                      </a:r>
                    </a:p>
                  </a:txBody>
                  <a:tcPr marL="9525" marR="9525" marT="9525" marB="0" anchor="ctr"/>
                </a:tc>
                <a:extLst>
                  <a:ext uri="{0D108BD9-81ED-4DB2-BD59-A6C34878D82A}">
                    <a16:rowId xmlns:a16="http://schemas.microsoft.com/office/drawing/2014/main" val="10002"/>
                  </a:ext>
                </a:extLst>
              </a:tr>
              <a:tr h="294305">
                <a:tc>
                  <a:txBody>
                    <a:bodyPr/>
                    <a:lstStyle/>
                    <a:p>
                      <a:pPr marL="635" algn="ctr">
                        <a:lnSpc>
                          <a:spcPct val="100000"/>
                        </a:lnSpc>
                        <a:spcBef>
                          <a:spcPts val="83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4-12</a:t>
                      </a:r>
                      <a:endParaRPr sz="1100" dirty="0">
                        <a:latin typeface="Arial" panose="020B0604020202020204" pitchFamily="34" charset="0"/>
                        <a:cs typeface="Arial" panose="020B0604020202020204" pitchFamily="34" charset="0"/>
                      </a:endParaRPr>
                    </a:p>
                  </a:txBody>
                  <a:tcPr marL="0" marR="0" marT="10604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1,078</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-4.4%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81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11.0%</a:t>
                      </a:r>
                    </a:p>
                  </a:txBody>
                  <a:tcPr marL="9525" marR="9525" marT="9525" marB="0" anchor="ctr"/>
                </a:tc>
                <a:extLst>
                  <a:ext uri="{0D108BD9-81ED-4DB2-BD59-A6C34878D82A}">
                    <a16:rowId xmlns:a16="http://schemas.microsoft.com/office/drawing/2014/main" val="10003"/>
                  </a:ext>
                </a:extLst>
              </a:tr>
              <a:tr h="294305">
                <a:tc>
                  <a:txBody>
                    <a:bodyPr/>
                    <a:lstStyle/>
                    <a:p>
                      <a:pPr marL="635" algn="ctr">
                        <a:lnSpc>
                          <a:spcPct val="100000"/>
                        </a:lnSpc>
                        <a:spcBef>
                          <a:spcPts val="87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5-01</a:t>
                      </a:r>
                      <a:endParaRPr sz="1100" dirty="0">
                        <a:latin typeface="Arial" panose="020B0604020202020204" pitchFamily="34" charset="0"/>
                        <a:cs typeface="Arial" panose="020B0604020202020204" pitchFamily="34" charset="0"/>
                      </a:endParaRPr>
                    </a:p>
                  </a:txBody>
                  <a:tcPr marL="0" marR="0" marT="111125" marB="0" anchor="ctr"/>
                </a:tc>
                <a:tc>
                  <a:txBody>
                    <a:bodyPr/>
                    <a:lstStyle/>
                    <a:p>
                      <a:pPr algn="ctr" fontAlgn="b">
                        <a:buNone/>
                      </a:pPr>
                      <a:r>
                        <a:rPr lang="en-US" sz="1100" b="0" i="0" u="none" strike="noStrike">
                          <a:solidFill>
                            <a:srgbClr val="000000"/>
                          </a:solidFill>
                          <a:effectLst/>
                          <a:latin typeface="Calibri" panose="020F0502020204030204" pitchFamily="34" charset="0"/>
                        </a:rPr>
                        <a:t>1,054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83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2.5%</a:t>
                      </a:r>
                    </a:p>
                  </a:txBody>
                  <a:tcPr marL="9525" marR="9525" marT="9525" marB="0" anchor="ctr"/>
                </a:tc>
                <a:extLst>
                  <a:ext uri="{0D108BD9-81ED-4DB2-BD59-A6C34878D82A}">
                    <a16:rowId xmlns:a16="http://schemas.microsoft.com/office/drawing/2014/main" val="10004"/>
                  </a:ext>
                </a:extLst>
              </a:tr>
              <a:tr h="294305">
                <a:tc>
                  <a:txBody>
                    <a:bodyPr/>
                    <a:lstStyle/>
                    <a:p>
                      <a:pPr marL="635" algn="ctr">
                        <a:lnSpc>
                          <a:spcPct val="100000"/>
                        </a:lnSpc>
                        <a:spcBef>
                          <a:spcPts val="83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5-02</a:t>
                      </a:r>
                      <a:endParaRPr sz="1100" dirty="0">
                        <a:latin typeface="Arial" panose="020B0604020202020204" pitchFamily="34" charset="0"/>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Calibri" panose="020F0502020204030204" pitchFamily="34" charset="0"/>
                        </a:rPr>
                        <a:t>1,037</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-1.6%</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80</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-3.6%</a:t>
                      </a:r>
                    </a:p>
                  </a:txBody>
                  <a:tcPr marL="9525" marR="9525" marT="9525" marB="0" anchor="ctr"/>
                </a:tc>
                <a:extLst>
                  <a:ext uri="{0D108BD9-81ED-4DB2-BD59-A6C34878D82A}">
                    <a16:rowId xmlns:a16="http://schemas.microsoft.com/office/drawing/2014/main" val="10005"/>
                  </a:ext>
                </a:extLst>
              </a:tr>
              <a:tr h="294305">
                <a:tc>
                  <a:txBody>
                    <a:bodyPr/>
                    <a:lstStyle/>
                    <a:p>
                      <a:pPr marL="635" algn="ctr">
                        <a:lnSpc>
                          <a:spcPct val="100000"/>
                        </a:lnSpc>
                        <a:spcBef>
                          <a:spcPts val="83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5-03</a:t>
                      </a:r>
                      <a:endParaRPr sz="1100" dirty="0">
                        <a:latin typeface="Arial" panose="020B0604020202020204" pitchFamily="34" charset="0"/>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Calibri" panose="020F0502020204030204" pitchFamily="34" charset="0"/>
                        </a:rPr>
                        <a:t>1,049</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1.2%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65</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-18.8%</a:t>
                      </a:r>
                    </a:p>
                  </a:txBody>
                  <a:tcPr marL="9525" marR="9525" marT="9525" marB="0" anchor="ctr"/>
                </a:tc>
                <a:extLst>
                  <a:ext uri="{0D108BD9-81ED-4DB2-BD59-A6C34878D82A}">
                    <a16:rowId xmlns:a16="http://schemas.microsoft.com/office/drawing/2014/main" val="10006"/>
                  </a:ext>
                </a:extLst>
              </a:tr>
              <a:tr h="294305">
                <a:tc>
                  <a:txBody>
                    <a:bodyPr/>
                    <a:lstStyle/>
                    <a:p>
                      <a:pPr marL="635" algn="ctr">
                        <a:lnSpc>
                          <a:spcPct val="100000"/>
                        </a:lnSpc>
                        <a:spcBef>
                          <a:spcPts val="87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5-04</a:t>
                      </a:r>
                      <a:endParaRPr sz="1100" dirty="0">
                        <a:latin typeface="Arial" panose="020B0604020202020204" pitchFamily="34" charset="0"/>
                        <a:cs typeface="Arial" panose="020B0604020202020204" pitchFamily="34" charset="0"/>
                      </a:endParaRPr>
                    </a:p>
                  </a:txBody>
                  <a:tcPr marL="0" marR="0" marT="111125" marB="0" anchor="ctr"/>
                </a:tc>
                <a:tc>
                  <a:txBody>
                    <a:bodyPr/>
                    <a:lstStyle/>
                    <a:p>
                      <a:pPr algn="ctr" fontAlgn="b">
                        <a:buNone/>
                      </a:pPr>
                      <a:r>
                        <a:rPr lang="en-US" sz="1100" b="0" i="0" u="none" strike="noStrike">
                          <a:solidFill>
                            <a:srgbClr val="000000"/>
                          </a:solidFill>
                          <a:effectLst/>
                          <a:latin typeface="Calibri" panose="020F0502020204030204" pitchFamily="34" charset="0"/>
                        </a:rPr>
                        <a:t>1,155</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10.1%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60</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-7.7%</a:t>
                      </a:r>
                    </a:p>
                  </a:txBody>
                  <a:tcPr marL="9525" marR="9525" marT="9525" marB="0" anchor="ctr"/>
                </a:tc>
                <a:extLst>
                  <a:ext uri="{0D108BD9-81ED-4DB2-BD59-A6C34878D82A}">
                    <a16:rowId xmlns:a16="http://schemas.microsoft.com/office/drawing/2014/main" val="10007"/>
                  </a:ext>
                </a:extLst>
              </a:tr>
              <a:tr h="294305">
                <a:tc>
                  <a:txBody>
                    <a:bodyPr/>
                    <a:lstStyle/>
                    <a:p>
                      <a:pPr marL="635" algn="ctr">
                        <a:lnSpc>
                          <a:spcPct val="100000"/>
                        </a:lnSpc>
                        <a:spcBef>
                          <a:spcPts val="83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5-05</a:t>
                      </a:r>
                      <a:endParaRPr sz="1100" dirty="0">
                        <a:latin typeface="Arial" panose="020B0604020202020204" pitchFamily="34" charset="0"/>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Calibri" panose="020F0502020204030204" pitchFamily="34" charset="0"/>
                        </a:rPr>
                        <a:t>1,169</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68</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13.3%</a:t>
                      </a:r>
                    </a:p>
                  </a:txBody>
                  <a:tcPr marL="9525" marR="9525" marT="9525" marB="0" anchor="ctr"/>
                </a:tc>
                <a:extLst>
                  <a:ext uri="{0D108BD9-81ED-4DB2-BD59-A6C34878D82A}">
                    <a16:rowId xmlns:a16="http://schemas.microsoft.com/office/drawing/2014/main" val="10008"/>
                  </a:ext>
                </a:extLst>
              </a:tr>
              <a:tr h="294305">
                <a:tc>
                  <a:txBody>
                    <a:bodyPr/>
                    <a:lstStyle/>
                    <a:p>
                      <a:pPr marL="635" algn="ctr">
                        <a:lnSpc>
                          <a:spcPct val="100000"/>
                        </a:lnSpc>
                        <a:spcBef>
                          <a:spcPts val="83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5-06</a:t>
                      </a:r>
                      <a:endParaRPr sz="1100" dirty="0">
                        <a:latin typeface="Arial" panose="020B0604020202020204" pitchFamily="34" charset="0"/>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Calibri" panose="020F0502020204030204" pitchFamily="34" charset="0"/>
                        </a:rPr>
                        <a:t>1,181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1.0%</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73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7.4%</a:t>
                      </a:r>
                    </a:p>
                  </a:txBody>
                  <a:tcPr marL="9525" marR="9525" marT="9525" marB="0" anchor="ctr"/>
                </a:tc>
                <a:extLst>
                  <a:ext uri="{0D108BD9-81ED-4DB2-BD59-A6C34878D82A}">
                    <a16:rowId xmlns:a16="http://schemas.microsoft.com/office/drawing/2014/main" val="10009"/>
                  </a:ext>
                </a:extLst>
              </a:tr>
              <a:tr h="294305">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u="none" strike="noStrike" kern="0" cap="none" spc="-10" normalizeH="0" baseline="0" noProof="0" dirty="0">
                          <a:ln>
                            <a:noFill/>
                          </a:ln>
                          <a:solidFill>
                            <a:prstClr val="black"/>
                          </a:solidFill>
                          <a:effectLst/>
                          <a:uLnTx/>
                          <a:uFillTx/>
                          <a:latin typeface="Arial" panose="020B0604020202020204" pitchFamily="34" charset="0"/>
                          <a:cs typeface="Arial" panose="020B0604020202020204" pitchFamily="34" charset="0"/>
                        </a:rPr>
                        <a:t>2025-07</a:t>
                      </a: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Calibri" panose="020F0502020204030204" pitchFamily="34" charset="0"/>
                        </a:rPr>
                        <a:t>1,185</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0.3%</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73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0.0%</a:t>
                      </a:r>
                    </a:p>
                  </a:txBody>
                  <a:tcPr marL="9525" marR="9525" marT="9525" marB="0" anchor="ctr"/>
                </a:tc>
                <a:extLst>
                  <a:ext uri="{0D108BD9-81ED-4DB2-BD59-A6C34878D82A}">
                    <a16:rowId xmlns:a16="http://schemas.microsoft.com/office/drawing/2014/main" val="10010"/>
                  </a:ext>
                </a:extLst>
              </a:tr>
              <a:tr h="294305">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u="none" strike="noStrike" kern="0" cap="none" spc="-10" normalizeH="0" baseline="0" noProof="0" dirty="0">
                          <a:ln>
                            <a:noFill/>
                          </a:ln>
                          <a:solidFill>
                            <a:prstClr val="black"/>
                          </a:solidFill>
                          <a:effectLst/>
                          <a:uLnTx/>
                          <a:uFillTx/>
                          <a:latin typeface="Arial" panose="020B0604020202020204" pitchFamily="34" charset="0"/>
                          <a:cs typeface="Arial" panose="020B0604020202020204" pitchFamily="34" charset="0"/>
                        </a:rPr>
                        <a:t>2025-08</a:t>
                      </a: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Calibri" panose="020F0502020204030204" pitchFamily="34" charset="0"/>
                        </a:rPr>
                        <a:t>1,178</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-0.6%</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69</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-5.5%</a:t>
                      </a:r>
                    </a:p>
                  </a:txBody>
                  <a:tcPr marL="9525" marR="9525" marT="9525" marB="0" anchor="ctr"/>
                </a:tc>
                <a:extLst>
                  <a:ext uri="{0D108BD9-81ED-4DB2-BD59-A6C34878D82A}">
                    <a16:rowId xmlns:a16="http://schemas.microsoft.com/office/drawing/2014/main" val="10011"/>
                  </a:ext>
                </a:extLst>
              </a:tr>
              <a:tr h="294305">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u="none" strike="noStrike" kern="0" cap="none" spc="-10" normalizeH="0" baseline="0" noProof="0" dirty="0">
                          <a:ln>
                            <a:noFill/>
                          </a:ln>
                          <a:solidFill>
                            <a:prstClr val="black"/>
                          </a:solidFill>
                          <a:effectLst/>
                          <a:uLnTx/>
                          <a:uFillTx/>
                          <a:latin typeface="Arial" panose="020B0604020202020204" pitchFamily="34" charset="0"/>
                          <a:cs typeface="Arial" panose="020B0604020202020204" pitchFamily="34" charset="0"/>
                        </a:rPr>
                        <a:t>2025-09</a:t>
                      </a: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Calibri" panose="020F0502020204030204" pitchFamily="34" charset="0"/>
                        </a:rPr>
                        <a:t>1,194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1.4%</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67</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-2.9%</a:t>
                      </a:r>
                    </a:p>
                  </a:txBody>
                  <a:tcPr marL="9525" marR="9525" marT="9525" marB="0" anchor="ctr"/>
                </a:tc>
                <a:extLst>
                  <a:ext uri="{0D108BD9-81ED-4DB2-BD59-A6C34878D82A}">
                    <a16:rowId xmlns:a16="http://schemas.microsoft.com/office/drawing/2014/main" val="10012"/>
                  </a:ext>
                </a:extLst>
              </a:tr>
              <a:tr h="294305">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2025-10</a:t>
                      </a: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Calibri" panose="020F0502020204030204" pitchFamily="34" charset="0"/>
                        </a:rPr>
                        <a:t>1,211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68</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1.5%</a:t>
                      </a:r>
                    </a:p>
                  </a:txBody>
                  <a:tcPr marL="9525" marR="9525" marT="9525" marB="0" anchor="ctr"/>
                </a:tc>
                <a:extLst>
                  <a:ext uri="{0D108BD9-81ED-4DB2-BD59-A6C34878D82A}">
                    <a16:rowId xmlns:a16="http://schemas.microsoft.com/office/drawing/2014/main" val="1645864644"/>
                  </a:ext>
                </a:extLst>
              </a:tr>
              <a:tr h="294305">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2025-11</a:t>
                      </a: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Calibri" panose="020F0502020204030204" pitchFamily="34" charset="0"/>
                        </a:rPr>
                        <a:t>1,242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2.6%</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72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5.9%</a:t>
                      </a:r>
                    </a:p>
                  </a:txBody>
                  <a:tcPr marL="9525" marR="9525" marT="9525" marB="0" anchor="ctr"/>
                </a:tc>
                <a:extLst>
                  <a:ext uri="{0D108BD9-81ED-4DB2-BD59-A6C34878D82A}">
                    <a16:rowId xmlns:a16="http://schemas.microsoft.com/office/drawing/2014/main" val="798537855"/>
                  </a:ext>
                </a:extLst>
              </a:tr>
              <a:tr h="294305">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2025-12</a:t>
                      </a: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Calibri" panose="020F0502020204030204" pitchFamily="34" charset="0"/>
                        </a:rPr>
                        <a:t>1,175</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-5.4%</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85</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18.1%</a:t>
                      </a:r>
                    </a:p>
                  </a:txBody>
                  <a:tcPr marL="9525" marR="9525" marT="9525" marB="0" anchor="ctr"/>
                </a:tc>
                <a:extLst>
                  <a:ext uri="{0D108BD9-81ED-4DB2-BD59-A6C34878D82A}">
                    <a16:rowId xmlns:a16="http://schemas.microsoft.com/office/drawing/2014/main" val="119373032"/>
                  </a:ext>
                </a:extLst>
              </a:tr>
              <a:tr h="294305">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2026-01</a:t>
                      </a:r>
                    </a:p>
                  </a:txBody>
                  <a:tcPr marL="0" marR="0" marT="106045" marB="0" anchor="ctr"/>
                </a:tc>
                <a:tc>
                  <a:txBody>
                    <a:bodyPr/>
                    <a:lstStyle/>
                    <a:p>
                      <a:pPr algn="ctr" fontAlgn="b">
                        <a:buNone/>
                      </a:pPr>
                      <a:r>
                        <a:rPr lang="en-US" sz="1100" b="0" i="0" u="none" strike="noStrike">
                          <a:solidFill>
                            <a:srgbClr val="000000"/>
                          </a:solidFill>
                          <a:effectLst/>
                          <a:latin typeface="Calibri" panose="020F0502020204030204" pitchFamily="34" charset="0"/>
                        </a:rPr>
                        <a:t>1,136</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-3.3%</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87</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2.4%</a:t>
                      </a:r>
                    </a:p>
                  </a:txBody>
                  <a:tcPr marL="9525" marR="9525" marT="9525" marB="0" anchor="ctr"/>
                </a:tc>
                <a:extLst>
                  <a:ext uri="{0D108BD9-81ED-4DB2-BD59-A6C34878D82A}">
                    <a16:rowId xmlns:a16="http://schemas.microsoft.com/office/drawing/2014/main" val="1962271361"/>
                  </a:ext>
                </a:extLst>
              </a:tr>
              <a:tr h="294305">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2026-02</a:t>
                      </a:r>
                    </a:p>
                  </a:txBody>
                  <a:tcPr marL="0" marR="0" marT="106045" marB="0" anchor="ctr"/>
                </a:tc>
                <a:tc>
                  <a:txBody>
                    <a:bodyPr/>
                    <a:lstStyle/>
                    <a:p>
                      <a:pPr algn="ctr" fontAlgn="b">
                        <a:buNone/>
                      </a:pPr>
                      <a:r>
                        <a:rPr lang="en-US" sz="1100" b="0" i="0" u="none" strike="noStrike">
                          <a:solidFill>
                            <a:srgbClr val="000000"/>
                          </a:solidFill>
                          <a:effectLst/>
                          <a:latin typeface="Calibri" panose="020F0502020204030204" pitchFamily="34" charset="0"/>
                        </a:rPr>
                        <a:t>1,123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-1.1%</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91</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4.6%</a:t>
                      </a:r>
                    </a:p>
                  </a:txBody>
                  <a:tcPr marL="9525" marR="9525" marT="9525" marB="0" anchor="ctr"/>
                </a:tc>
                <a:extLst>
                  <a:ext uri="{0D108BD9-81ED-4DB2-BD59-A6C34878D82A}">
                    <a16:rowId xmlns:a16="http://schemas.microsoft.com/office/drawing/2014/main" val="989982147"/>
                  </a:ext>
                </a:extLst>
              </a:tr>
              <a:tr h="294305">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2026-03</a:t>
                      </a:r>
                    </a:p>
                  </a:txBody>
                  <a:tcPr marL="0" marR="0" marT="106045" marB="0" anchor="ctr"/>
                </a:tc>
                <a:tc>
                  <a:txBody>
                    <a:bodyPr/>
                    <a:lstStyle/>
                    <a:p>
                      <a:pPr algn="ctr" fontAlgn="b">
                        <a:buNone/>
                      </a:pPr>
                      <a:r>
                        <a:rPr lang="en-US" sz="1100" b="0" i="0" u="none" strike="noStrike">
                          <a:solidFill>
                            <a:srgbClr val="000000"/>
                          </a:solidFill>
                          <a:effectLst/>
                          <a:latin typeface="Calibri" panose="020F0502020204030204" pitchFamily="34" charset="0"/>
                        </a:rPr>
                        <a:t>1,245</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10.9%</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76</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-16.5%</a:t>
                      </a:r>
                    </a:p>
                  </a:txBody>
                  <a:tcPr marL="9525" marR="9525" marT="9525" marB="0" anchor="ctr"/>
                </a:tc>
                <a:extLst>
                  <a:ext uri="{0D108BD9-81ED-4DB2-BD59-A6C34878D82A}">
                    <a16:rowId xmlns:a16="http://schemas.microsoft.com/office/drawing/2014/main" val="1612262578"/>
                  </a:ext>
                </a:extLst>
              </a:tr>
            </a:tbl>
          </a:graphicData>
        </a:graphic>
      </p:graphicFrame>
      <p:sp>
        <p:nvSpPr>
          <p:cNvPr id="8" name="object 5">
            <a:extLst>
              <a:ext uri="{FF2B5EF4-FFF2-40B4-BE49-F238E27FC236}">
                <a16:creationId xmlns:a16="http://schemas.microsoft.com/office/drawing/2014/main" id="{119B43EE-4020-D000-1732-E3973600F319}"/>
              </a:ext>
            </a:extLst>
          </p:cNvPr>
          <p:cNvSpPr txBox="1"/>
          <p:nvPr/>
        </p:nvSpPr>
        <p:spPr>
          <a:xfrm>
            <a:off x="9113773" y="6422446"/>
            <a:ext cx="2644775" cy="348813"/>
          </a:xfrm>
          <a:prstGeom prst="rect">
            <a:avLst/>
          </a:prstGeom>
        </p:spPr>
        <p:txBody>
          <a:bodyPr vert="horz" wrap="square" lIns="0" tIns="12700" rIns="0" bIns="0" rtlCol="0">
            <a:spAutoFit/>
          </a:bodyPr>
          <a:lstStyle/>
          <a:p>
            <a:pPr marL="12700" algn="r">
              <a:lnSpc>
                <a:spcPct val="100000"/>
              </a:lnSpc>
              <a:spcBef>
                <a:spcPts val="100"/>
              </a:spcBef>
            </a:pPr>
            <a:r>
              <a:rPr sz="1050" dirty="0">
                <a:latin typeface="Arial" panose="020B0604020202020204" pitchFamily="34" charset="0"/>
                <a:cs typeface="Arial" panose="020B0604020202020204" pitchFamily="34" charset="0"/>
              </a:rPr>
              <a:t>NWLA</a:t>
            </a:r>
            <a:r>
              <a:rPr sz="1050" spc="-15"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ECONOMIC</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DASHBOARD</a:t>
            </a:r>
            <a:endParaRPr lang="en-US" sz="1050" spc="-10" dirty="0">
              <a:latin typeface="Arial" panose="020B0604020202020204" pitchFamily="34" charset="0"/>
              <a:cs typeface="Arial" panose="020B0604020202020204" pitchFamily="34" charset="0"/>
            </a:endParaRPr>
          </a:p>
          <a:p>
            <a:pPr marL="12700" algn="r">
              <a:lnSpc>
                <a:spcPct val="100000"/>
              </a:lnSpc>
              <a:spcBef>
                <a:spcPts val="100"/>
              </a:spcBef>
            </a:pPr>
            <a:r>
              <a:rPr lang="en-US" sz="1050" dirty="0">
                <a:latin typeface="Arial" panose="020B0604020202020204" pitchFamily="34" charset="0"/>
                <a:cs typeface="Arial" panose="020B0604020202020204" pitchFamily="34" charset="0"/>
              </a:rPr>
              <a:t>Housing</a:t>
            </a:r>
          </a:p>
        </p:txBody>
      </p:sp>
      <p:sp>
        <p:nvSpPr>
          <p:cNvPr id="6" name="Slide Number Placeholder 5">
            <a:extLst>
              <a:ext uri="{FF2B5EF4-FFF2-40B4-BE49-F238E27FC236}">
                <a16:creationId xmlns:a16="http://schemas.microsoft.com/office/drawing/2014/main" id="{42AB9565-7EDE-2B3D-A043-454849E58760}"/>
              </a:ext>
            </a:extLst>
          </p:cNvPr>
          <p:cNvSpPr>
            <a:spLocks noGrp="1"/>
          </p:cNvSpPr>
          <p:nvPr>
            <p:ph type="sldNum" sz="quarter" idx="7"/>
          </p:nvPr>
        </p:nvSpPr>
        <p:spPr>
          <a:xfrm>
            <a:off x="11758548" y="6590792"/>
            <a:ext cx="396877" cy="153888"/>
          </a:xfrm>
        </p:spPr>
        <p:txBody>
          <a:bodyPr/>
          <a:lstStyle/>
          <a:p>
            <a:pPr marL="115570">
              <a:lnSpc>
                <a:spcPts val="1240"/>
              </a:lnSpc>
            </a:pPr>
            <a:fld id="{81D60167-4931-47E6-BA6A-407CBD079E47}" type="slidenum">
              <a:rPr lang="en-US" spc="-50" smtClean="0">
                <a:latin typeface="Arial" panose="020B0604020202020204" pitchFamily="34" charset="0"/>
                <a:cs typeface="Arial" panose="020B0604020202020204" pitchFamily="34" charset="0"/>
              </a:rPr>
              <a:t>27</a:t>
            </a:fld>
            <a:endParaRPr lang="en-US" spc="-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84829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831B5-0D2B-631C-B17E-6A84A8CD39BE}"/>
            </a:ext>
          </a:extLst>
        </p:cNvPr>
        <p:cNvGrpSpPr/>
        <p:nvPr/>
      </p:nvGrpSpPr>
      <p:grpSpPr>
        <a:xfrm>
          <a:off x="0" y="0"/>
          <a:ext cx="0" cy="0"/>
          <a:chOff x="0" y="0"/>
          <a:chExt cx="0" cy="0"/>
        </a:xfrm>
      </p:grpSpPr>
      <p:sp>
        <p:nvSpPr>
          <p:cNvPr id="4" name="object 4">
            <a:extLst>
              <a:ext uri="{FF2B5EF4-FFF2-40B4-BE49-F238E27FC236}">
                <a16:creationId xmlns:a16="http://schemas.microsoft.com/office/drawing/2014/main" id="{04AFADFA-1B23-49DD-5971-2A7626D60DD3}"/>
              </a:ext>
            </a:extLst>
          </p:cNvPr>
          <p:cNvSpPr txBox="1">
            <a:spLocks noGrp="1"/>
          </p:cNvSpPr>
          <p:nvPr>
            <p:ph type="title" idx="4294967295"/>
          </p:nvPr>
        </p:nvSpPr>
        <p:spPr>
          <a:xfrm>
            <a:off x="932789" y="909320"/>
            <a:ext cx="6001411" cy="289823"/>
          </a:xfrm>
          <a:prstGeom prst="rect">
            <a:avLst/>
          </a:prstGeom>
          <a:noFill/>
          <a:ln>
            <a:noFill/>
            <a:prstDash/>
          </a:ln>
          <a:effectLst/>
        </p:spPr>
        <p:txBody>
          <a:bodyPr rot="0" spcFirstLastPara="0" vertOverflow="overflow" horzOverflow="overflow" vert="horz" wrap="square" lIns="0" tIns="12700"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Median</a:t>
            </a:r>
            <a:r>
              <a:rPr kumimoji="0" lang="en-US" sz="1800" b="1" i="0" u="none" strike="noStrike" kern="0" cap="none" spc="-4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1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Listing</a:t>
            </a:r>
            <a:r>
              <a:rPr kumimoji="0" lang="en-US" sz="1800" b="1" i="0" u="none" strike="noStrike" kern="0" cap="none" spc="-2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1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Price:</a:t>
            </a:r>
            <a:r>
              <a:rPr kumimoji="0" lang="en-US" sz="1800" b="1" i="0" u="none" strike="noStrike" kern="0" cap="none" spc="-2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1800" b="1" i="0" u="none" strike="noStrike" kern="0" cap="none" spc="-1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Caddo Parish</a:t>
            </a:r>
            <a:endParaRPr kumimoji="0" lang="en-US"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graphicFrame>
        <p:nvGraphicFramePr>
          <p:cNvPr id="2" name="Chart 1" descr="Monthly bar chart showing median home prices from January 2018 to January 2026. Prices start around $170,000 in 2018, rise gradually through 2019, decline to a low near $150,000 in early 2021, then increase sharply beginning mid‑2021. Prices peak around $210,000 to $220,000 in 2023–2025 before easing slightly to about $200,000 by early 2026.">
            <a:extLst>
              <a:ext uri="{FF2B5EF4-FFF2-40B4-BE49-F238E27FC236}">
                <a16:creationId xmlns:a16="http://schemas.microsoft.com/office/drawing/2014/main" id="{29CF6AEC-456E-4966-BC46-0AE84DD7972C}"/>
              </a:ext>
              <a:ext uri="{147F2762-F138-4A5C-976F-8EAC2B608ADB}">
                <a16:predDERef xmlns:a16="http://schemas.microsoft.com/office/drawing/2014/main" pred="{CE037710-755A-4AE0-A021-D356A7A1F7C3}"/>
              </a:ext>
            </a:extLst>
          </p:cNvPr>
          <p:cNvGraphicFramePr>
            <a:graphicFrameLocks/>
          </p:cNvGraphicFramePr>
          <p:nvPr>
            <p:extLst>
              <p:ext uri="{D42A27DB-BD31-4B8C-83A1-F6EECF244321}">
                <p14:modId xmlns:p14="http://schemas.microsoft.com/office/powerpoint/2010/main" val="1049487485"/>
              </p:ext>
            </p:extLst>
          </p:nvPr>
        </p:nvGraphicFramePr>
        <p:xfrm>
          <a:off x="932788" y="1199142"/>
          <a:ext cx="6611012" cy="4211057"/>
        </p:xfrm>
        <a:graphic>
          <a:graphicData uri="http://schemas.openxmlformats.org/drawingml/2006/chart">
            <c:chart xmlns:c="http://schemas.openxmlformats.org/drawingml/2006/chart" xmlns:r="http://schemas.openxmlformats.org/officeDocument/2006/relationships" r:id="rId2"/>
          </a:graphicData>
        </a:graphic>
      </p:graphicFrame>
      <p:sp>
        <p:nvSpPr>
          <p:cNvPr id="3" name="object 3">
            <a:extLst>
              <a:ext uri="{FF2B5EF4-FFF2-40B4-BE49-F238E27FC236}">
                <a16:creationId xmlns:a16="http://schemas.microsoft.com/office/drawing/2014/main" id="{A1DD475F-E32C-5499-E86E-5FF0AD846F5D}"/>
              </a:ext>
            </a:extLst>
          </p:cNvPr>
          <p:cNvSpPr txBox="1"/>
          <p:nvPr/>
        </p:nvSpPr>
        <p:spPr>
          <a:xfrm>
            <a:off x="932788" y="5511306"/>
            <a:ext cx="6001412" cy="197490"/>
          </a:xfrm>
          <a:prstGeom prst="rect">
            <a:avLst/>
          </a:prstGeom>
        </p:spPr>
        <p:txBody>
          <a:bodyPr vert="horz" wrap="square" lIns="0" tIns="12700" rIns="0" bIns="0" rtlCol="0">
            <a:spAutoFit/>
          </a:bodyPr>
          <a:lstStyle/>
          <a:p>
            <a:pPr marL="12700">
              <a:lnSpc>
                <a:spcPct val="100000"/>
              </a:lnSpc>
              <a:spcBef>
                <a:spcPts val="100"/>
              </a:spcBef>
            </a:pPr>
            <a:r>
              <a:rPr sz="1200" dirty="0">
                <a:latin typeface="Arial" panose="020B0604020202020204" pitchFamily="34" charset="0"/>
                <a:cs typeface="Arial" panose="020B0604020202020204" pitchFamily="34" charset="0"/>
              </a:rPr>
              <a:t>Data</a:t>
            </a:r>
            <a:r>
              <a:rPr sz="1200" spc="-4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from:</a:t>
            </a:r>
            <a:r>
              <a:rPr sz="1200" spc="-10" dirty="0">
                <a:latin typeface="Arial" panose="020B0604020202020204" pitchFamily="34" charset="0"/>
                <a:cs typeface="Arial" panose="020B0604020202020204" pitchFamily="34" charset="0"/>
              </a:rPr>
              <a:t> Federal</a:t>
            </a:r>
            <a:r>
              <a:rPr sz="1200" spc="-5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Reserve</a:t>
            </a:r>
            <a:r>
              <a:rPr sz="1200" spc="-1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Bank</a:t>
            </a:r>
            <a:r>
              <a:rPr sz="1200" spc="-2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of</a:t>
            </a:r>
            <a:r>
              <a:rPr sz="1200" spc="-2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St.</a:t>
            </a:r>
            <a:r>
              <a:rPr sz="1200" spc="-2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Louis.</a:t>
            </a:r>
            <a:r>
              <a:rPr sz="1200" spc="-30" dirty="0">
                <a:latin typeface="Arial" panose="020B0604020202020204" pitchFamily="34" charset="0"/>
                <a:cs typeface="Arial" panose="020B0604020202020204" pitchFamily="34" charset="0"/>
              </a:rPr>
              <a:t> </a:t>
            </a:r>
            <a:r>
              <a:rPr sz="1200" u="sng" spc="-10" dirty="0">
                <a:solidFill>
                  <a:srgbClr val="0462C1"/>
                </a:solidFill>
                <a:uFill>
                  <a:solidFill>
                    <a:srgbClr val="0462C1"/>
                  </a:solidFill>
                </a:uFill>
                <a:latin typeface="Arial" panose="020B0604020202020204" pitchFamily="34" charset="0"/>
                <a:cs typeface="Arial" panose="020B0604020202020204" pitchFamily="34" charset="0"/>
                <a:hlinkClick r:id="rId3"/>
              </a:rPr>
              <a:t>https://fred.stlouisfed.org</a:t>
            </a:r>
            <a:endParaRPr sz="1200" dirty="0">
              <a:latin typeface="Arial" panose="020B0604020202020204" pitchFamily="34" charset="0"/>
              <a:cs typeface="Arial" panose="020B0604020202020204" pitchFamily="34" charset="0"/>
            </a:endParaRPr>
          </a:p>
        </p:txBody>
      </p:sp>
      <p:graphicFrame>
        <p:nvGraphicFramePr>
          <p:cNvPr id="7" name="object 5">
            <a:extLst>
              <a:ext uri="{FF2B5EF4-FFF2-40B4-BE49-F238E27FC236}">
                <a16:creationId xmlns:a16="http://schemas.microsoft.com/office/drawing/2014/main" id="{FD2DF246-A2D8-D156-FA8C-F4776523E9AE}"/>
              </a:ext>
            </a:extLst>
          </p:cNvPr>
          <p:cNvGraphicFramePr>
            <a:graphicFrameLocks noGrp="1"/>
          </p:cNvGraphicFramePr>
          <p:nvPr>
            <p:extLst>
              <p:ext uri="{D42A27DB-BD31-4B8C-83A1-F6EECF244321}">
                <p14:modId xmlns:p14="http://schemas.microsoft.com/office/powerpoint/2010/main" val="3981334902"/>
              </p:ext>
            </p:extLst>
          </p:nvPr>
        </p:nvGraphicFramePr>
        <p:xfrm>
          <a:off x="7848600" y="419601"/>
          <a:ext cx="4154421" cy="5752599"/>
        </p:xfrm>
        <a:graphic>
          <a:graphicData uri="http://schemas.openxmlformats.org/drawingml/2006/table">
            <a:tbl>
              <a:tblPr firstRow="1" bandRow="1">
                <a:tableStyleId>{616DA210-FB5B-4158-B5E0-FEB733F419BA}</a:tableStyleId>
              </a:tblPr>
              <a:tblGrid>
                <a:gridCol w="692404">
                  <a:extLst>
                    <a:ext uri="{9D8B030D-6E8A-4147-A177-3AD203B41FA5}">
                      <a16:colId xmlns:a16="http://schemas.microsoft.com/office/drawing/2014/main" val="20000"/>
                    </a:ext>
                  </a:extLst>
                </a:gridCol>
                <a:gridCol w="692404">
                  <a:extLst>
                    <a:ext uri="{9D8B030D-6E8A-4147-A177-3AD203B41FA5}">
                      <a16:colId xmlns:a16="http://schemas.microsoft.com/office/drawing/2014/main" val="20001"/>
                    </a:ext>
                  </a:extLst>
                </a:gridCol>
                <a:gridCol w="692404">
                  <a:extLst>
                    <a:ext uri="{9D8B030D-6E8A-4147-A177-3AD203B41FA5}">
                      <a16:colId xmlns:a16="http://schemas.microsoft.com/office/drawing/2014/main" val="20002"/>
                    </a:ext>
                  </a:extLst>
                </a:gridCol>
                <a:gridCol w="692403">
                  <a:extLst>
                    <a:ext uri="{9D8B030D-6E8A-4147-A177-3AD203B41FA5}">
                      <a16:colId xmlns:a16="http://schemas.microsoft.com/office/drawing/2014/main" val="20003"/>
                    </a:ext>
                  </a:extLst>
                </a:gridCol>
                <a:gridCol w="692403">
                  <a:extLst>
                    <a:ext uri="{9D8B030D-6E8A-4147-A177-3AD203B41FA5}">
                      <a16:colId xmlns:a16="http://schemas.microsoft.com/office/drawing/2014/main" val="20004"/>
                    </a:ext>
                  </a:extLst>
                </a:gridCol>
                <a:gridCol w="692403">
                  <a:extLst>
                    <a:ext uri="{9D8B030D-6E8A-4147-A177-3AD203B41FA5}">
                      <a16:colId xmlns:a16="http://schemas.microsoft.com/office/drawing/2014/main" val="20005"/>
                    </a:ext>
                  </a:extLst>
                </a:gridCol>
              </a:tblGrid>
              <a:tr h="536451">
                <a:tc>
                  <a:txBody>
                    <a:bodyPr/>
                    <a:lstStyle/>
                    <a:p>
                      <a:pPr marL="120650" marR="114300" indent="42545">
                        <a:lnSpc>
                          <a:spcPct val="100000"/>
                        </a:lnSpc>
                        <a:spcBef>
                          <a:spcPts val="610"/>
                        </a:spcBef>
                      </a:pPr>
                      <a:r>
                        <a:rPr sz="1000" b="1" spc="-10" dirty="0">
                          <a:solidFill>
                            <a:schemeClr val="bg1"/>
                          </a:solidFill>
                          <a:latin typeface="Arial" panose="020B0604020202020204" pitchFamily="34" charset="0"/>
                          <a:cs typeface="Arial" panose="020B0604020202020204" pitchFamily="34" charset="0"/>
                        </a:rPr>
                        <a:t>Year- </a:t>
                      </a:r>
                      <a:r>
                        <a:rPr sz="1000" b="1" spc="-20" dirty="0">
                          <a:solidFill>
                            <a:schemeClr val="bg1"/>
                          </a:solidFill>
                          <a:latin typeface="Arial" panose="020B0604020202020204" pitchFamily="34" charset="0"/>
                          <a:cs typeface="Arial" panose="020B0604020202020204" pitchFamily="34" charset="0"/>
                        </a:rPr>
                        <a:t>Month</a:t>
                      </a:r>
                      <a:endParaRPr sz="1000" dirty="0">
                        <a:solidFill>
                          <a:schemeClr val="bg1"/>
                        </a:solidFill>
                        <a:latin typeface="Arial" panose="020B0604020202020204" pitchFamily="34" charset="0"/>
                        <a:cs typeface="Arial" panose="020B0604020202020204" pitchFamily="34" charset="0"/>
                      </a:endParaRPr>
                    </a:p>
                  </a:txBody>
                  <a:tcPr marL="0" marR="0" marT="77470" marB="0">
                    <a:solidFill>
                      <a:srgbClr val="472C7B"/>
                    </a:solidFill>
                  </a:tcPr>
                </a:tc>
                <a:tc>
                  <a:txBody>
                    <a:bodyPr/>
                    <a:lstStyle/>
                    <a:p>
                      <a:pPr marL="170815" marR="123825" indent="-38100">
                        <a:lnSpc>
                          <a:spcPct val="100000"/>
                        </a:lnSpc>
                        <a:spcBef>
                          <a:spcPts val="610"/>
                        </a:spcBef>
                      </a:pPr>
                      <a:r>
                        <a:rPr sz="1000" b="1" spc="-10" dirty="0">
                          <a:solidFill>
                            <a:schemeClr val="bg1"/>
                          </a:solidFill>
                          <a:latin typeface="Arial" panose="020B0604020202020204" pitchFamily="34" charset="0"/>
                          <a:cs typeface="Arial" panose="020B0604020202020204" pitchFamily="34" charset="0"/>
                        </a:rPr>
                        <a:t>Listing Price</a:t>
                      </a:r>
                      <a:endParaRPr sz="1000" dirty="0">
                        <a:solidFill>
                          <a:schemeClr val="bg1"/>
                        </a:solidFill>
                        <a:latin typeface="Arial" panose="020B0604020202020204" pitchFamily="34" charset="0"/>
                        <a:cs typeface="Arial" panose="020B0604020202020204" pitchFamily="34" charset="0"/>
                      </a:endParaRPr>
                    </a:p>
                  </a:txBody>
                  <a:tcPr marL="0" marR="0" marT="77470" marB="0">
                    <a:solidFill>
                      <a:srgbClr val="472C7B"/>
                    </a:solidFill>
                  </a:tcPr>
                </a:tc>
                <a:tc>
                  <a:txBody>
                    <a:bodyPr/>
                    <a:lstStyle/>
                    <a:p>
                      <a:pPr marL="107314" marR="6985" indent="-93345">
                        <a:lnSpc>
                          <a:spcPct val="100000"/>
                        </a:lnSpc>
                        <a:spcBef>
                          <a:spcPts val="610"/>
                        </a:spcBef>
                      </a:pPr>
                      <a:r>
                        <a:rPr sz="1000" b="1" dirty="0">
                          <a:solidFill>
                            <a:schemeClr val="bg1"/>
                          </a:solidFill>
                          <a:latin typeface="Arial" panose="020B0604020202020204" pitchFamily="34" charset="0"/>
                          <a:cs typeface="Arial" panose="020B0604020202020204" pitchFamily="34" charset="0"/>
                        </a:rPr>
                        <a:t>Monthly</a:t>
                      </a:r>
                      <a:r>
                        <a:rPr sz="1000" b="1" spc="-35" dirty="0">
                          <a:solidFill>
                            <a:schemeClr val="bg1"/>
                          </a:solidFill>
                          <a:latin typeface="Arial" panose="020B0604020202020204" pitchFamily="34" charset="0"/>
                          <a:cs typeface="Arial" panose="020B0604020202020204" pitchFamily="34" charset="0"/>
                        </a:rPr>
                        <a:t> </a:t>
                      </a:r>
                      <a:r>
                        <a:rPr sz="1000" b="1" spc="-50" dirty="0">
                          <a:solidFill>
                            <a:schemeClr val="bg1"/>
                          </a:solidFill>
                          <a:latin typeface="Arial" panose="020B0604020202020204" pitchFamily="34" charset="0"/>
                          <a:cs typeface="Arial" panose="020B0604020202020204" pitchFamily="34" charset="0"/>
                        </a:rPr>
                        <a:t>%</a:t>
                      </a:r>
                      <a:r>
                        <a:rPr sz="1000" b="1" spc="-10" dirty="0">
                          <a:solidFill>
                            <a:schemeClr val="bg1"/>
                          </a:solidFill>
                          <a:latin typeface="Arial" panose="020B0604020202020204" pitchFamily="34" charset="0"/>
                          <a:cs typeface="Arial" panose="020B0604020202020204" pitchFamily="34" charset="0"/>
                        </a:rPr>
                        <a:t> Change</a:t>
                      </a:r>
                      <a:endParaRPr sz="1000" dirty="0">
                        <a:solidFill>
                          <a:schemeClr val="bg1"/>
                        </a:solidFill>
                        <a:latin typeface="Arial" panose="020B0604020202020204" pitchFamily="34" charset="0"/>
                        <a:cs typeface="Arial" panose="020B0604020202020204" pitchFamily="34" charset="0"/>
                      </a:endParaRPr>
                    </a:p>
                  </a:txBody>
                  <a:tcPr marL="0" marR="0" marT="77470" marB="0">
                    <a:solidFill>
                      <a:srgbClr val="472C7B"/>
                    </a:solidFill>
                  </a:tcPr>
                </a:tc>
                <a:tc>
                  <a:txBody>
                    <a:bodyPr/>
                    <a:lstStyle/>
                    <a:p>
                      <a:pPr marL="120650" marR="113664" indent="42545">
                        <a:lnSpc>
                          <a:spcPct val="100000"/>
                        </a:lnSpc>
                        <a:spcBef>
                          <a:spcPts val="610"/>
                        </a:spcBef>
                      </a:pPr>
                      <a:r>
                        <a:rPr sz="1000" b="1" spc="-10" dirty="0">
                          <a:solidFill>
                            <a:schemeClr val="bg1"/>
                          </a:solidFill>
                          <a:latin typeface="Arial" panose="020B0604020202020204" pitchFamily="34" charset="0"/>
                          <a:cs typeface="Arial" panose="020B0604020202020204" pitchFamily="34" charset="0"/>
                        </a:rPr>
                        <a:t>Year- </a:t>
                      </a:r>
                      <a:r>
                        <a:rPr sz="1000" b="1" spc="-20" dirty="0">
                          <a:solidFill>
                            <a:schemeClr val="bg1"/>
                          </a:solidFill>
                          <a:latin typeface="Arial" panose="020B0604020202020204" pitchFamily="34" charset="0"/>
                          <a:cs typeface="Arial" panose="020B0604020202020204" pitchFamily="34" charset="0"/>
                        </a:rPr>
                        <a:t>Month</a:t>
                      </a:r>
                      <a:endParaRPr sz="1000" dirty="0">
                        <a:solidFill>
                          <a:schemeClr val="bg1"/>
                        </a:solidFill>
                        <a:latin typeface="Arial" panose="020B0604020202020204" pitchFamily="34" charset="0"/>
                        <a:cs typeface="Arial" panose="020B0604020202020204" pitchFamily="34" charset="0"/>
                      </a:endParaRPr>
                    </a:p>
                  </a:txBody>
                  <a:tcPr marL="0" marR="0" marT="77470" marB="0">
                    <a:solidFill>
                      <a:srgbClr val="472C7B"/>
                    </a:solidFill>
                  </a:tcPr>
                </a:tc>
                <a:tc>
                  <a:txBody>
                    <a:bodyPr/>
                    <a:lstStyle/>
                    <a:p>
                      <a:pPr marL="170815" marR="123825" indent="-38100">
                        <a:lnSpc>
                          <a:spcPct val="100000"/>
                        </a:lnSpc>
                        <a:spcBef>
                          <a:spcPts val="610"/>
                        </a:spcBef>
                      </a:pPr>
                      <a:r>
                        <a:rPr sz="1000" b="1" spc="-10" dirty="0">
                          <a:solidFill>
                            <a:schemeClr val="bg1"/>
                          </a:solidFill>
                          <a:latin typeface="Arial" panose="020B0604020202020204" pitchFamily="34" charset="0"/>
                          <a:cs typeface="Arial" panose="020B0604020202020204" pitchFamily="34" charset="0"/>
                        </a:rPr>
                        <a:t>Listing Price</a:t>
                      </a:r>
                      <a:endParaRPr sz="1000" dirty="0">
                        <a:solidFill>
                          <a:schemeClr val="bg1"/>
                        </a:solidFill>
                        <a:latin typeface="Arial" panose="020B0604020202020204" pitchFamily="34" charset="0"/>
                        <a:cs typeface="Arial" panose="020B0604020202020204" pitchFamily="34" charset="0"/>
                      </a:endParaRPr>
                    </a:p>
                  </a:txBody>
                  <a:tcPr marL="0" marR="0" marT="77470" marB="0">
                    <a:solidFill>
                      <a:srgbClr val="472C7B"/>
                    </a:solidFill>
                  </a:tcPr>
                </a:tc>
                <a:tc>
                  <a:txBody>
                    <a:bodyPr/>
                    <a:lstStyle/>
                    <a:p>
                      <a:pPr marL="50800" marR="41910" algn="ctr">
                        <a:lnSpc>
                          <a:spcPct val="100000"/>
                        </a:lnSpc>
                      </a:pPr>
                      <a:r>
                        <a:rPr sz="1000" b="1" dirty="0">
                          <a:solidFill>
                            <a:schemeClr val="bg1"/>
                          </a:solidFill>
                          <a:latin typeface="Arial" panose="020B0604020202020204" pitchFamily="34" charset="0"/>
                          <a:cs typeface="Arial" panose="020B0604020202020204" pitchFamily="34" charset="0"/>
                        </a:rPr>
                        <a:t>Year</a:t>
                      </a:r>
                      <a:r>
                        <a:rPr sz="1000" b="1" spc="-20" dirty="0">
                          <a:solidFill>
                            <a:schemeClr val="bg1"/>
                          </a:solidFill>
                          <a:latin typeface="Arial" panose="020B0604020202020204" pitchFamily="34" charset="0"/>
                          <a:cs typeface="Arial" panose="020B0604020202020204" pitchFamily="34" charset="0"/>
                        </a:rPr>
                        <a:t> over </a:t>
                      </a:r>
                      <a:r>
                        <a:rPr sz="1000" b="1" dirty="0">
                          <a:solidFill>
                            <a:schemeClr val="bg1"/>
                          </a:solidFill>
                          <a:latin typeface="Arial" panose="020B0604020202020204" pitchFamily="34" charset="0"/>
                          <a:cs typeface="Arial" panose="020B0604020202020204" pitchFamily="34" charset="0"/>
                        </a:rPr>
                        <a:t>Year</a:t>
                      </a:r>
                      <a:r>
                        <a:rPr sz="1000" b="1" spc="-20" dirty="0">
                          <a:solidFill>
                            <a:schemeClr val="bg1"/>
                          </a:solidFill>
                          <a:latin typeface="Arial" panose="020B0604020202020204" pitchFamily="34" charset="0"/>
                          <a:cs typeface="Arial" panose="020B0604020202020204" pitchFamily="34" charset="0"/>
                        </a:rPr>
                        <a:t> </a:t>
                      </a:r>
                      <a:r>
                        <a:rPr sz="1000" b="1" spc="-50" dirty="0">
                          <a:solidFill>
                            <a:schemeClr val="bg1"/>
                          </a:solidFill>
                          <a:latin typeface="Arial" panose="020B0604020202020204" pitchFamily="34" charset="0"/>
                          <a:cs typeface="Arial" panose="020B0604020202020204" pitchFamily="34" charset="0"/>
                        </a:rPr>
                        <a:t>%</a:t>
                      </a:r>
                      <a:r>
                        <a:rPr sz="1000" b="1" spc="-10" dirty="0">
                          <a:solidFill>
                            <a:schemeClr val="bg1"/>
                          </a:solidFill>
                          <a:latin typeface="Arial" panose="020B0604020202020204" pitchFamily="34" charset="0"/>
                          <a:cs typeface="Arial" panose="020B0604020202020204" pitchFamily="34" charset="0"/>
                        </a:rPr>
                        <a:t> Change</a:t>
                      </a:r>
                      <a:endParaRPr sz="1000" dirty="0">
                        <a:solidFill>
                          <a:schemeClr val="bg1"/>
                        </a:solidFill>
                        <a:latin typeface="Arial" panose="020B0604020202020204" pitchFamily="34" charset="0"/>
                        <a:cs typeface="Arial" panose="020B0604020202020204" pitchFamily="34" charset="0"/>
                      </a:endParaRPr>
                    </a:p>
                  </a:txBody>
                  <a:tcPr marL="0" marR="0" marT="0" marB="0">
                    <a:solidFill>
                      <a:srgbClr val="472C7B"/>
                    </a:solidFill>
                  </a:tcPr>
                </a:tc>
                <a:extLst>
                  <a:ext uri="{0D108BD9-81ED-4DB2-BD59-A6C34878D82A}">
                    <a16:rowId xmlns:a16="http://schemas.microsoft.com/office/drawing/2014/main" val="10000"/>
                  </a:ext>
                </a:extLst>
              </a:tr>
              <a:tr h="289786">
                <a:tc>
                  <a:txBody>
                    <a:bodyPr/>
                    <a:lstStyle/>
                    <a:p>
                      <a:pPr marL="635" algn="ctr">
                        <a:lnSpc>
                          <a:spcPct val="100000"/>
                        </a:lnSpc>
                        <a:spcBef>
                          <a:spcPts val="87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4-10</a:t>
                      </a:r>
                      <a:endParaRPr sz="1100" dirty="0">
                        <a:latin typeface="Arial" panose="020B0604020202020204" pitchFamily="34" charset="0"/>
                        <a:cs typeface="Arial" panose="020B0604020202020204" pitchFamily="34" charset="0"/>
                      </a:endParaRPr>
                    </a:p>
                  </a:txBody>
                  <a:tcPr marL="0" marR="0" marT="1111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$202,450</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1.3%</a:t>
                      </a:r>
                    </a:p>
                  </a:txBody>
                  <a:tcPr marL="9525" marR="9525" marT="9525" marB="0" anchor="ctr"/>
                </a:tc>
                <a:tc>
                  <a:txBody>
                    <a:bodyPr/>
                    <a:lstStyle/>
                    <a:p>
                      <a:pPr marL="635" algn="ctr">
                        <a:lnSpc>
                          <a:spcPct val="100000"/>
                        </a:lnSpc>
                        <a:spcBef>
                          <a:spcPts val="87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3-10</a:t>
                      </a:r>
                      <a:endParaRPr sz="1100" dirty="0">
                        <a:latin typeface="Arial" panose="020B0604020202020204" pitchFamily="34" charset="0"/>
                        <a:cs typeface="Arial" panose="020B0604020202020204" pitchFamily="34" charset="0"/>
                      </a:endParaRPr>
                    </a:p>
                  </a:txBody>
                  <a:tcPr marL="0" marR="0" marT="1111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$201,150</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0.6%</a:t>
                      </a:r>
                    </a:p>
                  </a:txBody>
                  <a:tcPr marL="9525" marR="9525" marT="9525" marB="0" anchor="ctr"/>
                </a:tc>
                <a:extLst>
                  <a:ext uri="{0D108BD9-81ED-4DB2-BD59-A6C34878D82A}">
                    <a16:rowId xmlns:a16="http://schemas.microsoft.com/office/drawing/2014/main" val="10001"/>
                  </a:ext>
                </a:extLst>
              </a:tr>
              <a:tr h="289786">
                <a:tc>
                  <a:txBody>
                    <a:bodyPr/>
                    <a:lstStyle/>
                    <a:p>
                      <a:pPr marL="635" algn="ctr">
                        <a:lnSpc>
                          <a:spcPct val="100000"/>
                        </a:lnSpc>
                        <a:spcBef>
                          <a:spcPts val="83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4-11</a:t>
                      </a:r>
                      <a:endParaRPr sz="1100" dirty="0">
                        <a:latin typeface="Arial" panose="020B0604020202020204" pitchFamily="34" charset="0"/>
                        <a:cs typeface="Arial" panose="020B0604020202020204" pitchFamily="34" charset="0"/>
                      </a:endParaRPr>
                    </a:p>
                  </a:txBody>
                  <a:tcPr marL="0" marR="0" marT="10604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$202,500</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0.0%</a:t>
                      </a:r>
                    </a:p>
                  </a:txBody>
                  <a:tcPr marL="9525" marR="9525" marT="9525" marB="0" anchor="ctr"/>
                </a:tc>
                <a:tc>
                  <a:txBody>
                    <a:bodyPr/>
                    <a:lstStyle/>
                    <a:p>
                      <a:pPr marL="635" algn="ctr">
                        <a:lnSpc>
                          <a:spcPct val="100000"/>
                        </a:lnSpc>
                        <a:spcBef>
                          <a:spcPts val="83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3-11</a:t>
                      </a:r>
                      <a:endParaRPr sz="1100" dirty="0">
                        <a:latin typeface="Arial" panose="020B0604020202020204" pitchFamily="34" charset="0"/>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$212,998</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-4.9%</a:t>
                      </a:r>
                    </a:p>
                  </a:txBody>
                  <a:tcPr marL="9525" marR="9525" marT="9525" marB="0" anchor="ctr"/>
                </a:tc>
                <a:extLst>
                  <a:ext uri="{0D108BD9-81ED-4DB2-BD59-A6C34878D82A}">
                    <a16:rowId xmlns:a16="http://schemas.microsoft.com/office/drawing/2014/main" val="10002"/>
                  </a:ext>
                </a:extLst>
              </a:tr>
              <a:tr h="289786">
                <a:tc>
                  <a:txBody>
                    <a:bodyPr/>
                    <a:lstStyle/>
                    <a:p>
                      <a:pPr marL="635" algn="ctr">
                        <a:lnSpc>
                          <a:spcPct val="100000"/>
                        </a:lnSpc>
                        <a:spcBef>
                          <a:spcPts val="83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4-12</a:t>
                      </a:r>
                      <a:endParaRPr sz="1100" dirty="0">
                        <a:latin typeface="Arial" panose="020B0604020202020204" pitchFamily="34" charset="0"/>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$197,350</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-2.5%</a:t>
                      </a:r>
                    </a:p>
                  </a:txBody>
                  <a:tcPr marL="9525" marR="9525" marT="9525" marB="0" anchor="ctr"/>
                </a:tc>
                <a:tc>
                  <a:txBody>
                    <a:bodyPr/>
                    <a:lstStyle/>
                    <a:p>
                      <a:pPr marL="635" algn="ctr">
                        <a:lnSpc>
                          <a:spcPct val="100000"/>
                        </a:lnSpc>
                        <a:spcBef>
                          <a:spcPts val="83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3-12</a:t>
                      </a:r>
                      <a:endParaRPr sz="1100" dirty="0">
                        <a:latin typeface="Arial" panose="020B0604020202020204" pitchFamily="34" charset="0"/>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$205,900</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-4.2%</a:t>
                      </a:r>
                    </a:p>
                  </a:txBody>
                  <a:tcPr marL="9525" marR="9525" marT="9525" marB="0" anchor="ctr"/>
                </a:tc>
                <a:extLst>
                  <a:ext uri="{0D108BD9-81ED-4DB2-BD59-A6C34878D82A}">
                    <a16:rowId xmlns:a16="http://schemas.microsoft.com/office/drawing/2014/main" val="10003"/>
                  </a:ext>
                </a:extLst>
              </a:tr>
              <a:tr h="289786">
                <a:tc>
                  <a:txBody>
                    <a:bodyPr/>
                    <a:lstStyle/>
                    <a:p>
                      <a:pPr marL="635" algn="ctr">
                        <a:lnSpc>
                          <a:spcPct val="100000"/>
                        </a:lnSpc>
                        <a:spcBef>
                          <a:spcPts val="87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5-01</a:t>
                      </a:r>
                      <a:endParaRPr sz="1100" dirty="0">
                        <a:latin typeface="Arial" panose="020B0604020202020204" pitchFamily="34" charset="0"/>
                        <a:cs typeface="Arial" panose="020B0604020202020204" pitchFamily="34" charset="0"/>
                      </a:endParaRPr>
                    </a:p>
                  </a:txBody>
                  <a:tcPr marL="0" marR="0" marT="1111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$195,250</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-1.1%</a:t>
                      </a:r>
                    </a:p>
                  </a:txBody>
                  <a:tcPr marL="9525" marR="9525" marT="9525" marB="0" anchor="ctr"/>
                </a:tc>
                <a:tc>
                  <a:txBody>
                    <a:bodyPr/>
                    <a:lstStyle/>
                    <a:p>
                      <a:pPr marL="635" algn="ctr">
                        <a:lnSpc>
                          <a:spcPct val="100000"/>
                        </a:lnSpc>
                        <a:spcBef>
                          <a:spcPts val="87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4-01</a:t>
                      </a:r>
                      <a:endParaRPr sz="1100" dirty="0">
                        <a:latin typeface="Arial" panose="020B0604020202020204" pitchFamily="34" charset="0"/>
                        <a:cs typeface="Arial" panose="020B0604020202020204" pitchFamily="34" charset="0"/>
                      </a:endParaRPr>
                    </a:p>
                  </a:txBody>
                  <a:tcPr marL="0" marR="0" marT="1111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$199,900</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-2.3%</a:t>
                      </a:r>
                    </a:p>
                  </a:txBody>
                  <a:tcPr marL="9525" marR="9525" marT="9525" marB="0" anchor="ctr"/>
                </a:tc>
                <a:extLst>
                  <a:ext uri="{0D108BD9-81ED-4DB2-BD59-A6C34878D82A}">
                    <a16:rowId xmlns:a16="http://schemas.microsoft.com/office/drawing/2014/main" val="10004"/>
                  </a:ext>
                </a:extLst>
              </a:tr>
              <a:tr h="289786">
                <a:tc>
                  <a:txBody>
                    <a:bodyPr/>
                    <a:lstStyle/>
                    <a:p>
                      <a:pPr marL="635" algn="ctr">
                        <a:lnSpc>
                          <a:spcPct val="100000"/>
                        </a:lnSpc>
                        <a:spcBef>
                          <a:spcPts val="83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5-02</a:t>
                      </a:r>
                      <a:endParaRPr sz="1100" dirty="0">
                        <a:latin typeface="Arial" panose="020B0604020202020204" pitchFamily="34" charset="0"/>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$213,900</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9.6%</a:t>
                      </a:r>
                    </a:p>
                  </a:txBody>
                  <a:tcPr marL="9525" marR="9525" marT="9525" marB="0" anchor="ctr"/>
                </a:tc>
                <a:tc>
                  <a:txBody>
                    <a:bodyPr/>
                    <a:lstStyle/>
                    <a:p>
                      <a:pPr marL="635" algn="ctr">
                        <a:lnSpc>
                          <a:spcPct val="100000"/>
                        </a:lnSpc>
                        <a:spcBef>
                          <a:spcPts val="83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4-02</a:t>
                      </a:r>
                      <a:endParaRPr sz="1100" dirty="0">
                        <a:latin typeface="Arial" panose="020B0604020202020204" pitchFamily="34" charset="0"/>
                        <a:cs typeface="Arial" panose="020B0604020202020204" pitchFamily="34" charset="0"/>
                      </a:endParaRPr>
                    </a:p>
                  </a:txBody>
                  <a:tcPr marL="0" marR="0" marT="10604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$188,475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13.5%</a:t>
                      </a:r>
                    </a:p>
                  </a:txBody>
                  <a:tcPr marL="9525" marR="9525" marT="9525" marB="0" anchor="ctr"/>
                </a:tc>
                <a:extLst>
                  <a:ext uri="{0D108BD9-81ED-4DB2-BD59-A6C34878D82A}">
                    <a16:rowId xmlns:a16="http://schemas.microsoft.com/office/drawing/2014/main" val="10005"/>
                  </a:ext>
                </a:extLst>
              </a:tr>
              <a:tr h="289786">
                <a:tc>
                  <a:txBody>
                    <a:bodyPr/>
                    <a:lstStyle/>
                    <a:p>
                      <a:pPr marL="635" algn="ctr">
                        <a:lnSpc>
                          <a:spcPct val="100000"/>
                        </a:lnSpc>
                        <a:spcBef>
                          <a:spcPts val="83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5-03</a:t>
                      </a:r>
                      <a:endParaRPr sz="1100" dirty="0">
                        <a:latin typeface="Arial" panose="020B0604020202020204" pitchFamily="34" charset="0"/>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$217,625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1.7%</a:t>
                      </a:r>
                    </a:p>
                  </a:txBody>
                  <a:tcPr marL="9525" marR="9525" marT="9525" marB="0" anchor="ctr"/>
                </a:tc>
                <a:tc>
                  <a:txBody>
                    <a:bodyPr/>
                    <a:lstStyle/>
                    <a:p>
                      <a:pPr marL="635" algn="ctr">
                        <a:lnSpc>
                          <a:spcPct val="100000"/>
                        </a:lnSpc>
                        <a:spcBef>
                          <a:spcPts val="83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4-03</a:t>
                      </a:r>
                      <a:endParaRPr sz="1100" dirty="0">
                        <a:latin typeface="Arial" panose="020B0604020202020204" pitchFamily="34" charset="0"/>
                        <a:cs typeface="Arial" panose="020B0604020202020204" pitchFamily="34" charset="0"/>
                      </a:endParaRPr>
                    </a:p>
                  </a:txBody>
                  <a:tcPr marL="0" marR="0" marT="10604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$194,900</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11.7%</a:t>
                      </a:r>
                    </a:p>
                  </a:txBody>
                  <a:tcPr marL="9525" marR="9525" marT="9525" marB="0" anchor="ctr"/>
                </a:tc>
                <a:extLst>
                  <a:ext uri="{0D108BD9-81ED-4DB2-BD59-A6C34878D82A}">
                    <a16:rowId xmlns:a16="http://schemas.microsoft.com/office/drawing/2014/main" val="10006"/>
                  </a:ext>
                </a:extLst>
              </a:tr>
              <a:tr h="289786">
                <a:tc>
                  <a:txBody>
                    <a:bodyPr/>
                    <a:lstStyle/>
                    <a:p>
                      <a:pPr marL="635" algn="ctr">
                        <a:lnSpc>
                          <a:spcPct val="100000"/>
                        </a:lnSpc>
                        <a:spcBef>
                          <a:spcPts val="87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5-04</a:t>
                      </a:r>
                      <a:endParaRPr sz="1100" dirty="0">
                        <a:latin typeface="Arial" panose="020B0604020202020204" pitchFamily="34" charset="0"/>
                        <a:cs typeface="Arial" panose="020B0604020202020204" pitchFamily="34" charset="0"/>
                      </a:endParaRPr>
                    </a:p>
                  </a:txBody>
                  <a:tcPr marL="0" marR="0" marT="1111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$217,250</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-0.2%</a:t>
                      </a:r>
                    </a:p>
                  </a:txBody>
                  <a:tcPr marL="9525" marR="9525" marT="9525" marB="0" anchor="ctr"/>
                </a:tc>
                <a:tc>
                  <a:txBody>
                    <a:bodyPr/>
                    <a:lstStyle/>
                    <a:p>
                      <a:pPr marL="635" algn="ctr">
                        <a:lnSpc>
                          <a:spcPct val="100000"/>
                        </a:lnSpc>
                        <a:spcBef>
                          <a:spcPts val="87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4-04</a:t>
                      </a:r>
                      <a:endParaRPr sz="1100" dirty="0">
                        <a:latin typeface="Arial" panose="020B0604020202020204" pitchFamily="34" charset="0"/>
                        <a:cs typeface="Arial" panose="020B0604020202020204" pitchFamily="34" charset="0"/>
                      </a:endParaRPr>
                    </a:p>
                  </a:txBody>
                  <a:tcPr marL="0" marR="0" marT="1111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$206,750</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5.1%</a:t>
                      </a:r>
                    </a:p>
                  </a:txBody>
                  <a:tcPr marL="9525" marR="9525" marT="9525" marB="0" anchor="ctr"/>
                </a:tc>
                <a:extLst>
                  <a:ext uri="{0D108BD9-81ED-4DB2-BD59-A6C34878D82A}">
                    <a16:rowId xmlns:a16="http://schemas.microsoft.com/office/drawing/2014/main" val="10007"/>
                  </a:ext>
                </a:extLst>
              </a:tr>
              <a:tr h="289786">
                <a:tc>
                  <a:txBody>
                    <a:bodyPr/>
                    <a:lstStyle/>
                    <a:p>
                      <a:pPr marL="635" algn="ctr">
                        <a:lnSpc>
                          <a:spcPct val="100000"/>
                        </a:lnSpc>
                        <a:spcBef>
                          <a:spcPts val="83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5-05</a:t>
                      </a:r>
                      <a:endParaRPr sz="1100" dirty="0">
                        <a:latin typeface="Arial" panose="020B0604020202020204" pitchFamily="34" charset="0"/>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$217,000</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-0.1%</a:t>
                      </a:r>
                    </a:p>
                  </a:txBody>
                  <a:tcPr marL="9525" marR="9525" marT="9525" marB="0" anchor="ctr"/>
                </a:tc>
                <a:tc>
                  <a:txBody>
                    <a:bodyPr/>
                    <a:lstStyle/>
                    <a:p>
                      <a:pPr marL="635" algn="ctr">
                        <a:lnSpc>
                          <a:spcPct val="100000"/>
                        </a:lnSpc>
                        <a:spcBef>
                          <a:spcPts val="83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4-05</a:t>
                      </a:r>
                      <a:endParaRPr sz="1100" dirty="0">
                        <a:latin typeface="Arial" panose="020B0604020202020204" pitchFamily="34" charset="0"/>
                        <a:cs typeface="Arial" panose="020B0604020202020204" pitchFamily="34" charset="0"/>
                      </a:endParaRPr>
                    </a:p>
                  </a:txBody>
                  <a:tcPr marL="0" marR="0" marT="10604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$201,250</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7.8%</a:t>
                      </a:r>
                    </a:p>
                  </a:txBody>
                  <a:tcPr marL="9525" marR="9525" marT="9525" marB="0" anchor="ctr"/>
                </a:tc>
                <a:extLst>
                  <a:ext uri="{0D108BD9-81ED-4DB2-BD59-A6C34878D82A}">
                    <a16:rowId xmlns:a16="http://schemas.microsoft.com/office/drawing/2014/main" val="10008"/>
                  </a:ext>
                </a:extLst>
              </a:tr>
              <a:tr h="289786">
                <a:tc>
                  <a:txBody>
                    <a:bodyPr/>
                    <a:lstStyle/>
                    <a:p>
                      <a:pPr marL="635" algn="ctr">
                        <a:lnSpc>
                          <a:spcPct val="100000"/>
                        </a:lnSpc>
                        <a:spcBef>
                          <a:spcPts val="83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5-06</a:t>
                      </a:r>
                      <a:endParaRPr sz="1100" dirty="0">
                        <a:latin typeface="Arial" panose="020B0604020202020204" pitchFamily="34" charset="0"/>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$215,000</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-0.9%</a:t>
                      </a:r>
                    </a:p>
                  </a:txBody>
                  <a:tcPr marL="9525" marR="9525" marT="9525" marB="0" anchor="ctr"/>
                </a:tc>
                <a:tc>
                  <a:txBody>
                    <a:bodyPr/>
                    <a:lstStyle/>
                    <a:p>
                      <a:pPr marL="635" algn="ctr">
                        <a:lnSpc>
                          <a:spcPct val="100000"/>
                        </a:lnSpc>
                        <a:spcBef>
                          <a:spcPts val="835"/>
                        </a:spcBef>
                      </a:pPr>
                      <a:r>
                        <a:rPr sz="1100" spc="-10" dirty="0">
                          <a:latin typeface="Arial" panose="020B0604020202020204" pitchFamily="34" charset="0"/>
                          <a:cs typeface="Arial" panose="020B0604020202020204" pitchFamily="34" charset="0"/>
                        </a:rPr>
                        <a:t>202</a:t>
                      </a:r>
                      <a:r>
                        <a:rPr lang="en-US" sz="1100" spc="-10" dirty="0">
                          <a:latin typeface="Arial" panose="020B0604020202020204" pitchFamily="34" charset="0"/>
                          <a:cs typeface="Arial" panose="020B0604020202020204" pitchFamily="34" charset="0"/>
                        </a:rPr>
                        <a:t>4-06</a:t>
                      </a:r>
                      <a:endParaRPr sz="1100" dirty="0">
                        <a:latin typeface="Arial" panose="020B0604020202020204" pitchFamily="34" charset="0"/>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$199,500</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7.8%</a:t>
                      </a:r>
                    </a:p>
                  </a:txBody>
                  <a:tcPr marL="9525" marR="9525" marT="9525" marB="0" anchor="ctr"/>
                </a:tc>
                <a:extLst>
                  <a:ext uri="{0D108BD9-81ED-4DB2-BD59-A6C34878D82A}">
                    <a16:rowId xmlns:a16="http://schemas.microsoft.com/office/drawing/2014/main" val="10009"/>
                  </a:ext>
                </a:extLst>
              </a:tr>
              <a:tr h="289786">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u="none" strike="noStrike" kern="0" cap="none" spc="-10" normalizeH="0" baseline="0" noProof="0" dirty="0">
                          <a:ln>
                            <a:noFill/>
                          </a:ln>
                          <a:solidFill>
                            <a:prstClr val="black"/>
                          </a:solidFill>
                          <a:effectLst/>
                          <a:uLnTx/>
                          <a:uFillTx/>
                          <a:latin typeface="Arial" panose="020B0604020202020204" pitchFamily="34" charset="0"/>
                          <a:cs typeface="Arial" panose="020B0604020202020204" pitchFamily="34" charset="0"/>
                        </a:rPr>
                        <a:t>2025-07</a:t>
                      </a: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$216,975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0.9%</a:t>
                      </a:r>
                    </a:p>
                  </a:txBody>
                  <a:tcPr marL="9525" marR="9525" marT="9525" marB="0" anchor="ctr"/>
                </a:tc>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u="none" strike="noStrike" kern="0" cap="none" spc="-10" normalizeH="0" baseline="0" noProof="0" dirty="0">
                          <a:ln>
                            <a:noFill/>
                          </a:ln>
                          <a:solidFill>
                            <a:prstClr val="black"/>
                          </a:solidFill>
                          <a:effectLst/>
                          <a:uLnTx/>
                          <a:uFillTx/>
                          <a:latin typeface="Arial" panose="020B0604020202020204" pitchFamily="34" charset="0"/>
                          <a:cs typeface="Arial" panose="020B0604020202020204" pitchFamily="34" charset="0"/>
                        </a:rPr>
                        <a:t>2024-07</a:t>
                      </a: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$200,500</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8.2%</a:t>
                      </a:r>
                    </a:p>
                  </a:txBody>
                  <a:tcPr marL="9525" marR="9525" marT="9525" marB="0" anchor="ctr"/>
                </a:tc>
                <a:extLst>
                  <a:ext uri="{0D108BD9-81ED-4DB2-BD59-A6C34878D82A}">
                    <a16:rowId xmlns:a16="http://schemas.microsoft.com/office/drawing/2014/main" val="10010"/>
                  </a:ext>
                </a:extLst>
              </a:tr>
              <a:tr h="289786">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u="none" strike="noStrike" kern="0" cap="none" spc="-10" normalizeH="0" baseline="0" noProof="0" dirty="0">
                          <a:ln>
                            <a:noFill/>
                          </a:ln>
                          <a:solidFill>
                            <a:prstClr val="black"/>
                          </a:solidFill>
                          <a:effectLst/>
                          <a:uLnTx/>
                          <a:uFillTx/>
                          <a:latin typeface="Arial" panose="020B0604020202020204" pitchFamily="34" charset="0"/>
                          <a:cs typeface="Arial" panose="020B0604020202020204" pitchFamily="34" charset="0"/>
                        </a:rPr>
                        <a:t>2025-08</a:t>
                      </a: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$207,700</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-4.3%</a:t>
                      </a:r>
                    </a:p>
                  </a:txBody>
                  <a:tcPr marL="9525" marR="9525" marT="9525" marB="0" anchor="ctr"/>
                </a:tc>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u="none" strike="noStrike" kern="0" cap="none" spc="-10" normalizeH="0" baseline="0" noProof="0" dirty="0">
                          <a:ln>
                            <a:noFill/>
                          </a:ln>
                          <a:solidFill>
                            <a:prstClr val="black"/>
                          </a:solidFill>
                          <a:effectLst/>
                          <a:uLnTx/>
                          <a:uFillTx/>
                          <a:latin typeface="Arial" panose="020B0604020202020204" pitchFamily="34" charset="0"/>
                          <a:cs typeface="Arial" panose="020B0604020202020204" pitchFamily="34" charset="0"/>
                        </a:rPr>
                        <a:t>2024-08</a:t>
                      </a: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0" marR="0" marT="10604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$199,900</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3.9%</a:t>
                      </a:r>
                    </a:p>
                  </a:txBody>
                  <a:tcPr marL="9525" marR="9525" marT="9525" marB="0" anchor="ctr"/>
                </a:tc>
                <a:extLst>
                  <a:ext uri="{0D108BD9-81ED-4DB2-BD59-A6C34878D82A}">
                    <a16:rowId xmlns:a16="http://schemas.microsoft.com/office/drawing/2014/main" val="10011"/>
                  </a:ext>
                </a:extLst>
              </a:tr>
              <a:tr h="289786">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u="none" strike="noStrike" kern="0" cap="none" spc="-10" normalizeH="0" baseline="0" noProof="0" dirty="0">
                          <a:ln>
                            <a:noFill/>
                          </a:ln>
                          <a:solidFill>
                            <a:prstClr val="black"/>
                          </a:solidFill>
                          <a:effectLst/>
                          <a:uLnTx/>
                          <a:uFillTx/>
                          <a:latin typeface="Arial" panose="020B0604020202020204" pitchFamily="34" charset="0"/>
                          <a:cs typeface="Arial" panose="020B0604020202020204" pitchFamily="34" charset="0"/>
                        </a:rPr>
                        <a:t>2025-09</a:t>
                      </a: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$202,500</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-2.5%</a:t>
                      </a:r>
                    </a:p>
                  </a:txBody>
                  <a:tcPr marL="9525" marR="9525" marT="9525" marB="0" anchor="ctr"/>
                </a:tc>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u="none" strike="noStrike" kern="0" cap="none" spc="-10" normalizeH="0" baseline="0" noProof="0" dirty="0">
                          <a:ln>
                            <a:noFill/>
                          </a:ln>
                          <a:solidFill>
                            <a:prstClr val="black"/>
                          </a:solidFill>
                          <a:effectLst/>
                          <a:uLnTx/>
                          <a:uFillTx/>
                          <a:latin typeface="Arial" panose="020B0604020202020204" pitchFamily="34" charset="0"/>
                          <a:cs typeface="Arial" panose="020B0604020202020204" pitchFamily="34" charset="0"/>
                        </a:rPr>
                        <a:t>2024-09</a:t>
                      </a: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0" marR="0" marT="10604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$199,950</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1.3%</a:t>
                      </a:r>
                    </a:p>
                  </a:txBody>
                  <a:tcPr marL="9525" marR="9525" marT="9525" marB="0" anchor="ctr"/>
                </a:tc>
                <a:extLst>
                  <a:ext uri="{0D108BD9-81ED-4DB2-BD59-A6C34878D82A}">
                    <a16:rowId xmlns:a16="http://schemas.microsoft.com/office/drawing/2014/main" val="10012"/>
                  </a:ext>
                </a:extLst>
              </a:tr>
              <a:tr h="289786">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2025-10</a:t>
                      </a: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$209,500</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3.5%</a:t>
                      </a:r>
                    </a:p>
                  </a:txBody>
                  <a:tcPr marL="9525" marR="9525" marT="9525" marB="0" anchor="ctr"/>
                </a:tc>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2024-10</a:t>
                      </a: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$202,450</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3.5%</a:t>
                      </a:r>
                    </a:p>
                  </a:txBody>
                  <a:tcPr marL="9525" marR="9525" marT="9525" marB="0" anchor="ctr"/>
                </a:tc>
                <a:extLst>
                  <a:ext uri="{0D108BD9-81ED-4DB2-BD59-A6C34878D82A}">
                    <a16:rowId xmlns:a16="http://schemas.microsoft.com/office/drawing/2014/main" val="812504846"/>
                  </a:ext>
                </a:extLst>
              </a:tr>
              <a:tr h="289786">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2025-11</a:t>
                      </a: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$207,500</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-1.0%</a:t>
                      </a:r>
                    </a:p>
                  </a:txBody>
                  <a:tcPr marL="9525" marR="9525" marT="9525" marB="0" anchor="ctr"/>
                </a:tc>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2024-11</a:t>
                      </a: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$202,500</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2.5%</a:t>
                      </a:r>
                    </a:p>
                  </a:txBody>
                  <a:tcPr marL="9525" marR="9525" marT="9525" marB="0" anchor="ctr"/>
                </a:tc>
                <a:extLst>
                  <a:ext uri="{0D108BD9-81ED-4DB2-BD59-A6C34878D82A}">
                    <a16:rowId xmlns:a16="http://schemas.microsoft.com/office/drawing/2014/main" val="1058050225"/>
                  </a:ext>
                </a:extLst>
              </a:tr>
              <a:tr h="289786">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2025-12</a:t>
                      </a: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$199,900</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-3.7%</a:t>
                      </a:r>
                    </a:p>
                  </a:txBody>
                  <a:tcPr marL="9525" marR="9525" marT="9525" marB="0" anchor="ctr"/>
                </a:tc>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2024-12</a:t>
                      </a: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0" marR="0" marT="10604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$197,350</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1.3%</a:t>
                      </a:r>
                    </a:p>
                  </a:txBody>
                  <a:tcPr marL="9525" marR="9525" marT="9525" marB="0" anchor="ctr"/>
                </a:tc>
                <a:extLst>
                  <a:ext uri="{0D108BD9-81ED-4DB2-BD59-A6C34878D82A}">
                    <a16:rowId xmlns:a16="http://schemas.microsoft.com/office/drawing/2014/main" val="3844348737"/>
                  </a:ext>
                </a:extLst>
              </a:tr>
              <a:tr h="289786">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2026-01</a:t>
                      </a: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$203,950</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a:t>
                      </a:r>
                    </a:p>
                  </a:txBody>
                  <a:tcPr marL="9525" marR="9525" marT="9525" marB="0" anchor="ctr"/>
                </a:tc>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2025-01</a:t>
                      </a: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$195,250</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4.5%</a:t>
                      </a:r>
                    </a:p>
                  </a:txBody>
                  <a:tcPr marL="9525" marR="9525" marT="9525" marB="0" anchor="ctr"/>
                </a:tc>
                <a:extLst>
                  <a:ext uri="{0D108BD9-81ED-4DB2-BD59-A6C34878D82A}">
                    <a16:rowId xmlns:a16="http://schemas.microsoft.com/office/drawing/2014/main" val="3241821362"/>
                  </a:ext>
                </a:extLst>
              </a:tr>
              <a:tr h="289786">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2026-02</a:t>
                      </a: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$197,400</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-3.2%</a:t>
                      </a:r>
                    </a:p>
                  </a:txBody>
                  <a:tcPr marL="9525" marR="9525" marT="9525" marB="0" anchor="ctr"/>
                </a:tc>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2025-02</a:t>
                      </a: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$213,900</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-7.7%</a:t>
                      </a:r>
                    </a:p>
                  </a:txBody>
                  <a:tcPr marL="9525" marR="9525" marT="9525" marB="0" anchor="ctr"/>
                </a:tc>
                <a:extLst>
                  <a:ext uri="{0D108BD9-81ED-4DB2-BD59-A6C34878D82A}">
                    <a16:rowId xmlns:a16="http://schemas.microsoft.com/office/drawing/2014/main" val="1785901749"/>
                  </a:ext>
                </a:extLst>
              </a:tr>
              <a:tr h="289786">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2026-03</a:t>
                      </a:r>
                    </a:p>
                  </a:txBody>
                  <a:tcPr marL="0" marR="0" marT="10604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$198,500</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0.6%</a:t>
                      </a:r>
                    </a:p>
                  </a:txBody>
                  <a:tcPr marL="9525" marR="9525" marT="9525" marB="0" anchor="ctr"/>
                </a:tc>
                <a:tc>
                  <a:txBody>
                    <a:bodyPr/>
                    <a:lstStyle/>
                    <a:p>
                      <a:pPr marL="635" marR="0" lvl="0" indent="0" algn="ctr" defTabSz="914400" eaLnBrk="1" fontAlgn="auto" latinLnBrk="0" hangingPunct="1">
                        <a:lnSpc>
                          <a:spcPct val="100000"/>
                        </a:lnSpc>
                        <a:spcBef>
                          <a:spcPts val="835"/>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2025-03</a:t>
                      </a:r>
                    </a:p>
                  </a:txBody>
                  <a:tcPr marL="0" marR="0" marT="10604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$217,625</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-8.8%</a:t>
                      </a:r>
                    </a:p>
                  </a:txBody>
                  <a:tcPr marL="9525" marR="9525" marT="9525" marB="0" anchor="ctr"/>
                </a:tc>
                <a:extLst>
                  <a:ext uri="{0D108BD9-81ED-4DB2-BD59-A6C34878D82A}">
                    <a16:rowId xmlns:a16="http://schemas.microsoft.com/office/drawing/2014/main" val="3345114671"/>
                  </a:ext>
                </a:extLst>
              </a:tr>
            </a:tbl>
          </a:graphicData>
        </a:graphic>
      </p:graphicFrame>
      <p:sp>
        <p:nvSpPr>
          <p:cNvPr id="8" name="object 5">
            <a:extLst>
              <a:ext uri="{FF2B5EF4-FFF2-40B4-BE49-F238E27FC236}">
                <a16:creationId xmlns:a16="http://schemas.microsoft.com/office/drawing/2014/main" id="{4604FC6E-940A-29A3-29E4-A04AD0CEC2E6}"/>
              </a:ext>
            </a:extLst>
          </p:cNvPr>
          <p:cNvSpPr txBox="1"/>
          <p:nvPr/>
        </p:nvSpPr>
        <p:spPr>
          <a:xfrm>
            <a:off x="9113773" y="6422446"/>
            <a:ext cx="2644775" cy="348813"/>
          </a:xfrm>
          <a:prstGeom prst="rect">
            <a:avLst/>
          </a:prstGeom>
        </p:spPr>
        <p:txBody>
          <a:bodyPr vert="horz" wrap="square" lIns="0" tIns="12700" rIns="0" bIns="0" rtlCol="0">
            <a:spAutoFit/>
          </a:bodyPr>
          <a:lstStyle/>
          <a:p>
            <a:pPr marL="12700" algn="r">
              <a:lnSpc>
                <a:spcPct val="100000"/>
              </a:lnSpc>
              <a:spcBef>
                <a:spcPts val="100"/>
              </a:spcBef>
            </a:pPr>
            <a:r>
              <a:rPr sz="1050" dirty="0">
                <a:latin typeface="Arial" panose="020B0604020202020204" pitchFamily="34" charset="0"/>
                <a:cs typeface="Arial" panose="020B0604020202020204" pitchFamily="34" charset="0"/>
              </a:rPr>
              <a:t>NWLA</a:t>
            </a:r>
            <a:r>
              <a:rPr sz="1050" spc="-15"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ECONOMIC</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DASHBOARD</a:t>
            </a:r>
            <a:endParaRPr lang="en-US" sz="1050" spc="-10" dirty="0">
              <a:latin typeface="Arial" panose="020B0604020202020204" pitchFamily="34" charset="0"/>
              <a:cs typeface="Arial" panose="020B0604020202020204" pitchFamily="34" charset="0"/>
            </a:endParaRPr>
          </a:p>
          <a:p>
            <a:pPr marL="12700" algn="r">
              <a:lnSpc>
                <a:spcPct val="100000"/>
              </a:lnSpc>
              <a:spcBef>
                <a:spcPts val="100"/>
              </a:spcBef>
            </a:pPr>
            <a:r>
              <a:rPr lang="en-US" sz="1050" dirty="0">
                <a:latin typeface="Arial" panose="020B0604020202020204" pitchFamily="34" charset="0"/>
                <a:cs typeface="Arial" panose="020B0604020202020204" pitchFamily="34" charset="0"/>
              </a:rPr>
              <a:t>Housing</a:t>
            </a:r>
          </a:p>
        </p:txBody>
      </p:sp>
      <p:sp>
        <p:nvSpPr>
          <p:cNvPr id="6" name="Slide Number Placeholder 5">
            <a:extLst>
              <a:ext uri="{FF2B5EF4-FFF2-40B4-BE49-F238E27FC236}">
                <a16:creationId xmlns:a16="http://schemas.microsoft.com/office/drawing/2014/main" id="{A9D98035-A00C-1C4C-F4F8-8EA399EE5192}"/>
              </a:ext>
            </a:extLst>
          </p:cNvPr>
          <p:cNvSpPr>
            <a:spLocks noGrp="1"/>
          </p:cNvSpPr>
          <p:nvPr>
            <p:ph type="sldNum" sz="quarter" idx="7"/>
          </p:nvPr>
        </p:nvSpPr>
        <p:spPr>
          <a:xfrm>
            <a:off x="11758548" y="6590792"/>
            <a:ext cx="433452" cy="153888"/>
          </a:xfrm>
        </p:spPr>
        <p:txBody>
          <a:bodyPr/>
          <a:lstStyle/>
          <a:p>
            <a:pPr marL="115570">
              <a:lnSpc>
                <a:spcPts val="1240"/>
              </a:lnSpc>
            </a:pPr>
            <a:fld id="{81D60167-4931-47E6-BA6A-407CBD079E47}" type="slidenum">
              <a:rPr lang="en-US" spc="-50" smtClean="0">
                <a:latin typeface="Arial" panose="020B0604020202020204" pitchFamily="34" charset="0"/>
                <a:cs typeface="Arial" panose="020B0604020202020204" pitchFamily="34" charset="0"/>
              </a:rPr>
              <a:t>28</a:t>
            </a:fld>
            <a:endParaRPr lang="en-US" spc="-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5731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7C1BA90-A299-DC94-B9D5-5F3DB65DFA93}"/>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6CFB7616-A06B-02C2-BC8F-9B3CDDC64090}"/>
              </a:ext>
            </a:extLst>
          </p:cNvPr>
          <p:cNvSpPr txBox="1">
            <a:spLocks noGrp="1"/>
          </p:cNvSpPr>
          <p:nvPr>
            <p:ph type="title" idx="4294967295"/>
          </p:nvPr>
        </p:nvSpPr>
        <p:spPr>
          <a:xfrm>
            <a:off x="3657600" y="2753712"/>
            <a:ext cx="3886199" cy="1490152"/>
          </a:xfrm>
          <a:prstGeom prst="rect">
            <a:avLst/>
          </a:prstGeom>
          <a:noFill/>
          <a:ln>
            <a:noFill/>
            <a:prstDash/>
          </a:ln>
          <a:effectLst/>
        </p:spPr>
        <p:txBody>
          <a:bodyPr rot="0" spcFirstLastPara="0" vertOverflow="overflow" horzOverflow="overflow" vert="horz" wrap="square" lIns="0" tIns="12700"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4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Building Permits</a:t>
            </a:r>
          </a:p>
        </p:txBody>
      </p:sp>
      <p:sp>
        <p:nvSpPr>
          <p:cNvPr id="4" name="TextBox 3">
            <a:extLst>
              <a:ext uri="{FF2B5EF4-FFF2-40B4-BE49-F238E27FC236}">
                <a16:creationId xmlns:a16="http://schemas.microsoft.com/office/drawing/2014/main" id="{49A60825-58DF-1D85-AB0B-5090571584FE}"/>
              </a:ext>
            </a:extLst>
          </p:cNvPr>
          <p:cNvSpPr txBox="1"/>
          <p:nvPr/>
        </p:nvSpPr>
        <p:spPr>
          <a:xfrm>
            <a:off x="3657600" y="4243864"/>
            <a:ext cx="2081148" cy="138499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*Third Quarter 2025 is missing September data due to the government shutdown. We’ll update the data visualization on our webpage as soon as this data is released.</a:t>
            </a:r>
          </a:p>
        </p:txBody>
      </p:sp>
      <p:sp>
        <p:nvSpPr>
          <p:cNvPr id="8" name="Slide Number Placeholder 7">
            <a:extLst>
              <a:ext uri="{FF2B5EF4-FFF2-40B4-BE49-F238E27FC236}">
                <a16:creationId xmlns:a16="http://schemas.microsoft.com/office/drawing/2014/main" id="{D1B4A105-F7A5-6E44-4178-27082A691F39}"/>
              </a:ext>
            </a:extLst>
          </p:cNvPr>
          <p:cNvSpPr>
            <a:spLocks noGrp="1"/>
          </p:cNvSpPr>
          <p:nvPr>
            <p:ph type="sldNum" sz="quarter" idx="7"/>
          </p:nvPr>
        </p:nvSpPr>
        <p:spPr>
          <a:xfrm>
            <a:off x="11758548" y="6590792"/>
            <a:ext cx="357252" cy="153888"/>
          </a:xfrm>
        </p:spPr>
        <p:txBody>
          <a:bodyPr/>
          <a:lstStyle/>
          <a:p>
            <a:pPr marL="115570">
              <a:lnSpc>
                <a:spcPts val="1240"/>
              </a:lnSpc>
            </a:pPr>
            <a:fld id="{81D60167-4931-47E6-BA6A-407CBD079E47}" type="slidenum">
              <a:rPr lang="en-US" spc="-50" smtClean="0">
                <a:latin typeface="Arial" panose="020B0604020202020204" pitchFamily="34" charset="0"/>
                <a:cs typeface="Arial" panose="020B0604020202020204" pitchFamily="34" charset="0"/>
              </a:rPr>
              <a:t>29</a:t>
            </a:fld>
            <a:endParaRPr lang="en-US" spc="-50" dirty="0">
              <a:latin typeface="Arial" panose="020B0604020202020204" pitchFamily="34" charset="0"/>
              <a:cs typeface="Arial" panose="020B0604020202020204" pitchFamily="34" charset="0"/>
            </a:endParaRPr>
          </a:p>
        </p:txBody>
      </p:sp>
      <p:sp>
        <p:nvSpPr>
          <p:cNvPr id="3" name="object 3">
            <a:extLst>
              <a:ext uri="{FF2B5EF4-FFF2-40B4-BE49-F238E27FC236}">
                <a16:creationId xmlns:a16="http://schemas.microsoft.com/office/drawing/2014/main" id="{BBD0FF0B-17BC-B776-2EEF-2A633034E170}"/>
              </a:ext>
              <a:ext uri="{C183D7F6-B498-43B3-948B-1728B52AA6E4}">
                <adec:decorative xmlns:adec="http://schemas.microsoft.com/office/drawing/2017/decorative" val="1"/>
              </a:ext>
            </a:extLst>
          </p:cNvPr>
          <p:cNvSpPr/>
          <p:nvPr/>
        </p:nvSpPr>
        <p:spPr>
          <a:xfrm>
            <a:off x="7978902" y="2492501"/>
            <a:ext cx="0" cy="3885565"/>
          </a:xfrm>
          <a:custGeom>
            <a:avLst/>
            <a:gdLst/>
            <a:ahLst/>
            <a:cxnLst/>
            <a:rect l="l" t="t" r="r" b="b"/>
            <a:pathLst>
              <a:path h="3885565">
                <a:moveTo>
                  <a:pt x="0" y="0"/>
                </a:moveTo>
                <a:lnTo>
                  <a:pt x="0" y="3885387"/>
                </a:lnTo>
              </a:path>
            </a:pathLst>
          </a:custGeom>
          <a:ln w="53975">
            <a:solidFill>
              <a:srgbClr val="000000"/>
            </a:solidFill>
          </a:ln>
        </p:spPr>
        <p:txBody>
          <a:bodyPr wrap="square" lIns="0" tIns="0" rIns="0" bIns="0" rtlCol="0"/>
          <a:lstStyle/>
          <a:p>
            <a:endParaRPr dirty="0"/>
          </a:p>
        </p:txBody>
      </p:sp>
      <p:sp>
        <p:nvSpPr>
          <p:cNvPr id="6" name="object 6">
            <a:extLst>
              <a:ext uri="{FF2B5EF4-FFF2-40B4-BE49-F238E27FC236}">
                <a16:creationId xmlns:a16="http://schemas.microsoft.com/office/drawing/2014/main" id="{22F7A0D9-3367-5FE7-1B50-2E8962D3C126}"/>
              </a:ext>
              <a:ext uri="{C183D7F6-B498-43B3-948B-1728B52AA6E4}">
                <adec:decorative xmlns:adec="http://schemas.microsoft.com/office/drawing/2017/decorative" val="1"/>
              </a:ext>
            </a:extLst>
          </p:cNvPr>
          <p:cNvSpPr/>
          <p:nvPr/>
        </p:nvSpPr>
        <p:spPr>
          <a:xfrm>
            <a:off x="3124200" y="2895600"/>
            <a:ext cx="457200" cy="457200"/>
          </a:xfrm>
          <a:custGeom>
            <a:avLst/>
            <a:gdLst/>
            <a:ahLst/>
            <a:cxnLst/>
            <a:rect l="l" t="t" r="r" b="b"/>
            <a:pathLst>
              <a:path w="457200" h="457200">
                <a:moveTo>
                  <a:pt x="457200" y="0"/>
                </a:moveTo>
                <a:lnTo>
                  <a:pt x="0" y="0"/>
                </a:lnTo>
                <a:lnTo>
                  <a:pt x="0" y="457200"/>
                </a:lnTo>
                <a:lnTo>
                  <a:pt x="457200" y="457200"/>
                </a:lnTo>
                <a:lnTo>
                  <a:pt x="457200" y="0"/>
                </a:lnTo>
                <a:close/>
              </a:path>
            </a:pathLst>
          </a:custGeom>
          <a:solidFill>
            <a:srgbClr val="FF0000"/>
          </a:solidFill>
        </p:spPr>
        <p:txBody>
          <a:bodyPr wrap="square" lIns="0" tIns="0" rIns="0" bIns="0" rtlCol="0"/>
          <a:lstStyle/>
          <a:p>
            <a:endParaRPr dirty="0"/>
          </a:p>
        </p:txBody>
      </p:sp>
      <p:pic>
        <p:nvPicPr>
          <p:cNvPr id="9" name="Picture 8">
            <a:extLst>
              <a:ext uri="{FF2B5EF4-FFF2-40B4-BE49-F238E27FC236}">
                <a16:creationId xmlns:a16="http://schemas.microsoft.com/office/drawing/2014/main" id="{B0C31EAE-FD09-2D11-EDC7-8505A99BF385}"/>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4050" y="373380"/>
            <a:ext cx="3605529" cy="1114346"/>
          </a:xfrm>
          <a:prstGeom prst="rect">
            <a:avLst/>
          </a:prstGeom>
        </p:spPr>
      </p:pic>
    </p:spTree>
    <p:extLst>
      <p:ext uri="{BB962C8B-B14F-4D97-AF65-F5344CB8AC3E}">
        <p14:creationId xmlns:p14="http://schemas.microsoft.com/office/powerpoint/2010/main" val="3196753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75336" y="178689"/>
            <a:ext cx="7039864" cy="848360"/>
          </a:xfrm>
          <a:prstGeom prst="rect">
            <a:avLst/>
          </a:prstGeom>
        </p:spPr>
        <p:txBody>
          <a:bodyPr vert="horz" wrap="square" lIns="0" tIns="12700" rIns="0" bIns="0" rtlCol="0">
            <a:spAutoFit/>
          </a:bodyPr>
          <a:lstStyle/>
          <a:p>
            <a:pPr marL="12700">
              <a:lnSpc>
                <a:spcPct val="100000"/>
              </a:lnSpc>
              <a:spcBef>
                <a:spcPts val="100"/>
              </a:spcBef>
            </a:pPr>
            <a:r>
              <a:rPr spc="-20" dirty="0">
                <a:solidFill>
                  <a:srgbClr val="472C7B"/>
                </a:solidFill>
                <a:latin typeface="Arial" panose="020B0604020202020204" pitchFamily="34" charset="0"/>
                <a:cs typeface="Arial" panose="020B0604020202020204" pitchFamily="34" charset="0"/>
              </a:rPr>
              <a:t>NWLA</a:t>
            </a:r>
          </a:p>
          <a:p>
            <a:pPr marL="12700" marR="5080">
              <a:lnSpc>
                <a:spcPct val="100000"/>
              </a:lnSpc>
            </a:pPr>
            <a:r>
              <a:rPr dirty="0">
                <a:solidFill>
                  <a:srgbClr val="472C7B"/>
                </a:solidFill>
                <a:latin typeface="Arial" panose="020B0604020202020204" pitchFamily="34" charset="0"/>
                <a:cs typeface="Arial" panose="020B0604020202020204" pitchFamily="34" charset="0"/>
              </a:rPr>
              <a:t>Northwest</a:t>
            </a:r>
            <a:r>
              <a:rPr spc="-35" dirty="0">
                <a:solidFill>
                  <a:srgbClr val="472C7B"/>
                </a:solidFill>
                <a:latin typeface="Arial" panose="020B0604020202020204" pitchFamily="34" charset="0"/>
                <a:cs typeface="Arial" panose="020B0604020202020204" pitchFamily="34" charset="0"/>
              </a:rPr>
              <a:t> </a:t>
            </a:r>
            <a:r>
              <a:rPr dirty="0">
                <a:solidFill>
                  <a:srgbClr val="472C7B"/>
                </a:solidFill>
                <a:latin typeface="Arial" panose="020B0604020202020204" pitchFamily="34" charset="0"/>
                <a:cs typeface="Arial" panose="020B0604020202020204" pitchFamily="34" charset="0"/>
              </a:rPr>
              <a:t>Louisiana</a:t>
            </a:r>
            <a:r>
              <a:rPr spc="-35" dirty="0">
                <a:solidFill>
                  <a:srgbClr val="472C7B"/>
                </a:solidFill>
                <a:latin typeface="Arial" panose="020B0604020202020204" pitchFamily="34" charset="0"/>
                <a:cs typeface="Arial" panose="020B0604020202020204" pitchFamily="34" charset="0"/>
              </a:rPr>
              <a:t> </a:t>
            </a:r>
            <a:r>
              <a:rPr dirty="0">
                <a:solidFill>
                  <a:srgbClr val="472C7B"/>
                </a:solidFill>
                <a:latin typeface="Arial" panose="020B0604020202020204" pitchFamily="34" charset="0"/>
                <a:cs typeface="Arial" panose="020B0604020202020204" pitchFamily="34" charset="0"/>
              </a:rPr>
              <a:t>-</a:t>
            </a:r>
            <a:r>
              <a:rPr spc="-10" dirty="0">
                <a:solidFill>
                  <a:srgbClr val="472C7B"/>
                </a:solidFill>
                <a:latin typeface="Arial" panose="020B0604020202020204" pitchFamily="34" charset="0"/>
                <a:cs typeface="Arial" panose="020B0604020202020204" pitchFamily="34" charset="0"/>
              </a:rPr>
              <a:t> Shreveport-</a:t>
            </a:r>
            <a:r>
              <a:rPr dirty="0">
                <a:solidFill>
                  <a:srgbClr val="472C7B"/>
                </a:solidFill>
                <a:latin typeface="Arial" panose="020B0604020202020204" pitchFamily="34" charset="0"/>
                <a:cs typeface="Arial" panose="020B0604020202020204" pitchFamily="34" charset="0"/>
              </a:rPr>
              <a:t>Bossier</a:t>
            </a:r>
            <a:r>
              <a:rPr spc="-35" dirty="0">
                <a:solidFill>
                  <a:srgbClr val="472C7B"/>
                </a:solidFill>
                <a:latin typeface="Arial" panose="020B0604020202020204" pitchFamily="34" charset="0"/>
                <a:cs typeface="Arial" panose="020B0604020202020204" pitchFamily="34" charset="0"/>
              </a:rPr>
              <a:t> </a:t>
            </a:r>
            <a:r>
              <a:rPr spc="-10" dirty="0">
                <a:solidFill>
                  <a:srgbClr val="472C7B"/>
                </a:solidFill>
                <a:latin typeface="Arial" panose="020B0604020202020204" pitchFamily="34" charset="0"/>
                <a:cs typeface="Arial" panose="020B0604020202020204" pitchFamily="34" charset="0"/>
              </a:rPr>
              <a:t>City-</a:t>
            </a:r>
            <a:r>
              <a:rPr dirty="0">
                <a:solidFill>
                  <a:srgbClr val="472C7B"/>
                </a:solidFill>
                <a:latin typeface="Arial" panose="020B0604020202020204" pitchFamily="34" charset="0"/>
                <a:cs typeface="Arial" panose="020B0604020202020204" pitchFamily="34" charset="0"/>
              </a:rPr>
              <a:t>Minden</a:t>
            </a:r>
            <a:r>
              <a:rPr spc="-40" dirty="0">
                <a:solidFill>
                  <a:srgbClr val="472C7B"/>
                </a:solidFill>
                <a:latin typeface="Arial" panose="020B0604020202020204" pitchFamily="34" charset="0"/>
                <a:cs typeface="Arial" panose="020B0604020202020204" pitchFamily="34" charset="0"/>
              </a:rPr>
              <a:t> </a:t>
            </a:r>
            <a:r>
              <a:rPr spc="-20" dirty="0">
                <a:solidFill>
                  <a:srgbClr val="472C7B"/>
                </a:solidFill>
                <a:latin typeface="Arial" panose="020B0604020202020204" pitchFamily="34" charset="0"/>
                <a:cs typeface="Arial" panose="020B0604020202020204" pitchFamily="34" charset="0"/>
              </a:rPr>
              <a:t>Core </a:t>
            </a:r>
            <a:r>
              <a:rPr dirty="0">
                <a:solidFill>
                  <a:srgbClr val="472C7B"/>
                </a:solidFill>
                <a:latin typeface="Arial" panose="020B0604020202020204" pitchFamily="34" charset="0"/>
                <a:cs typeface="Arial" panose="020B0604020202020204" pitchFamily="34" charset="0"/>
              </a:rPr>
              <a:t>Based</a:t>
            </a:r>
            <a:r>
              <a:rPr lang="en-US" spc="415" dirty="0">
                <a:solidFill>
                  <a:srgbClr val="472C7B"/>
                </a:solidFill>
                <a:latin typeface="Arial" panose="020B0604020202020204" pitchFamily="34" charset="0"/>
                <a:cs typeface="Arial" panose="020B0604020202020204" pitchFamily="34" charset="0"/>
              </a:rPr>
              <a:t> </a:t>
            </a:r>
            <a:r>
              <a:rPr spc="-10" dirty="0">
                <a:solidFill>
                  <a:srgbClr val="472C7B"/>
                </a:solidFill>
                <a:latin typeface="Arial" panose="020B0604020202020204" pitchFamily="34" charset="0"/>
                <a:cs typeface="Arial" panose="020B0604020202020204" pitchFamily="34" charset="0"/>
              </a:rPr>
              <a:t>Statistical</a:t>
            </a:r>
            <a:r>
              <a:rPr spc="-20" dirty="0">
                <a:solidFill>
                  <a:srgbClr val="472C7B"/>
                </a:solidFill>
                <a:latin typeface="Arial" panose="020B0604020202020204" pitchFamily="34" charset="0"/>
                <a:cs typeface="Arial" panose="020B0604020202020204" pitchFamily="34" charset="0"/>
              </a:rPr>
              <a:t> Area</a:t>
            </a:r>
          </a:p>
        </p:txBody>
      </p:sp>
      <p:grpSp>
        <p:nvGrpSpPr>
          <p:cNvPr id="5" name="object 5" descr="A map of Louisiana depicting all counties and statistical areas."/>
          <p:cNvGrpSpPr/>
          <p:nvPr/>
        </p:nvGrpSpPr>
        <p:grpSpPr>
          <a:xfrm>
            <a:off x="160020" y="1133855"/>
            <a:ext cx="7280275" cy="5351145"/>
            <a:chOff x="160020" y="1133855"/>
            <a:chExt cx="7280275" cy="5351145"/>
          </a:xfrm>
        </p:grpSpPr>
        <p:pic>
          <p:nvPicPr>
            <p:cNvPr id="6" name="object 6"/>
            <p:cNvPicPr/>
            <p:nvPr/>
          </p:nvPicPr>
          <p:blipFill>
            <a:blip r:embed="rId2" cstate="print"/>
            <a:stretch>
              <a:fillRect/>
            </a:stretch>
          </p:blipFill>
          <p:spPr>
            <a:xfrm>
              <a:off x="160020" y="1133855"/>
              <a:ext cx="7280148" cy="5350764"/>
            </a:xfrm>
            <a:prstGeom prst="rect">
              <a:avLst/>
            </a:prstGeom>
          </p:spPr>
        </p:pic>
        <p:sp>
          <p:nvSpPr>
            <p:cNvPr id="7" name="object 7"/>
            <p:cNvSpPr/>
            <p:nvPr/>
          </p:nvSpPr>
          <p:spPr>
            <a:xfrm>
              <a:off x="1319022" y="1352549"/>
              <a:ext cx="1161415" cy="1576070"/>
            </a:xfrm>
            <a:custGeom>
              <a:avLst/>
              <a:gdLst/>
              <a:ahLst/>
              <a:cxnLst/>
              <a:rect l="l" t="t" r="r" b="b"/>
              <a:pathLst>
                <a:path w="1161414" h="1576070">
                  <a:moveTo>
                    <a:pt x="0" y="1575815"/>
                  </a:moveTo>
                  <a:lnTo>
                    <a:pt x="1161288" y="1575815"/>
                  </a:lnTo>
                  <a:lnTo>
                    <a:pt x="1161288" y="0"/>
                  </a:lnTo>
                  <a:lnTo>
                    <a:pt x="0" y="0"/>
                  </a:lnTo>
                  <a:lnTo>
                    <a:pt x="0" y="1575815"/>
                  </a:lnTo>
                  <a:close/>
                </a:path>
              </a:pathLst>
            </a:custGeom>
            <a:ln w="44450">
              <a:solidFill>
                <a:srgbClr val="FF0000"/>
              </a:solidFill>
            </a:ln>
          </p:spPr>
          <p:txBody>
            <a:bodyPr wrap="square" lIns="0" tIns="0" rIns="0" bIns="0" rtlCol="0"/>
            <a:lstStyle/>
            <a:p>
              <a:endParaRPr dirty="0"/>
            </a:p>
          </p:txBody>
        </p:sp>
      </p:grpSp>
      <p:sp>
        <p:nvSpPr>
          <p:cNvPr id="8" name="object 8"/>
          <p:cNvSpPr txBox="1"/>
          <p:nvPr/>
        </p:nvSpPr>
        <p:spPr>
          <a:xfrm>
            <a:off x="307340" y="6521297"/>
            <a:ext cx="2644775" cy="193675"/>
          </a:xfrm>
          <a:prstGeom prst="rect">
            <a:avLst/>
          </a:prstGeom>
        </p:spPr>
        <p:txBody>
          <a:bodyPr vert="horz" wrap="square" lIns="0" tIns="12700" rIns="0" bIns="0" rtlCol="0">
            <a:spAutoFit/>
          </a:bodyPr>
          <a:lstStyle/>
          <a:p>
            <a:pPr marL="12700">
              <a:lnSpc>
                <a:spcPct val="100000"/>
              </a:lnSpc>
              <a:spcBef>
                <a:spcPts val="100"/>
              </a:spcBef>
            </a:pPr>
            <a:r>
              <a:rPr sz="1100" dirty="0">
                <a:latin typeface="Calibri"/>
                <a:cs typeface="Calibri"/>
              </a:rPr>
              <a:t>From:</a:t>
            </a:r>
            <a:r>
              <a:rPr sz="1100" spc="-30" dirty="0">
                <a:latin typeface="Calibri"/>
                <a:cs typeface="Calibri"/>
              </a:rPr>
              <a:t> </a:t>
            </a:r>
            <a:r>
              <a:rPr sz="1100" dirty="0">
                <a:latin typeface="Calibri"/>
                <a:cs typeface="Calibri"/>
              </a:rPr>
              <a:t>U.S.</a:t>
            </a:r>
            <a:r>
              <a:rPr sz="1100" spc="-35" dirty="0">
                <a:latin typeface="Calibri"/>
                <a:cs typeface="Calibri"/>
              </a:rPr>
              <a:t> </a:t>
            </a:r>
            <a:r>
              <a:rPr sz="1100" dirty="0">
                <a:latin typeface="Calibri"/>
                <a:cs typeface="Calibri"/>
              </a:rPr>
              <a:t>Census</a:t>
            </a:r>
            <a:r>
              <a:rPr sz="1100" spc="-20" dirty="0">
                <a:latin typeface="Calibri"/>
                <a:cs typeface="Calibri"/>
              </a:rPr>
              <a:t> </a:t>
            </a:r>
            <a:r>
              <a:rPr sz="1100" dirty="0">
                <a:latin typeface="Calibri"/>
                <a:cs typeface="Calibri"/>
              </a:rPr>
              <a:t>Bureau,</a:t>
            </a:r>
            <a:r>
              <a:rPr sz="1100" spc="-25" dirty="0">
                <a:latin typeface="Calibri"/>
                <a:cs typeface="Calibri"/>
              </a:rPr>
              <a:t> </a:t>
            </a:r>
            <a:r>
              <a:rPr sz="1100" dirty="0">
                <a:latin typeface="Calibri"/>
                <a:cs typeface="Calibri"/>
              </a:rPr>
              <a:t>Population</a:t>
            </a:r>
            <a:r>
              <a:rPr sz="1100" spc="-50" dirty="0">
                <a:latin typeface="Calibri"/>
                <a:cs typeface="Calibri"/>
              </a:rPr>
              <a:t> </a:t>
            </a:r>
            <a:r>
              <a:rPr sz="1100" spc="-10" dirty="0">
                <a:latin typeface="Calibri"/>
                <a:cs typeface="Calibri"/>
              </a:rPr>
              <a:t>Division</a:t>
            </a:r>
            <a:endParaRPr sz="1100" dirty="0">
              <a:latin typeface="Calibri"/>
              <a:cs typeface="Calibri"/>
            </a:endParaRPr>
          </a:p>
        </p:txBody>
      </p:sp>
      <p:sp>
        <p:nvSpPr>
          <p:cNvPr id="9" name="object 9"/>
          <p:cNvSpPr txBox="1"/>
          <p:nvPr/>
        </p:nvSpPr>
        <p:spPr>
          <a:xfrm>
            <a:off x="9049893" y="1235202"/>
            <a:ext cx="2242185" cy="574675"/>
          </a:xfrm>
          <a:prstGeom prst="rect">
            <a:avLst/>
          </a:prstGeom>
        </p:spPr>
        <p:txBody>
          <a:bodyPr vert="horz" wrap="square" lIns="0" tIns="12700" rIns="0" bIns="0" rtlCol="0">
            <a:spAutoFit/>
          </a:bodyPr>
          <a:lstStyle/>
          <a:p>
            <a:pPr marL="650875" marR="5080" indent="-638810">
              <a:lnSpc>
                <a:spcPct val="100000"/>
              </a:lnSpc>
              <a:spcBef>
                <a:spcPts val="100"/>
              </a:spcBef>
            </a:pPr>
            <a:r>
              <a:rPr sz="1800" b="1" spc="-10" dirty="0">
                <a:latin typeface="Calibri"/>
                <a:cs typeface="Calibri"/>
              </a:rPr>
              <a:t>Shreveport-</a:t>
            </a:r>
            <a:r>
              <a:rPr sz="1800" b="1" dirty="0">
                <a:latin typeface="Calibri"/>
                <a:cs typeface="Calibri"/>
              </a:rPr>
              <a:t>Bossier</a:t>
            </a:r>
            <a:r>
              <a:rPr sz="1800" b="1" spc="-35" dirty="0">
                <a:latin typeface="Calibri"/>
                <a:cs typeface="Calibri"/>
              </a:rPr>
              <a:t> </a:t>
            </a:r>
            <a:r>
              <a:rPr sz="1800" b="1" spc="-20" dirty="0">
                <a:latin typeface="Calibri"/>
                <a:cs typeface="Calibri"/>
              </a:rPr>
              <a:t>City </a:t>
            </a:r>
            <a:r>
              <a:rPr sz="1800" b="1" dirty="0">
                <a:latin typeface="Calibri"/>
                <a:cs typeface="Calibri"/>
              </a:rPr>
              <a:t>MSA</a:t>
            </a:r>
            <a:r>
              <a:rPr sz="1800" b="1" spc="-55" dirty="0">
                <a:latin typeface="Calibri"/>
                <a:cs typeface="Calibri"/>
              </a:rPr>
              <a:t> </a:t>
            </a:r>
            <a:r>
              <a:rPr sz="1800" b="1" spc="-20" dirty="0">
                <a:latin typeface="Calibri"/>
                <a:cs typeface="Calibri"/>
              </a:rPr>
              <a:t>Area</a:t>
            </a:r>
            <a:endParaRPr sz="1800" dirty="0">
              <a:latin typeface="Calibri"/>
              <a:cs typeface="Calibri"/>
            </a:endParaRPr>
          </a:p>
        </p:txBody>
      </p:sp>
      <p:pic>
        <p:nvPicPr>
          <p:cNvPr id="11" name="object 11" descr="A map of Caddo, Bossier and De Soto parishes, also known as the Shreveport-Bossier City  MSA Area."/>
          <p:cNvPicPr/>
          <p:nvPr/>
        </p:nvPicPr>
        <p:blipFill>
          <a:blip r:embed="rId3" cstate="print"/>
          <a:stretch>
            <a:fillRect/>
          </a:stretch>
        </p:blipFill>
        <p:spPr>
          <a:xfrm>
            <a:off x="9339450" y="2310961"/>
            <a:ext cx="2000509" cy="4013060"/>
          </a:xfrm>
          <a:prstGeom prst="rect">
            <a:avLst/>
          </a:prstGeom>
        </p:spPr>
      </p:pic>
      <p:pic>
        <p:nvPicPr>
          <p:cNvPr id="12" name="Picture 11">
            <a:extLst>
              <a:ext uri="{FF2B5EF4-FFF2-40B4-BE49-F238E27FC236}">
                <a16:creationId xmlns:a16="http://schemas.microsoft.com/office/drawing/2014/main" id="{03EB75F7-8225-5B6E-9E95-17CEA9651D0B}"/>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0167" y="330674"/>
            <a:ext cx="4440617" cy="430046"/>
          </a:xfrm>
          <a:prstGeom prst="rect">
            <a:avLst/>
          </a:prstGeom>
        </p:spPr>
      </p:pic>
      <p:sp>
        <p:nvSpPr>
          <p:cNvPr id="13" name="object 5">
            <a:extLst>
              <a:ext uri="{FF2B5EF4-FFF2-40B4-BE49-F238E27FC236}">
                <a16:creationId xmlns:a16="http://schemas.microsoft.com/office/drawing/2014/main" id="{9317D405-16A8-67D0-6890-014951C12D72}"/>
              </a:ext>
            </a:extLst>
          </p:cNvPr>
          <p:cNvSpPr txBox="1"/>
          <p:nvPr/>
        </p:nvSpPr>
        <p:spPr>
          <a:xfrm>
            <a:off x="9113773" y="6422446"/>
            <a:ext cx="2644775" cy="348813"/>
          </a:xfrm>
          <a:prstGeom prst="rect">
            <a:avLst/>
          </a:prstGeom>
        </p:spPr>
        <p:txBody>
          <a:bodyPr vert="horz" wrap="square" lIns="0" tIns="12700" rIns="0" bIns="0" rtlCol="0">
            <a:spAutoFit/>
          </a:bodyPr>
          <a:lstStyle/>
          <a:p>
            <a:pPr marL="12700" algn="r">
              <a:lnSpc>
                <a:spcPct val="100000"/>
              </a:lnSpc>
              <a:spcBef>
                <a:spcPts val="100"/>
              </a:spcBef>
            </a:pPr>
            <a:r>
              <a:rPr sz="1050" dirty="0">
                <a:latin typeface="Arial" panose="020B0604020202020204" pitchFamily="34" charset="0"/>
                <a:cs typeface="Arial" panose="020B0604020202020204" pitchFamily="34" charset="0"/>
              </a:rPr>
              <a:t>NWLA</a:t>
            </a:r>
            <a:r>
              <a:rPr sz="1050" spc="-15"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ECONOMIC</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DASHBOARD</a:t>
            </a:r>
            <a:endParaRPr lang="en-US" sz="1050" spc="-10" dirty="0">
              <a:latin typeface="Arial" panose="020B0604020202020204" pitchFamily="34" charset="0"/>
              <a:cs typeface="Arial" panose="020B0604020202020204" pitchFamily="34" charset="0"/>
            </a:endParaRPr>
          </a:p>
          <a:p>
            <a:pPr marL="12700" algn="r">
              <a:lnSpc>
                <a:spcPct val="100000"/>
              </a:lnSpc>
              <a:spcBef>
                <a:spcPts val="100"/>
              </a:spcBef>
            </a:pPr>
            <a:r>
              <a:rPr sz="1050" dirty="0">
                <a:latin typeface="Arial" panose="020B0604020202020204" pitchFamily="34" charset="0"/>
                <a:cs typeface="Arial" panose="020B0604020202020204" pitchFamily="34" charset="0"/>
              </a:rPr>
              <a:t>G</a:t>
            </a:r>
            <a:r>
              <a:rPr lang="en-US" sz="1050" dirty="0">
                <a:latin typeface="Arial" panose="020B0604020202020204" pitchFamily="34" charset="0"/>
                <a:cs typeface="Arial" panose="020B0604020202020204" pitchFamily="34" charset="0"/>
              </a:rPr>
              <a:t>eographic Reference</a:t>
            </a:r>
            <a:endParaRPr sz="1050" dirty="0">
              <a:latin typeface="Arial" panose="020B0604020202020204" pitchFamily="34" charset="0"/>
              <a:cs typeface="Arial" panose="020B0604020202020204" pitchFamily="34" charset="0"/>
            </a:endParaRPr>
          </a:p>
        </p:txBody>
      </p:sp>
      <p:sp>
        <p:nvSpPr>
          <p:cNvPr id="14" name="Slide Number Placeholder 13">
            <a:extLst>
              <a:ext uri="{FF2B5EF4-FFF2-40B4-BE49-F238E27FC236}">
                <a16:creationId xmlns:a16="http://schemas.microsoft.com/office/drawing/2014/main" id="{441C9ACA-E781-7DD7-A8ED-F016262B94F5}"/>
              </a:ext>
            </a:extLst>
          </p:cNvPr>
          <p:cNvSpPr>
            <a:spLocks noGrp="1"/>
          </p:cNvSpPr>
          <p:nvPr>
            <p:ph type="sldNum" sz="quarter" idx="7"/>
          </p:nvPr>
        </p:nvSpPr>
        <p:spPr>
          <a:xfrm>
            <a:off x="11758548" y="6590792"/>
            <a:ext cx="244475" cy="153888"/>
          </a:xfrm>
        </p:spPr>
        <p:txBody>
          <a:bodyPr/>
          <a:lstStyle/>
          <a:p>
            <a:pPr marL="115570">
              <a:lnSpc>
                <a:spcPts val="1240"/>
              </a:lnSpc>
            </a:pPr>
            <a:fld id="{81D60167-4931-47E6-BA6A-407CBD079E47}" type="slidenum">
              <a:rPr lang="en-US" spc="-50" smtClean="0">
                <a:latin typeface="Arial" panose="020B0604020202020204" pitchFamily="34" charset="0"/>
                <a:cs typeface="Arial" panose="020B0604020202020204" pitchFamily="34" charset="0"/>
              </a:rPr>
              <a:t>3</a:t>
            </a:fld>
            <a:endParaRPr lang="en-US" spc="-50" dirty="0">
              <a:latin typeface="Arial" panose="020B0604020202020204" pitchFamily="34" charset="0"/>
              <a:cs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idx="4294967295"/>
          </p:nvPr>
        </p:nvSpPr>
        <p:spPr>
          <a:xfrm>
            <a:off x="932788" y="909320"/>
            <a:ext cx="6687211" cy="289823"/>
          </a:xfrm>
          <a:prstGeom prst="rect">
            <a:avLst/>
          </a:prstGeom>
          <a:noFill/>
          <a:ln>
            <a:noFill/>
            <a:prstDash/>
          </a:ln>
          <a:effectLst/>
        </p:spPr>
        <p:txBody>
          <a:bodyPr rot="0" spcFirstLastPara="0" vertOverflow="overflow" horzOverflow="overflow" vert="horz" wrap="square" lIns="0" tIns="12700"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Number</a:t>
            </a:r>
            <a:r>
              <a:rPr kumimoji="0" lang="en-US" sz="1800" b="1" i="0" u="none" strike="noStrike" kern="0" cap="none" spc="-5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1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of</a:t>
            </a:r>
            <a:r>
              <a:rPr kumimoji="0" lang="en-US" sz="1800" b="1" i="0" u="none" strike="noStrike" kern="0" cap="none" spc="-1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1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Building</a:t>
            </a:r>
            <a:r>
              <a:rPr kumimoji="0" lang="en-US" sz="1800" b="1" i="0" u="none" strike="noStrike" kern="0" cap="none" spc="-2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1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Permits:</a:t>
            </a:r>
            <a:r>
              <a:rPr kumimoji="0" lang="en-US" sz="1800" b="1" i="0" u="none" strike="noStrike" kern="0" cap="none" spc="-4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1800" b="1" i="0" u="none" strike="noStrike" kern="0" cap="none" spc="-1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Shreveport-</a:t>
            </a:r>
            <a:r>
              <a:rPr kumimoji="0" lang="en-US" sz="1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Bossier</a:t>
            </a:r>
            <a:r>
              <a:rPr kumimoji="0" lang="en-US" sz="1800" b="1" i="0" u="none" strike="noStrike" kern="0" cap="none" spc="-3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1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City</a:t>
            </a:r>
            <a:r>
              <a:rPr kumimoji="0" lang="en-US" sz="1800" b="1" i="0" u="none" strike="noStrike" kern="0" cap="none" spc="-2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CBSA</a:t>
            </a:r>
            <a:endParaRPr kumimoji="0" lang="en-US"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graphicFrame>
        <p:nvGraphicFramePr>
          <p:cNvPr id="9" name="Chart 8" descr="A horizontal bar chart with a black background and bright red vertical bars shows monthly building permits from January 2018 through January 2026 along the x‑axis. The y‑axis ranges from 0 to about 160. Bars fluctuate between roughly 30 and 145, with most values clustering between 70 and 100. There are noticeable dips around early 2020 and mid‑2022, and several peaks above 120 around late 2021, mid‑2024, and mid‑to‑late 2025. ">
            <a:extLst>
              <a:ext uri="{FF2B5EF4-FFF2-40B4-BE49-F238E27FC236}">
                <a16:creationId xmlns:a16="http://schemas.microsoft.com/office/drawing/2014/main" id="{7F3EEF61-06FF-E6EC-BE51-78300441340A}"/>
              </a:ext>
            </a:extLst>
          </p:cNvPr>
          <p:cNvGraphicFramePr>
            <a:graphicFrameLocks/>
          </p:cNvGraphicFramePr>
          <p:nvPr>
            <p:extLst>
              <p:ext uri="{D42A27DB-BD31-4B8C-83A1-F6EECF244321}">
                <p14:modId xmlns:p14="http://schemas.microsoft.com/office/powerpoint/2010/main" val="523848352"/>
              </p:ext>
            </p:extLst>
          </p:nvPr>
        </p:nvGraphicFramePr>
        <p:xfrm>
          <a:off x="932788" y="1295400"/>
          <a:ext cx="6992012" cy="4038600"/>
        </p:xfrm>
        <a:graphic>
          <a:graphicData uri="http://schemas.openxmlformats.org/drawingml/2006/chart">
            <c:chart xmlns:c="http://schemas.openxmlformats.org/drawingml/2006/chart" xmlns:r="http://schemas.openxmlformats.org/officeDocument/2006/relationships" r:id="rId2"/>
          </a:graphicData>
        </a:graphic>
      </p:graphicFrame>
      <p:sp>
        <p:nvSpPr>
          <p:cNvPr id="3" name="object 3"/>
          <p:cNvSpPr txBox="1"/>
          <p:nvPr/>
        </p:nvSpPr>
        <p:spPr>
          <a:xfrm>
            <a:off x="998321" y="5461368"/>
            <a:ext cx="5097679" cy="197490"/>
          </a:xfrm>
          <a:prstGeom prst="rect">
            <a:avLst/>
          </a:prstGeom>
        </p:spPr>
        <p:txBody>
          <a:bodyPr vert="horz" wrap="square" lIns="0" tIns="12700" rIns="0" bIns="0" rtlCol="0">
            <a:spAutoFit/>
          </a:bodyPr>
          <a:lstStyle/>
          <a:p>
            <a:pPr marL="12700">
              <a:lnSpc>
                <a:spcPct val="100000"/>
              </a:lnSpc>
              <a:spcBef>
                <a:spcPts val="100"/>
              </a:spcBef>
            </a:pPr>
            <a:r>
              <a:rPr sz="1200" dirty="0">
                <a:latin typeface="Arial" panose="020B0604020202020204" pitchFamily="34" charset="0"/>
                <a:cs typeface="Arial" panose="020B0604020202020204" pitchFamily="34" charset="0"/>
              </a:rPr>
              <a:t>Data</a:t>
            </a:r>
            <a:r>
              <a:rPr sz="1200" spc="-5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from:</a:t>
            </a:r>
            <a:r>
              <a:rPr sz="1200" spc="-2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United</a:t>
            </a:r>
            <a:r>
              <a:rPr sz="1200" spc="-45" dirty="0">
                <a:latin typeface="Arial" panose="020B0604020202020204" pitchFamily="34" charset="0"/>
                <a:cs typeface="Arial" panose="020B0604020202020204" pitchFamily="34" charset="0"/>
              </a:rPr>
              <a:t> </a:t>
            </a:r>
            <a:r>
              <a:rPr sz="1200" spc="-10" dirty="0">
                <a:latin typeface="Arial" panose="020B0604020202020204" pitchFamily="34" charset="0"/>
                <a:cs typeface="Arial" panose="020B0604020202020204" pitchFamily="34" charset="0"/>
              </a:rPr>
              <a:t>States</a:t>
            </a:r>
            <a:r>
              <a:rPr sz="1200" spc="-4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Census</a:t>
            </a:r>
            <a:r>
              <a:rPr sz="1200" spc="-2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Bureau.</a:t>
            </a:r>
            <a:r>
              <a:rPr sz="1200" spc="-45" dirty="0">
                <a:latin typeface="Arial" panose="020B0604020202020204" pitchFamily="34" charset="0"/>
                <a:cs typeface="Arial" panose="020B0604020202020204" pitchFamily="34" charset="0"/>
              </a:rPr>
              <a:t> </a:t>
            </a:r>
            <a:r>
              <a:rPr sz="1200" u="sng" dirty="0">
                <a:solidFill>
                  <a:srgbClr val="0462C1"/>
                </a:solidFill>
                <a:uFill>
                  <a:solidFill>
                    <a:srgbClr val="0462C1"/>
                  </a:solidFill>
                </a:uFill>
                <a:latin typeface="Arial" panose="020B0604020202020204" pitchFamily="34" charset="0"/>
                <a:cs typeface="Arial" panose="020B0604020202020204" pitchFamily="34" charset="0"/>
                <a:hlinkClick r:id="rId3"/>
              </a:rPr>
              <a:t>Building</a:t>
            </a:r>
            <a:r>
              <a:rPr sz="1200" u="sng" spc="-60" dirty="0">
                <a:solidFill>
                  <a:srgbClr val="0462C1"/>
                </a:solidFill>
                <a:uFill>
                  <a:solidFill>
                    <a:srgbClr val="0462C1"/>
                  </a:solidFill>
                </a:uFill>
                <a:latin typeface="Arial" panose="020B0604020202020204" pitchFamily="34" charset="0"/>
                <a:cs typeface="Arial" panose="020B0604020202020204" pitchFamily="34" charset="0"/>
                <a:hlinkClick r:id="rId3"/>
              </a:rPr>
              <a:t> </a:t>
            </a:r>
            <a:r>
              <a:rPr sz="1200" u="sng" dirty="0">
                <a:solidFill>
                  <a:srgbClr val="0462C1"/>
                </a:solidFill>
                <a:uFill>
                  <a:solidFill>
                    <a:srgbClr val="0462C1"/>
                  </a:solidFill>
                </a:uFill>
                <a:latin typeface="Arial" panose="020B0604020202020204" pitchFamily="34" charset="0"/>
                <a:cs typeface="Arial" panose="020B0604020202020204" pitchFamily="34" charset="0"/>
                <a:hlinkClick r:id="rId3"/>
              </a:rPr>
              <a:t>Permits</a:t>
            </a:r>
            <a:r>
              <a:rPr sz="1200" u="sng" spc="-35" dirty="0">
                <a:solidFill>
                  <a:srgbClr val="0462C1"/>
                </a:solidFill>
                <a:uFill>
                  <a:solidFill>
                    <a:srgbClr val="0462C1"/>
                  </a:solidFill>
                </a:uFill>
                <a:latin typeface="Arial" panose="020B0604020202020204" pitchFamily="34" charset="0"/>
                <a:cs typeface="Arial" panose="020B0604020202020204" pitchFamily="34" charset="0"/>
                <a:hlinkClick r:id="rId3"/>
              </a:rPr>
              <a:t> </a:t>
            </a:r>
            <a:r>
              <a:rPr sz="1200" u="sng" spc="-10" dirty="0">
                <a:solidFill>
                  <a:srgbClr val="0462C1"/>
                </a:solidFill>
                <a:uFill>
                  <a:solidFill>
                    <a:srgbClr val="0462C1"/>
                  </a:solidFill>
                </a:uFill>
                <a:latin typeface="Arial" panose="020B0604020202020204" pitchFamily="34" charset="0"/>
                <a:cs typeface="Arial" panose="020B0604020202020204" pitchFamily="34" charset="0"/>
                <a:hlinkClick r:id="rId3"/>
              </a:rPr>
              <a:t>Survey</a:t>
            </a:r>
            <a:endParaRPr sz="1200" dirty="0">
              <a:latin typeface="Arial" panose="020B0604020202020204" pitchFamily="34" charset="0"/>
              <a:cs typeface="Arial" panose="020B0604020202020204" pitchFamily="34" charset="0"/>
            </a:endParaRPr>
          </a:p>
        </p:txBody>
      </p:sp>
      <p:graphicFrame>
        <p:nvGraphicFramePr>
          <p:cNvPr id="7" name="Table 6">
            <a:extLst>
              <a:ext uri="{FF2B5EF4-FFF2-40B4-BE49-F238E27FC236}">
                <a16:creationId xmlns:a16="http://schemas.microsoft.com/office/drawing/2014/main" id="{1564551A-DE8B-05C2-3C84-DCA0063C3F8B}"/>
              </a:ext>
            </a:extLst>
          </p:cNvPr>
          <p:cNvGraphicFramePr>
            <a:graphicFrameLocks noGrp="1"/>
          </p:cNvGraphicFramePr>
          <p:nvPr>
            <p:extLst>
              <p:ext uri="{D42A27DB-BD31-4B8C-83A1-F6EECF244321}">
                <p14:modId xmlns:p14="http://schemas.microsoft.com/office/powerpoint/2010/main" val="3994168325"/>
              </p:ext>
            </p:extLst>
          </p:nvPr>
        </p:nvGraphicFramePr>
        <p:xfrm>
          <a:off x="8068366" y="1040979"/>
          <a:ext cx="3936798" cy="4174665"/>
        </p:xfrm>
        <a:graphic>
          <a:graphicData uri="http://schemas.openxmlformats.org/drawingml/2006/table">
            <a:tbl>
              <a:tblPr firstRow="1" bandRow="1">
                <a:tableStyleId>{616DA210-FB5B-4158-B5E0-FEB733F419BA}</a:tableStyleId>
              </a:tblPr>
              <a:tblGrid>
                <a:gridCol w="536778">
                  <a:extLst>
                    <a:ext uri="{9D8B030D-6E8A-4147-A177-3AD203B41FA5}">
                      <a16:colId xmlns:a16="http://schemas.microsoft.com/office/drawing/2014/main" val="20000"/>
                    </a:ext>
                  </a:extLst>
                </a:gridCol>
                <a:gridCol w="739775">
                  <a:extLst>
                    <a:ext uri="{9D8B030D-6E8A-4147-A177-3AD203B41FA5}">
                      <a16:colId xmlns:a16="http://schemas.microsoft.com/office/drawing/2014/main" val="1905773829"/>
                    </a:ext>
                  </a:extLst>
                </a:gridCol>
                <a:gridCol w="996873">
                  <a:extLst>
                    <a:ext uri="{9D8B030D-6E8A-4147-A177-3AD203B41FA5}">
                      <a16:colId xmlns:a16="http://schemas.microsoft.com/office/drawing/2014/main" val="20001"/>
                    </a:ext>
                  </a:extLst>
                </a:gridCol>
                <a:gridCol w="1663372">
                  <a:extLst>
                    <a:ext uri="{9D8B030D-6E8A-4147-A177-3AD203B41FA5}">
                      <a16:colId xmlns:a16="http://schemas.microsoft.com/office/drawing/2014/main" val="20002"/>
                    </a:ext>
                  </a:extLst>
                </a:gridCol>
              </a:tblGrid>
              <a:tr h="350329">
                <a:tc>
                  <a:txBody>
                    <a:bodyPr/>
                    <a:lstStyle/>
                    <a:p>
                      <a:pPr algn="ctr"/>
                      <a:r>
                        <a:rPr lang="en-US" sz="1100" dirty="0">
                          <a:solidFill>
                            <a:schemeClr val="bg1"/>
                          </a:solidFill>
                          <a:latin typeface="Arial" panose="020B0604020202020204" pitchFamily="34" charset="0"/>
                          <a:cs typeface="Arial" panose="020B0604020202020204" pitchFamily="34" charset="0"/>
                        </a:rPr>
                        <a:t>Year</a:t>
                      </a:r>
                    </a:p>
                  </a:txBody>
                  <a:tcPr anchor="ctr">
                    <a:solidFill>
                      <a:srgbClr val="472C7B"/>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100" dirty="0">
                          <a:solidFill>
                            <a:schemeClr val="bg1"/>
                          </a:solidFill>
                          <a:latin typeface="Arial" panose="020B0604020202020204" pitchFamily="34" charset="0"/>
                          <a:cs typeface="Arial" panose="020B0604020202020204" pitchFamily="34" charset="0"/>
                        </a:rPr>
                        <a:t>Month</a:t>
                      </a:r>
                    </a:p>
                  </a:txBody>
                  <a:tcPr anchor="ctr">
                    <a:solidFill>
                      <a:srgbClr val="472C7B"/>
                    </a:solidFill>
                  </a:tcPr>
                </a:tc>
                <a:tc>
                  <a:txBody>
                    <a:bodyPr/>
                    <a:lstStyle/>
                    <a:p>
                      <a:pPr algn="ctr"/>
                      <a:r>
                        <a:rPr lang="en-US" sz="1100" dirty="0">
                          <a:solidFill>
                            <a:schemeClr val="bg1"/>
                          </a:solidFill>
                          <a:latin typeface="Arial" panose="020B0604020202020204" pitchFamily="34" charset="0"/>
                          <a:cs typeface="Arial" panose="020B0604020202020204" pitchFamily="34" charset="0"/>
                        </a:rPr>
                        <a:t># Building Permits</a:t>
                      </a:r>
                    </a:p>
                  </a:txBody>
                  <a:tcPr anchor="ctr">
                    <a:solidFill>
                      <a:srgbClr val="472C7B"/>
                    </a:solidFill>
                  </a:tcPr>
                </a:tc>
                <a:tc>
                  <a:txBody>
                    <a:bodyPr/>
                    <a:lstStyle/>
                    <a:p>
                      <a:pPr algn="ctr"/>
                      <a:r>
                        <a:rPr lang="en-US" sz="1100" dirty="0">
                          <a:solidFill>
                            <a:schemeClr val="bg1"/>
                          </a:solidFill>
                          <a:latin typeface="Arial" panose="020B0604020202020204" pitchFamily="34" charset="0"/>
                          <a:cs typeface="Arial" panose="020B0604020202020204" pitchFamily="34" charset="0"/>
                        </a:rPr>
                        <a:t>Month</a:t>
                      </a:r>
                      <a:r>
                        <a:rPr lang="en-US" sz="1100" baseline="0" dirty="0">
                          <a:solidFill>
                            <a:schemeClr val="bg1"/>
                          </a:solidFill>
                          <a:latin typeface="Arial" panose="020B0604020202020204" pitchFamily="34" charset="0"/>
                          <a:cs typeface="Arial" panose="020B0604020202020204" pitchFamily="34" charset="0"/>
                        </a:rPr>
                        <a:t> to Month Change</a:t>
                      </a:r>
                      <a:endParaRPr lang="en-US" sz="1100" dirty="0">
                        <a:solidFill>
                          <a:schemeClr val="bg1"/>
                        </a:solidFill>
                        <a:latin typeface="Arial" panose="020B0604020202020204" pitchFamily="34" charset="0"/>
                        <a:cs typeface="Arial" panose="020B0604020202020204" pitchFamily="34" charset="0"/>
                      </a:endParaRPr>
                    </a:p>
                  </a:txBody>
                  <a:tcPr anchor="ctr">
                    <a:solidFill>
                      <a:srgbClr val="472C7B"/>
                    </a:solidFill>
                  </a:tcPr>
                </a:tc>
                <a:extLst>
                  <a:ext uri="{0D108BD9-81ED-4DB2-BD59-A6C34878D82A}">
                    <a16:rowId xmlns:a16="http://schemas.microsoft.com/office/drawing/2014/main" val="10000"/>
                  </a:ext>
                </a:extLst>
              </a:tr>
              <a:tr h="248445">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January</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73</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1.4%</a:t>
                      </a:r>
                    </a:p>
                  </a:txBody>
                  <a:tcPr marL="9525" marR="9525" marT="9525" marB="0" anchor="ctr"/>
                </a:tc>
                <a:extLst>
                  <a:ext uri="{0D108BD9-81ED-4DB2-BD59-A6C34878D82A}">
                    <a16:rowId xmlns:a16="http://schemas.microsoft.com/office/drawing/2014/main" val="10001"/>
                  </a:ext>
                </a:extLst>
              </a:tr>
              <a:tr h="248445">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February</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93</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27.4%</a:t>
                      </a:r>
                    </a:p>
                  </a:txBody>
                  <a:tcPr marL="9525" marR="9525" marT="9525" marB="0" anchor="ctr"/>
                </a:tc>
                <a:extLst>
                  <a:ext uri="{0D108BD9-81ED-4DB2-BD59-A6C34878D82A}">
                    <a16:rowId xmlns:a16="http://schemas.microsoft.com/office/drawing/2014/main" val="10002"/>
                  </a:ext>
                </a:extLst>
              </a:tr>
              <a:tr h="248445">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March</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69</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-25.8%</a:t>
                      </a:r>
                    </a:p>
                  </a:txBody>
                  <a:tcPr marL="9525" marR="9525" marT="9525" marB="0" anchor="ctr"/>
                </a:tc>
                <a:extLst>
                  <a:ext uri="{0D108BD9-81ED-4DB2-BD59-A6C34878D82A}">
                    <a16:rowId xmlns:a16="http://schemas.microsoft.com/office/drawing/2014/main" val="10003"/>
                  </a:ext>
                </a:extLst>
              </a:tr>
              <a:tr h="248445">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April</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92</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33.3%</a:t>
                      </a:r>
                    </a:p>
                  </a:txBody>
                  <a:tcPr marL="9525" marR="9525" marT="9525" marB="0" anchor="ctr"/>
                </a:tc>
                <a:extLst>
                  <a:ext uri="{0D108BD9-81ED-4DB2-BD59-A6C34878D82A}">
                    <a16:rowId xmlns:a16="http://schemas.microsoft.com/office/drawing/2014/main" val="10004"/>
                  </a:ext>
                </a:extLst>
              </a:tr>
              <a:tr h="248445">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May</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76</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-17.4%</a:t>
                      </a:r>
                    </a:p>
                  </a:txBody>
                  <a:tcPr marL="9525" marR="9525" marT="9525" marB="0" anchor="ctr"/>
                </a:tc>
                <a:extLst>
                  <a:ext uri="{0D108BD9-81ED-4DB2-BD59-A6C34878D82A}">
                    <a16:rowId xmlns:a16="http://schemas.microsoft.com/office/drawing/2014/main" val="10005"/>
                  </a:ext>
                </a:extLst>
              </a:tr>
              <a:tr h="248445">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June</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82</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7.9%</a:t>
                      </a:r>
                    </a:p>
                  </a:txBody>
                  <a:tcPr marL="9525" marR="9525" marT="9525" marB="0" anchor="ctr"/>
                </a:tc>
                <a:extLst>
                  <a:ext uri="{0D108BD9-81ED-4DB2-BD59-A6C34878D82A}">
                    <a16:rowId xmlns:a16="http://schemas.microsoft.com/office/drawing/2014/main" val="10006"/>
                  </a:ext>
                </a:extLst>
              </a:tr>
              <a:tr h="248445">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July</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72</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-12.2%</a:t>
                      </a:r>
                    </a:p>
                  </a:txBody>
                  <a:tcPr marL="9525" marR="9525" marT="9525" marB="0" anchor="ctr"/>
                </a:tc>
                <a:extLst>
                  <a:ext uri="{0D108BD9-81ED-4DB2-BD59-A6C34878D82A}">
                    <a16:rowId xmlns:a16="http://schemas.microsoft.com/office/drawing/2014/main" val="10007"/>
                  </a:ext>
                </a:extLst>
              </a:tr>
              <a:tr h="248445">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August</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143</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98.6%</a:t>
                      </a:r>
                    </a:p>
                  </a:txBody>
                  <a:tcPr marL="9525" marR="9525" marT="9525" marB="0" anchor="ctr"/>
                </a:tc>
                <a:extLst>
                  <a:ext uri="{0D108BD9-81ED-4DB2-BD59-A6C34878D82A}">
                    <a16:rowId xmlns:a16="http://schemas.microsoft.com/office/drawing/2014/main" val="10008"/>
                  </a:ext>
                </a:extLst>
              </a:tr>
              <a:tr h="248445">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September</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97</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-32.2%</a:t>
                      </a:r>
                    </a:p>
                  </a:txBody>
                  <a:tcPr marL="9525" marR="9525" marT="9525" marB="0" anchor="ctr"/>
                </a:tc>
                <a:extLst>
                  <a:ext uri="{0D108BD9-81ED-4DB2-BD59-A6C34878D82A}">
                    <a16:rowId xmlns:a16="http://schemas.microsoft.com/office/drawing/2014/main" val="10009"/>
                  </a:ext>
                </a:extLst>
              </a:tr>
              <a:tr h="248445">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October</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135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39.2%</a:t>
                      </a:r>
                    </a:p>
                  </a:txBody>
                  <a:tcPr marL="9525" marR="9525" marT="9525" marB="0" anchor="ctr"/>
                </a:tc>
                <a:extLst>
                  <a:ext uri="{0D108BD9-81ED-4DB2-BD59-A6C34878D82A}">
                    <a16:rowId xmlns:a16="http://schemas.microsoft.com/office/drawing/2014/main" val="10010"/>
                  </a:ext>
                </a:extLst>
              </a:tr>
              <a:tr h="248445">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November</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66</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-51.1%</a:t>
                      </a:r>
                    </a:p>
                  </a:txBody>
                  <a:tcPr marL="9525" marR="9525" marT="9525" marB="0" anchor="ctr"/>
                </a:tc>
                <a:extLst>
                  <a:ext uri="{0D108BD9-81ED-4DB2-BD59-A6C34878D82A}">
                    <a16:rowId xmlns:a16="http://schemas.microsoft.com/office/drawing/2014/main" val="10011"/>
                  </a:ext>
                </a:extLst>
              </a:tr>
              <a:tr h="248445">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December</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98</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48.5%</a:t>
                      </a:r>
                    </a:p>
                  </a:txBody>
                  <a:tcPr marL="9525" marR="9525" marT="9525" marB="0" anchor="ctr"/>
                </a:tc>
                <a:extLst>
                  <a:ext uri="{0D108BD9-81ED-4DB2-BD59-A6C34878D82A}">
                    <a16:rowId xmlns:a16="http://schemas.microsoft.com/office/drawing/2014/main" val="10012"/>
                  </a:ext>
                </a:extLst>
              </a:tr>
              <a:tr h="248445">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2026</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January</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57</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-41.8%</a:t>
                      </a:r>
                    </a:p>
                  </a:txBody>
                  <a:tcPr marL="9525" marR="9525" marT="9525" marB="0" anchor="ctr"/>
                </a:tc>
                <a:extLst>
                  <a:ext uri="{0D108BD9-81ED-4DB2-BD59-A6C34878D82A}">
                    <a16:rowId xmlns:a16="http://schemas.microsoft.com/office/drawing/2014/main" val="1165116374"/>
                  </a:ext>
                </a:extLst>
              </a:tr>
              <a:tr h="248445">
                <a:tc>
                  <a:txBody>
                    <a:bodyPr/>
                    <a:lstStyle/>
                    <a:p>
                      <a:pPr algn="ctr"/>
                      <a:r>
                        <a:rPr lang="en-US" sz="1100" dirty="0">
                          <a:latin typeface="Arial" panose="020B0604020202020204" pitchFamily="34" charset="0"/>
                          <a:cs typeface="Arial" panose="020B0604020202020204" pitchFamily="34" charset="0"/>
                        </a:rPr>
                        <a:t>2026</a:t>
                      </a:r>
                    </a:p>
                  </a:txBody>
                  <a:tcPr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February</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NA</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NA</a:t>
                      </a:r>
                    </a:p>
                  </a:txBody>
                  <a:tcPr marL="9525" marR="9525" marT="9525" marB="0" anchor="ctr"/>
                </a:tc>
                <a:extLst>
                  <a:ext uri="{0D108BD9-81ED-4DB2-BD59-A6C34878D82A}">
                    <a16:rowId xmlns:a16="http://schemas.microsoft.com/office/drawing/2014/main" val="3993202996"/>
                  </a:ext>
                </a:extLst>
              </a:tr>
              <a:tr h="248445">
                <a:tc>
                  <a:txBody>
                    <a:bodyPr/>
                    <a:lstStyle/>
                    <a:p>
                      <a:pPr algn="ctr"/>
                      <a:r>
                        <a:rPr lang="en-US" sz="1100" dirty="0">
                          <a:latin typeface="Arial" panose="020B0604020202020204" pitchFamily="34" charset="0"/>
                          <a:cs typeface="Arial" panose="020B0604020202020204" pitchFamily="34" charset="0"/>
                        </a:rPr>
                        <a:t>2026</a:t>
                      </a:r>
                    </a:p>
                  </a:txBody>
                  <a:tcPr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March</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NA</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NA</a:t>
                      </a:r>
                    </a:p>
                  </a:txBody>
                  <a:tcPr marL="9525" marR="9525" marT="9525" marB="0" anchor="ctr"/>
                </a:tc>
                <a:extLst>
                  <a:ext uri="{0D108BD9-81ED-4DB2-BD59-A6C34878D82A}">
                    <a16:rowId xmlns:a16="http://schemas.microsoft.com/office/drawing/2014/main" val="1478829337"/>
                  </a:ext>
                </a:extLst>
              </a:tr>
            </a:tbl>
          </a:graphicData>
        </a:graphic>
      </p:graphicFrame>
      <p:sp>
        <p:nvSpPr>
          <p:cNvPr id="8" name="object 5">
            <a:extLst>
              <a:ext uri="{FF2B5EF4-FFF2-40B4-BE49-F238E27FC236}">
                <a16:creationId xmlns:a16="http://schemas.microsoft.com/office/drawing/2014/main" id="{EFD05335-A99F-3B04-01FA-27A78C7C26F4}"/>
              </a:ext>
            </a:extLst>
          </p:cNvPr>
          <p:cNvSpPr txBox="1"/>
          <p:nvPr/>
        </p:nvSpPr>
        <p:spPr>
          <a:xfrm>
            <a:off x="9113773" y="6422446"/>
            <a:ext cx="2644775" cy="348813"/>
          </a:xfrm>
          <a:prstGeom prst="rect">
            <a:avLst/>
          </a:prstGeom>
        </p:spPr>
        <p:txBody>
          <a:bodyPr vert="horz" wrap="square" lIns="0" tIns="12700" rIns="0" bIns="0" rtlCol="0">
            <a:spAutoFit/>
          </a:bodyPr>
          <a:lstStyle/>
          <a:p>
            <a:pPr marL="12700" algn="r">
              <a:lnSpc>
                <a:spcPct val="100000"/>
              </a:lnSpc>
              <a:spcBef>
                <a:spcPts val="100"/>
              </a:spcBef>
            </a:pPr>
            <a:r>
              <a:rPr sz="1050" dirty="0">
                <a:latin typeface="Arial" panose="020B0604020202020204" pitchFamily="34" charset="0"/>
                <a:cs typeface="Arial" panose="020B0604020202020204" pitchFamily="34" charset="0"/>
              </a:rPr>
              <a:t>NWLA</a:t>
            </a:r>
            <a:r>
              <a:rPr sz="1050" spc="-15"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ECONOMIC</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DASHBOARD</a:t>
            </a:r>
            <a:endParaRPr lang="en-US" sz="1050" spc="-10" dirty="0">
              <a:latin typeface="Arial" panose="020B0604020202020204" pitchFamily="34" charset="0"/>
              <a:cs typeface="Arial" panose="020B0604020202020204" pitchFamily="34" charset="0"/>
            </a:endParaRPr>
          </a:p>
          <a:p>
            <a:pPr marL="12700" algn="r">
              <a:lnSpc>
                <a:spcPct val="100000"/>
              </a:lnSpc>
              <a:spcBef>
                <a:spcPts val="100"/>
              </a:spcBef>
            </a:pPr>
            <a:r>
              <a:rPr lang="en-US" sz="1050" dirty="0">
                <a:latin typeface="Arial" panose="020B0604020202020204" pitchFamily="34" charset="0"/>
                <a:cs typeface="Arial" panose="020B0604020202020204" pitchFamily="34" charset="0"/>
              </a:rPr>
              <a:t>Building Permits</a:t>
            </a:r>
          </a:p>
        </p:txBody>
      </p:sp>
      <p:sp>
        <p:nvSpPr>
          <p:cNvPr id="5" name="Slide Number Placeholder 4">
            <a:extLst>
              <a:ext uri="{FF2B5EF4-FFF2-40B4-BE49-F238E27FC236}">
                <a16:creationId xmlns:a16="http://schemas.microsoft.com/office/drawing/2014/main" id="{6CF791B6-065D-625A-5A4D-E726EE544757}"/>
              </a:ext>
            </a:extLst>
          </p:cNvPr>
          <p:cNvSpPr>
            <a:spLocks noGrp="1"/>
          </p:cNvSpPr>
          <p:nvPr>
            <p:ph type="sldNum" sz="quarter" idx="7"/>
          </p:nvPr>
        </p:nvSpPr>
        <p:spPr>
          <a:xfrm>
            <a:off x="11758548" y="6590791"/>
            <a:ext cx="433452" cy="153888"/>
          </a:xfrm>
        </p:spPr>
        <p:txBody>
          <a:bodyPr/>
          <a:lstStyle/>
          <a:p>
            <a:pPr marL="115570">
              <a:lnSpc>
                <a:spcPts val="1240"/>
              </a:lnSpc>
            </a:pPr>
            <a:fld id="{81D60167-4931-47E6-BA6A-407CBD079E47}" type="slidenum">
              <a:rPr lang="en-US" spc="-50" smtClean="0">
                <a:latin typeface="Arial" panose="020B0604020202020204" pitchFamily="34" charset="0"/>
                <a:cs typeface="Arial" panose="020B0604020202020204" pitchFamily="34" charset="0"/>
              </a:rPr>
              <a:t>30</a:t>
            </a:fld>
            <a:endParaRPr lang="en-US" spc="-50" dirty="0">
              <a:latin typeface="Arial" panose="020B0604020202020204" pitchFamily="34" charset="0"/>
              <a:cs typeface="Arial" panose="020B0604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069AA0-2C8E-5761-AD60-A0BC93CBFE92}"/>
            </a:ext>
          </a:extLst>
        </p:cNvPr>
        <p:cNvGrpSpPr/>
        <p:nvPr/>
      </p:nvGrpSpPr>
      <p:grpSpPr>
        <a:xfrm>
          <a:off x="0" y="0"/>
          <a:ext cx="0" cy="0"/>
          <a:chOff x="0" y="0"/>
          <a:chExt cx="0" cy="0"/>
        </a:xfrm>
      </p:grpSpPr>
      <p:sp>
        <p:nvSpPr>
          <p:cNvPr id="4" name="object 4">
            <a:extLst>
              <a:ext uri="{FF2B5EF4-FFF2-40B4-BE49-F238E27FC236}">
                <a16:creationId xmlns:a16="http://schemas.microsoft.com/office/drawing/2014/main" id="{059578C4-255D-0E67-4EAB-42DD345BA272}"/>
              </a:ext>
            </a:extLst>
          </p:cNvPr>
          <p:cNvSpPr txBox="1">
            <a:spLocks noGrp="1"/>
          </p:cNvSpPr>
          <p:nvPr>
            <p:ph type="title" idx="4294967295"/>
          </p:nvPr>
        </p:nvSpPr>
        <p:spPr>
          <a:xfrm>
            <a:off x="932788" y="909320"/>
            <a:ext cx="6687211" cy="566822"/>
          </a:xfrm>
          <a:prstGeom prst="rect">
            <a:avLst/>
          </a:prstGeom>
          <a:noFill/>
          <a:ln>
            <a:noFill/>
            <a:prstDash/>
          </a:ln>
          <a:effectLst/>
        </p:spPr>
        <p:txBody>
          <a:bodyPr rot="0" spcFirstLastPara="0" vertOverflow="overflow" horzOverflow="overflow" vert="horz" wrap="square" lIns="0" tIns="12700"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lang="en-US" b="1" spc="-10" dirty="0">
                <a:latin typeface="Arial" panose="020B0604020202020204" pitchFamily="34" charset="0"/>
                <a:cs typeface="Arial" panose="020B0604020202020204" pitchFamily="34" charset="0"/>
              </a:rPr>
              <a:t>Valuation</a:t>
            </a:r>
            <a:r>
              <a:rPr lang="en-US" b="1" spc="-25"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of</a:t>
            </a:r>
            <a:r>
              <a:rPr lang="en-US" b="1" spc="-35"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Building</a:t>
            </a:r>
            <a:r>
              <a:rPr lang="en-US" b="1" spc="-50"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Permits</a:t>
            </a:r>
            <a:r>
              <a:rPr lang="en-US" b="1" spc="-35"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(1000s</a:t>
            </a:r>
            <a:r>
              <a:rPr lang="en-US" b="1" spc="-15"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of</a:t>
            </a:r>
            <a:r>
              <a:rPr lang="en-US" b="1" spc="-15"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Dollars):</a:t>
            </a:r>
            <a:r>
              <a:rPr lang="en-US" b="1" spc="-25" dirty="0">
                <a:latin typeface="Arial" panose="020B0604020202020204" pitchFamily="34" charset="0"/>
                <a:cs typeface="Arial" panose="020B0604020202020204" pitchFamily="34" charset="0"/>
              </a:rPr>
              <a:t> </a:t>
            </a:r>
            <a:r>
              <a:rPr lang="en-US" b="1" spc="-10" dirty="0">
                <a:latin typeface="Arial" panose="020B0604020202020204" pitchFamily="34" charset="0"/>
                <a:cs typeface="Arial" panose="020B0604020202020204" pitchFamily="34" charset="0"/>
              </a:rPr>
              <a:t>Shreveport-</a:t>
            </a:r>
            <a:r>
              <a:rPr lang="en-US" b="1" dirty="0">
                <a:latin typeface="Arial" panose="020B0604020202020204" pitchFamily="34" charset="0"/>
                <a:cs typeface="Arial" panose="020B0604020202020204" pitchFamily="34" charset="0"/>
              </a:rPr>
              <a:t>Bossier</a:t>
            </a:r>
            <a:r>
              <a:rPr lang="en-US" b="1" spc="-40"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City</a:t>
            </a:r>
            <a:r>
              <a:rPr lang="en-US" b="1" spc="-15" dirty="0">
                <a:latin typeface="Arial" panose="020B0604020202020204" pitchFamily="34" charset="0"/>
                <a:cs typeface="Arial" panose="020B0604020202020204" pitchFamily="34" charset="0"/>
              </a:rPr>
              <a:t> </a:t>
            </a:r>
            <a:r>
              <a:rPr lang="en-US" b="1" spc="-25" dirty="0">
                <a:latin typeface="Arial" panose="020B0604020202020204" pitchFamily="34" charset="0"/>
                <a:cs typeface="Arial" panose="020B0604020202020204" pitchFamily="34" charset="0"/>
              </a:rPr>
              <a:t>CBSA</a:t>
            </a:r>
            <a:endParaRPr kumimoji="0" lang="en-US"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graphicFrame>
        <p:nvGraphicFramePr>
          <p:cNvPr id="9" name="Chart 8" descr="A dense vertical bar chart on a black background displays monthly building permit valuation (1000s of dollars) from January 2018 to January 2026 along the horizontal axis. Bright red bars vary in height against a y‑axis ranging from 0 to 160, with thin white gridlines at regular intervals. Most values fall between about 70 and 100, with several higher peaks above 120—especially around late 2021, mid‑2024, and mid‑to‑late 2025—and notable dips near early 2020 and mid‑2022 where values drop to roughly 35–55. ">
            <a:extLst>
              <a:ext uri="{FF2B5EF4-FFF2-40B4-BE49-F238E27FC236}">
                <a16:creationId xmlns:a16="http://schemas.microsoft.com/office/drawing/2014/main" id="{1A3B0665-A112-F398-2089-D4E6EBF5160D}"/>
              </a:ext>
            </a:extLst>
          </p:cNvPr>
          <p:cNvGraphicFramePr>
            <a:graphicFrameLocks/>
          </p:cNvGraphicFramePr>
          <p:nvPr>
            <p:extLst>
              <p:ext uri="{D42A27DB-BD31-4B8C-83A1-F6EECF244321}">
                <p14:modId xmlns:p14="http://schemas.microsoft.com/office/powerpoint/2010/main" val="1263539690"/>
              </p:ext>
            </p:extLst>
          </p:nvPr>
        </p:nvGraphicFramePr>
        <p:xfrm>
          <a:off x="932788" y="1295400"/>
          <a:ext cx="6992012" cy="4038600"/>
        </p:xfrm>
        <a:graphic>
          <a:graphicData uri="http://schemas.openxmlformats.org/drawingml/2006/chart">
            <c:chart xmlns:c="http://schemas.openxmlformats.org/drawingml/2006/chart" xmlns:r="http://schemas.openxmlformats.org/officeDocument/2006/relationships" r:id="rId2"/>
          </a:graphicData>
        </a:graphic>
      </p:graphicFrame>
      <p:sp>
        <p:nvSpPr>
          <p:cNvPr id="3" name="object 3">
            <a:extLst>
              <a:ext uri="{FF2B5EF4-FFF2-40B4-BE49-F238E27FC236}">
                <a16:creationId xmlns:a16="http://schemas.microsoft.com/office/drawing/2014/main" id="{3C09A38F-9884-855B-20A3-9937DB67745C}"/>
              </a:ext>
            </a:extLst>
          </p:cNvPr>
          <p:cNvSpPr txBox="1"/>
          <p:nvPr/>
        </p:nvSpPr>
        <p:spPr>
          <a:xfrm>
            <a:off x="998321" y="5461368"/>
            <a:ext cx="5097679" cy="197490"/>
          </a:xfrm>
          <a:prstGeom prst="rect">
            <a:avLst/>
          </a:prstGeom>
        </p:spPr>
        <p:txBody>
          <a:bodyPr vert="horz" wrap="square" lIns="0" tIns="12700" rIns="0" bIns="0" rtlCol="0">
            <a:spAutoFit/>
          </a:bodyPr>
          <a:lstStyle/>
          <a:p>
            <a:pPr marL="12700">
              <a:lnSpc>
                <a:spcPct val="100000"/>
              </a:lnSpc>
              <a:spcBef>
                <a:spcPts val="100"/>
              </a:spcBef>
            </a:pPr>
            <a:r>
              <a:rPr sz="1200" dirty="0">
                <a:latin typeface="Arial" panose="020B0604020202020204" pitchFamily="34" charset="0"/>
                <a:cs typeface="Arial" panose="020B0604020202020204" pitchFamily="34" charset="0"/>
              </a:rPr>
              <a:t>Data</a:t>
            </a:r>
            <a:r>
              <a:rPr sz="1200" spc="-5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from:</a:t>
            </a:r>
            <a:r>
              <a:rPr sz="1200" spc="-2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United</a:t>
            </a:r>
            <a:r>
              <a:rPr sz="1200" spc="-45" dirty="0">
                <a:latin typeface="Arial" panose="020B0604020202020204" pitchFamily="34" charset="0"/>
                <a:cs typeface="Arial" panose="020B0604020202020204" pitchFamily="34" charset="0"/>
              </a:rPr>
              <a:t> </a:t>
            </a:r>
            <a:r>
              <a:rPr sz="1200" spc="-10" dirty="0">
                <a:latin typeface="Arial" panose="020B0604020202020204" pitchFamily="34" charset="0"/>
                <a:cs typeface="Arial" panose="020B0604020202020204" pitchFamily="34" charset="0"/>
              </a:rPr>
              <a:t>States</a:t>
            </a:r>
            <a:r>
              <a:rPr sz="1200" spc="-4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Census</a:t>
            </a:r>
            <a:r>
              <a:rPr sz="1200" spc="-2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Bureau.</a:t>
            </a:r>
            <a:r>
              <a:rPr sz="1200" spc="-45" dirty="0">
                <a:latin typeface="Arial" panose="020B0604020202020204" pitchFamily="34" charset="0"/>
                <a:cs typeface="Arial" panose="020B0604020202020204" pitchFamily="34" charset="0"/>
              </a:rPr>
              <a:t> </a:t>
            </a:r>
            <a:r>
              <a:rPr sz="1200" u="sng" dirty="0">
                <a:solidFill>
                  <a:srgbClr val="0462C1"/>
                </a:solidFill>
                <a:uFill>
                  <a:solidFill>
                    <a:srgbClr val="0462C1"/>
                  </a:solidFill>
                </a:uFill>
                <a:latin typeface="Arial" panose="020B0604020202020204" pitchFamily="34" charset="0"/>
                <a:cs typeface="Arial" panose="020B0604020202020204" pitchFamily="34" charset="0"/>
                <a:hlinkClick r:id="rId3"/>
              </a:rPr>
              <a:t>Building</a:t>
            </a:r>
            <a:r>
              <a:rPr sz="1200" u="sng" spc="-60" dirty="0">
                <a:solidFill>
                  <a:srgbClr val="0462C1"/>
                </a:solidFill>
                <a:uFill>
                  <a:solidFill>
                    <a:srgbClr val="0462C1"/>
                  </a:solidFill>
                </a:uFill>
                <a:latin typeface="Arial" panose="020B0604020202020204" pitchFamily="34" charset="0"/>
                <a:cs typeface="Arial" panose="020B0604020202020204" pitchFamily="34" charset="0"/>
                <a:hlinkClick r:id="rId3"/>
              </a:rPr>
              <a:t> </a:t>
            </a:r>
            <a:r>
              <a:rPr sz="1200" u="sng" dirty="0">
                <a:solidFill>
                  <a:srgbClr val="0462C1"/>
                </a:solidFill>
                <a:uFill>
                  <a:solidFill>
                    <a:srgbClr val="0462C1"/>
                  </a:solidFill>
                </a:uFill>
                <a:latin typeface="Arial" panose="020B0604020202020204" pitchFamily="34" charset="0"/>
                <a:cs typeface="Arial" panose="020B0604020202020204" pitchFamily="34" charset="0"/>
                <a:hlinkClick r:id="rId3"/>
              </a:rPr>
              <a:t>Permits</a:t>
            </a:r>
            <a:r>
              <a:rPr sz="1200" u="sng" spc="-35" dirty="0">
                <a:solidFill>
                  <a:srgbClr val="0462C1"/>
                </a:solidFill>
                <a:uFill>
                  <a:solidFill>
                    <a:srgbClr val="0462C1"/>
                  </a:solidFill>
                </a:uFill>
                <a:latin typeface="Arial" panose="020B0604020202020204" pitchFamily="34" charset="0"/>
                <a:cs typeface="Arial" panose="020B0604020202020204" pitchFamily="34" charset="0"/>
                <a:hlinkClick r:id="rId3"/>
              </a:rPr>
              <a:t> </a:t>
            </a:r>
            <a:r>
              <a:rPr sz="1200" u="sng" spc="-10" dirty="0">
                <a:solidFill>
                  <a:srgbClr val="0462C1"/>
                </a:solidFill>
                <a:uFill>
                  <a:solidFill>
                    <a:srgbClr val="0462C1"/>
                  </a:solidFill>
                </a:uFill>
                <a:latin typeface="Arial" panose="020B0604020202020204" pitchFamily="34" charset="0"/>
                <a:cs typeface="Arial" panose="020B0604020202020204" pitchFamily="34" charset="0"/>
                <a:hlinkClick r:id="rId3"/>
              </a:rPr>
              <a:t>Survey</a:t>
            </a:r>
            <a:endParaRPr sz="1200" dirty="0">
              <a:latin typeface="Arial" panose="020B0604020202020204" pitchFamily="34" charset="0"/>
              <a:cs typeface="Arial" panose="020B0604020202020204" pitchFamily="34" charset="0"/>
            </a:endParaRPr>
          </a:p>
        </p:txBody>
      </p:sp>
      <p:graphicFrame>
        <p:nvGraphicFramePr>
          <p:cNvPr id="7" name="Table 6">
            <a:extLst>
              <a:ext uri="{FF2B5EF4-FFF2-40B4-BE49-F238E27FC236}">
                <a16:creationId xmlns:a16="http://schemas.microsoft.com/office/drawing/2014/main" id="{F906B7D2-2D60-E067-CE5E-FAC09B92172C}"/>
              </a:ext>
            </a:extLst>
          </p:cNvPr>
          <p:cNvGraphicFramePr>
            <a:graphicFrameLocks noGrp="1"/>
          </p:cNvGraphicFramePr>
          <p:nvPr>
            <p:extLst>
              <p:ext uri="{D42A27DB-BD31-4B8C-83A1-F6EECF244321}">
                <p14:modId xmlns:p14="http://schemas.microsoft.com/office/powerpoint/2010/main" val="2320511122"/>
              </p:ext>
            </p:extLst>
          </p:nvPr>
        </p:nvGraphicFramePr>
        <p:xfrm>
          <a:off x="8038476" y="954736"/>
          <a:ext cx="3936798" cy="4509945"/>
        </p:xfrm>
        <a:graphic>
          <a:graphicData uri="http://schemas.openxmlformats.org/drawingml/2006/table">
            <a:tbl>
              <a:tblPr firstRow="1" bandRow="1">
                <a:tableStyleId>{616DA210-FB5B-4158-B5E0-FEB733F419BA}</a:tableStyleId>
              </a:tblPr>
              <a:tblGrid>
                <a:gridCol w="536778">
                  <a:extLst>
                    <a:ext uri="{9D8B030D-6E8A-4147-A177-3AD203B41FA5}">
                      <a16:colId xmlns:a16="http://schemas.microsoft.com/office/drawing/2014/main" val="20000"/>
                    </a:ext>
                  </a:extLst>
                </a:gridCol>
                <a:gridCol w="739775">
                  <a:extLst>
                    <a:ext uri="{9D8B030D-6E8A-4147-A177-3AD203B41FA5}">
                      <a16:colId xmlns:a16="http://schemas.microsoft.com/office/drawing/2014/main" val="1905773829"/>
                    </a:ext>
                  </a:extLst>
                </a:gridCol>
                <a:gridCol w="996873">
                  <a:extLst>
                    <a:ext uri="{9D8B030D-6E8A-4147-A177-3AD203B41FA5}">
                      <a16:colId xmlns:a16="http://schemas.microsoft.com/office/drawing/2014/main" val="20001"/>
                    </a:ext>
                  </a:extLst>
                </a:gridCol>
                <a:gridCol w="1663372">
                  <a:extLst>
                    <a:ext uri="{9D8B030D-6E8A-4147-A177-3AD203B41FA5}">
                      <a16:colId xmlns:a16="http://schemas.microsoft.com/office/drawing/2014/main" val="20002"/>
                    </a:ext>
                  </a:extLst>
                </a:gridCol>
              </a:tblGrid>
              <a:tr h="350329">
                <a:tc>
                  <a:txBody>
                    <a:bodyPr/>
                    <a:lstStyle/>
                    <a:p>
                      <a:pPr algn="ctr"/>
                      <a:r>
                        <a:rPr lang="en-US" sz="1100" dirty="0">
                          <a:solidFill>
                            <a:schemeClr val="bg1"/>
                          </a:solidFill>
                          <a:latin typeface="Arial" panose="020B0604020202020204" pitchFamily="34" charset="0"/>
                          <a:cs typeface="Arial" panose="020B0604020202020204" pitchFamily="34" charset="0"/>
                        </a:rPr>
                        <a:t>Year</a:t>
                      </a:r>
                    </a:p>
                  </a:txBody>
                  <a:tcPr anchor="ctr">
                    <a:solidFill>
                      <a:srgbClr val="472C7B"/>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100" dirty="0">
                          <a:solidFill>
                            <a:schemeClr val="bg1"/>
                          </a:solidFill>
                          <a:latin typeface="Arial" panose="020B0604020202020204" pitchFamily="34" charset="0"/>
                          <a:cs typeface="Arial" panose="020B0604020202020204" pitchFamily="34" charset="0"/>
                        </a:rPr>
                        <a:t>Month</a:t>
                      </a:r>
                    </a:p>
                  </a:txBody>
                  <a:tcPr anchor="ctr">
                    <a:solidFill>
                      <a:srgbClr val="472C7B"/>
                    </a:solidFill>
                  </a:tcPr>
                </a:tc>
                <a:tc>
                  <a:txBody>
                    <a:bodyPr/>
                    <a:lstStyle/>
                    <a:p>
                      <a:pPr algn="ctr"/>
                      <a:r>
                        <a:rPr lang="en-US" sz="1100" dirty="0">
                          <a:solidFill>
                            <a:schemeClr val="bg1"/>
                          </a:solidFill>
                          <a:latin typeface="Arial" panose="020B0604020202020204" pitchFamily="34" charset="0"/>
                          <a:cs typeface="Arial" panose="020B0604020202020204" pitchFamily="34" charset="0"/>
                        </a:rPr>
                        <a:t>Value ($1000)</a:t>
                      </a:r>
                      <a:r>
                        <a:rPr lang="en-US" sz="1100" baseline="0" dirty="0">
                          <a:solidFill>
                            <a:schemeClr val="bg1"/>
                          </a:solidFill>
                          <a:latin typeface="Arial" panose="020B0604020202020204" pitchFamily="34" charset="0"/>
                          <a:cs typeface="Arial" panose="020B0604020202020204" pitchFamily="34" charset="0"/>
                        </a:rPr>
                        <a:t> Building Permits</a:t>
                      </a:r>
                      <a:endParaRPr lang="en-US" sz="1100" dirty="0">
                        <a:solidFill>
                          <a:schemeClr val="bg1"/>
                        </a:solidFill>
                        <a:latin typeface="Arial" panose="020B0604020202020204" pitchFamily="34" charset="0"/>
                        <a:cs typeface="Arial" panose="020B0604020202020204" pitchFamily="34" charset="0"/>
                      </a:endParaRPr>
                    </a:p>
                  </a:txBody>
                  <a:tcPr anchor="ctr">
                    <a:solidFill>
                      <a:srgbClr val="472C7B"/>
                    </a:solidFill>
                  </a:tcPr>
                </a:tc>
                <a:tc>
                  <a:txBody>
                    <a:bodyPr/>
                    <a:lstStyle/>
                    <a:p>
                      <a:pPr algn="ctr"/>
                      <a:r>
                        <a:rPr lang="en-US" sz="1100" dirty="0">
                          <a:solidFill>
                            <a:schemeClr val="bg1"/>
                          </a:solidFill>
                          <a:latin typeface="Arial" panose="020B0604020202020204" pitchFamily="34" charset="0"/>
                          <a:cs typeface="Arial" panose="020B0604020202020204" pitchFamily="34" charset="0"/>
                        </a:rPr>
                        <a:t>Month</a:t>
                      </a:r>
                      <a:r>
                        <a:rPr lang="en-US" sz="1100" baseline="0" dirty="0">
                          <a:solidFill>
                            <a:schemeClr val="bg1"/>
                          </a:solidFill>
                          <a:latin typeface="Arial" panose="020B0604020202020204" pitchFamily="34" charset="0"/>
                          <a:cs typeface="Arial" panose="020B0604020202020204" pitchFamily="34" charset="0"/>
                        </a:rPr>
                        <a:t> to Month Change</a:t>
                      </a:r>
                      <a:endParaRPr lang="en-US" sz="1100" dirty="0">
                        <a:solidFill>
                          <a:schemeClr val="bg1"/>
                        </a:solidFill>
                        <a:latin typeface="Arial" panose="020B0604020202020204" pitchFamily="34" charset="0"/>
                        <a:cs typeface="Arial" panose="020B0604020202020204" pitchFamily="34" charset="0"/>
                      </a:endParaRPr>
                    </a:p>
                  </a:txBody>
                  <a:tcPr anchor="ctr">
                    <a:solidFill>
                      <a:srgbClr val="472C7B"/>
                    </a:solidFill>
                  </a:tcPr>
                </a:tc>
                <a:extLst>
                  <a:ext uri="{0D108BD9-81ED-4DB2-BD59-A6C34878D82A}">
                    <a16:rowId xmlns:a16="http://schemas.microsoft.com/office/drawing/2014/main" val="10000"/>
                  </a:ext>
                </a:extLst>
              </a:tr>
              <a:tr h="248445">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January</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$22,117</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50.2%</a:t>
                      </a:r>
                    </a:p>
                  </a:txBody>
                  <a:tcPr marL="9525" marR="9525" marT="9525" marB="0" anchor="ctr"/>
                </a:tc>
                <a:extLst>
                  <a:ext uri="{0D108BD9-81ED-4DB2-BD59-A6C34878D82A}">
                    <a16:rowId xmlns:a16="http://schemas.microsoft.com/office/drawing/2014/main" val="10001"/>
                  </a:ext>
                </a:extLst>
              </a:tr>
              <a:tr h="248445">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February</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$21,835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-1.3%</a:t>
                      </a:r>
                    </a:p>
                  </a:txBody>
                  <a:tcPr marL="9525" marR="9525" marT="9525" marB="0" anchor="ctr"/>
                </a:tc>
                <a:extLst>
                  <a:ext uri="{0D108BD9-81ED-4DB2-BD59-A6C34878D82A}">
                    <a16:rowId xmlns:a16="http://schemas.microsoft.com/office/drawing/2014/main" val="10002"/>
                  </a:ext>
                </a:extLst>
              </a:tr>
              <a:tr h="248445">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March</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$15,927</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-27.1%</a:t>
                      </a:r>
                    </a:p>
                  </a:txBody>
                  <a:tcPr marL="9525" marR="9525" marT="9525" marB="0" anchor="ctr"/>
                </a:tc>
                <a:extLst>
                  <a:ext uri="{0D108BD9-81ED-4DB2-BD59-A6C34878D82A}">
                    <a16:rowId xmlns:a16="http://schemas.microsoft.com/office/drawing/2014/main" val="10003"/>
                  </a:ext>
                </a:extLst>
              </a:tr>
              <a:tr h="248445">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April</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$18,517</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16.3%</a:t>
                      </a:r>
                    </a:p>
                  </a:txBody>
                  <a:tcPr marL="9525" marR="9525" marT="9525" marB="0" anchor="ctr"/>
                </a:tc>
                <a:extLst>
                  <a:ext uri="{0D108BD9-81ED-4DB2-BD59-A6C34878D82A}">
                    <a16:rowId xmlns:a16="http://schemas.microsoft.com/office/drawing/2014/main" val="10004"/>
                  </a:ext>
                </a:extLst>
              </a:tr>
              <a:tr h="248445">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May</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$18,736</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1.2%</a:t>
                      </a:r>
                    </a:p>
                  </a:txBody>
                  <a:tcPr marL="9525" marR="9525" marT="9525" marB="0" anchor="ctr"/>
                </a:tc>
                <a:extLst>
                  <a:ext uri="{0D108BD9-81ED-4DB2-BD59-A6C34878D82A}">
                    <a16:rowId xmlns:a16="http://schemas.microsoft.com/office/drawing/2014/main" val="10005"/>
                  </a:ext>
                </a:extLst>
              </a:tr>
              <a:tr h="248445">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June</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$19,284</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2.9%</a:t>
                      </a:r>
                    </a:p>
                  </a:txBody>
                  <a:tcPr marL="9525" marR="9525" marT="9525" marB="0" anchor="ctr"/>
                </a:tc>
                <a:extLst>
                  <a:ext uri="{0D108BD9-81ED-4DB2-BD59-A6C34878D82A}">
                    <a16:rowId xmlns:a16="http://schemas.microsoft.com/office/drawing/2014/main" val="10006"/>
                  </a:ext>
                </a:extLst>
              </a:tr>
              <a:tr h="248445">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July</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$22,427</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16.3%</a:t>
                      </a:r>
                    </a:p>
                  </a:txBody>
                  <a:tcPr marL="9525" marR="9525" marT="9525" marB="0" anchor="ctr"/>
                </a:tc>
                <a:extLst>
                  <a:ext uri="{0D108BD9-81ED-4DB2-BD59-A6C34878D82A}">
                    <a16:rowId xmlns:a16="http://schemas.microsoft.com/office/drawing/2014/main" val="10007"/>
                  </a:ext>
                </a:extLst>
              </a:tr>
              <a:tr h="248445">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August</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$37,198</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65.9%</a:t>
                      </a:r>
                    </a:p>
                  </a:txBody>
                  <a:tcPr marL="9525" marR="9525" marT="9525" marB="0" anchor="ctr"/>
                </a:tc>
                <a:extLst>
                  <a:ext uri="{0D108BD9-81ED-4DB2-BD59-A6C34878D82A}">
                    <a16:rowId xmlns:a16="http://schemas.microsoft.com/office/drawing/2014/main" val="10008"/>
                  </a:ext>
                </a:extLst>
              </a:tr>
              <a:tr h="248445">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September</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$20,782</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-44.1%</a:t>
                      </a:r>
                    </a:p>
                  </a:txBody>
                  <a:tcPr marL="9525" marR="9525" marT="9525" marB="0" anchor="ctr"/>
                </a:tc>
                <a:extLst>
                  <a:ext uri="{0D108BD9-81ED-4DB2-BD59-A6C34878D82A}">
                    <a16:rowId xmlns:a16="http://schemas.microsoft.com/office/drawing/2014/main" val="10009"/>
                  </a:ext>
                </a:extLst>
              </a:tr>
              <a:tr h="248445">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October</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$24,175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16.3%</a:t>
                      </a:r>
                    </a:p>
                  </a:txBody>
                  <a:tcPr marL="9525" marR="9525" marT="9525" marB="0" anchor="ctr"/>
                </a:tc>
                <a:extLst>
                  <a:ext uri="{0D108BD9-81ED-4DB2-BD59-A6C34878D82A}">
                    <a16:rowId xmlns:a16="http://schemas.microsoft.com/office/drawing/2014/main" val="10010"/>
                  </a:ext>
                </a:extLst>
              </a:tr>
              <a:tr h="248445">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November</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$10,635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-56.0%</a:t>
                      </a:r>
                    </a:p>
                  </a:txBody>
                  <a:tcPr marL="9525" marR="9525" marT="9525" marB="0" anchor="ctr"/>
                </a:tc>
                <a:extLst>
                  <a:ext uri="{0D108BD9-81ED-4DB2-BD59-A6C34878D82A}">
                    <a16:rowId xmlns:a16="http://schemas.microsoft.com/office/drawing/2014/main" val="10011"/>
                  </a:ext>
                </a:extLst>
              </a:tr>
              <a:tr h="248445">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December</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$17,063</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60.4%</a:t>
                      </a:r>
                    </a:p>
                  </a:txBody>
                  <a:tcPr marL="9525" marR="9525" marT="9525" marB="0" anchor="ctr"/>
                </a:tc>
                <a:extLst>
                  <a:ext uri="{0D108BD9-81ED-4DB2-BD59-A6C34878D82A}">
                    <a16:rowId xmlns:a16="http://schemas.microsoft.com/office/drawing/2014/main" val="10012"/>
                  </a:ext>
                </a:extLst>
              </a:tr>
              <a:tr h="248445">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2026</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January</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$19,337</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13.3%</a:t>
                      </a:r>
                    </a:p>
                  </a:txBody>
                  <a:tcPr marL="9525" marR="9525" marT="9525" marB="0" anchor="ctr"/>
                </a:tc>
                <a:extLst>
                  <a:ext uri="{0D108BD9-81ED-4DB2-BD59-A6C34878D82A}">
                    <a16:rowId xmlns:a16="http://schemas.microsoft.com/office/drawing/2014/main" val="1165116374"/>
                  </a:ext>
                </a:extLst>
              </a:tr>
              <a:tr h="248445">
                <a:tc>
                  <a:txBody>
                    <a:bodyPr/>
                    <a:lstStyle/>
                    <a:p>
                      <a:pPr algn="ctr"/>
                      <a:r>
                        <a:rPr lang="en-US" sz="1100" dirty="0">
                          <a:latin typeface="Arial" panose="020B0604020202020204" pitchFamily="34" charset="0"/>
                          <a:cs typeface="Arial" panose="020B0604020202020204" pitchFamily="34" charset="0"/>
                        </a:rPr>
                        <a:t>2026</a:t>
                      </a:r>
                    </a:p>
                  </a:txBody>
                  <a:tcPr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February</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NA</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NA</a:t>
                      </a:r>
                    </a:p>
                  </a:txBody>
                  <a:tcPr marL="9525" marR="9525" marT="9525" marB="0" anchor="ctr"/>
                </a:tc>
                <a:extLst>
                  <a:ext uri="{0D108BD9-81ED-4DB2-BD59-A6C34878D82A}">
                    <a16:rowId xmlns:a16="http://schemas.microsoft.com/office/drawing/2014/main" val="3993202996"/>
                  </a:ext>
                </a:extLst>
              </a:tr>
              <a:tr h="248445">
                <a:tc>
                  <a:txBody>
                    <a:bodyPr/>
                    <a:lstStyle/>
                    <a:p>
                      <a:pPr algn="ctr"/>
                      <a:r>
                        <a:rPr lang="en-US" sz="1100" dirty="0">
                          <a:latin typeface="Arial" panose="020B0604020202020204" pitchFamily="34" charset="0"/>
                          <a:cs typeface="Arial" panose="020B0604020202020204" pitchFamily="34" charset="0"/>
                        </a:rPr>
                        <a:t>2026</a:t>
                      </a:r>
                    </a:p>
                  </a:txBody>
                  <a:tcPr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March</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NA</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NA</a:t>
                      </a:r>
                    </a:p>
                  </a:txBody>
                  <a:tcPr marL="9525" marR="9525" marT="9525" marB="0" anchor="ctr"/>
                </a:tc>
                <a:extLst>
                  <a:ext uri="{0D108BD9-81ED-4DB2-BD59-A6C34878D82A}">
                    <a16:rowId xmlns:a16="http://schemas.microsoft.com/office/drawing/2014/main" val="1478829337"/>
                  </a:ext>
                </a:extLst>
              </a:tr>
            </a:tbl>
          </a:graphicData>
        </a:graphic>
      </p:graphicFrame>
      <p:sp>
        <p:nvSpPr>
          <p:cNvPr id="8" name="object 5">
            <a:extLst>
              <a:ext uri="{FF2B5EF4-FFF2-40B4-BE49-F238E27FC236}">
                <a16:creationId xmlns:a16="http://schemas.microsoft.com/office/drawing/2014/main" id="{64B42205-B39A-89D9-0A41-0264527FAAE8}"/>
              </a:ext>
            </a:extLst>
          </p:cNvPr>
          <p:cNvSpPr txBox="1"/>
          <p:nvPr/>
        </p:nvSpPr>
        <p:spPr>
          <a:xfrm>
            <a:off x="9113773" y="6422446"/>
            <a:ext cx="2644775" cy="348813"/>
          </a:xfrm>
          <a:prstGeom prst="rect">
            <a:avLst/>
          </a:prstGeom>
        </p:spPr>
        <p:txBody>
          <a:bodyPr vert="horz" wrap="square" lIns="0" tIns="12700" rIns="0" bIns="0" rtlCol="0">
            <a:spAutoFit/>
          </a:bodyPr>
          <a:lstStyle/>
          <a:p>
            <a:pPr marL="12700" algn="r">
              <a:lnSpc>
                <a:spcPct val="100000"/>
              </a:lnSpc>
              <a:spcBef>
                <a:spcPts val="100"/>
              </a:spcBef>
            </a:pPr>
            <a:r>
              <a:rPr sz="1050" dirty="0">
                <a:latin typeface="Arial" panose="020B0604020202020204" pitchFamily="34" charset="0"/>
                <a:cs typeface="Arial" panose="020B0604020202020204" pitchFamily="34" charset="0"/>
              </a:rPr>
              <a:t>NWLA</a:t>
            </a:r>
            <a:r>
              <a:rPr sz="1050" spc="-15"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ECONOMIC</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DASHBOARD</a:t>
            </a:r>
            <a:endParaRPr lang="en-US" sz="1050" spc="-10" dirty="0">
              <a:latin typeface="Arial" panose="020B0604020202020204" pitchFamily="34" charset="0"/>
              <a:cs typeface="Arial" panose="020B0604020202020204" pitchFamily="34" charset="0"/>
            </a:endParaRPr>
          </a:p>
          <a:p>
            <a:pPr marL="12700" algn="r">
              <a:lnSpc>
                <a:spcPct val="100000"/>
              </a:lnSpc>
              <a:spcBef>
                <a:spcPts val="100"/>
              </a:spcBef>
            </a:pPr>
            <a:r>
              <a:rPr lang="en-US" sz="1050" dirty="0">
                <a:latin typeface="Arial" panose="020B0604020202020204" pitchFamily="34" charset="0"/>
                <a:cs typeface="Arial" panose="020B0604020202020204" pitchFamily="34" charset="0"/>
              </a:rPr>
              <a:t>Building Permits</a:t>
            </a:r>
          </a:p>
        </p:txBody>
      </p:sp>
      <p:sp>
        <p:nvSpPr>
          <p:cNvPr id="5" name="Slide Number Placeholder 4">
            <a:extLst>
              <a:ext uri="{FF2B5EF4-FFF2-40B4-BE49-F238E27FC236}">
                <a16:creationId xmlns:a16="http://schemas.microsoft.com/office/drawing/2014/main" id="{912CDF56-62A4-EA5D-021E-DEC75F45E313}"/>
              </a:ext>
            </a:extLst>
          </p:cNvPr>
          <p:cNvSpPr>
            <a:spLocks noGrp="1"/>
          </p:cNvSpPr>
          <p:nvPr>
            <p:ph type="sldNum" sz="quarter" idx="7"/>
          </p:nvPr>
        </p:nvSpPr>
        <p:spPr>
          <a:xfrm>
            <a:off x="11758548" y="6590791"/>
            <a:ext cx="433452" cy="153888"/>
          </a:xfrm>
        </p:spPr>
        <p:txBody>
          <a:bodyPr/>
          <a:lstStyle/>
          <a:p>
            <a:pPr marL="115570">
              <a:lnSpc>
                <a:spcPts val="1240"/>
              </a:lnSpc>
            </a:pPr>
            <a:fld id="{81D60167-4931-47E6-BA6A-407CBD079E47}" type="slidenum">
              <a:rPr lang="en-US" spc="-50" smtClean="0">
                <a:latin typeface="Arial" panose="020B0604020202020204" pitchFamily="34" charset="0"/>
                <a:cs typeface="Arial" panose="020B0604020202020204" pitchFamily="34" charset="0"/>
              </a:rPr>
              <a:t>31</a:t>
            </a:fld>
            <a:endParaRPr lang="en-US" spc="-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22160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idx="4294967295"/>
          </p:nvPr>
        </p:nvSpPr>
        <p:spPr>
          <a:xfrm>
            <a:off x="685800" y="579991"/>
            <a:ext cx="8145679" cy="289823"/>
          </a:xfrm>
          <a:prstGeom prst="rect">
            <a:avLst/>
          </a:prstGeom>
          <a:noFill/>
          <a:ln>
            <a:noFill/>
            <a:prstDash/>
          </a:ln>
          <a:effectLst/>
        </p:spPr>
        <p:txBody>
          <a:bodyPr rot="0" spcFirstLastPara="0" vertOverflow="overflow" horzOverflow="overflow" vert="horz" wrap="square" lIns="0" tIns="12700"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1800" b="1" i="0" u="none" strike="noStrike" kern="0" cap="none" spc="-1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Quarterly Summary of </a:t>
            </a:r>
            <a:r>
              <a:rPr kumimoji="0" lang="en-US" sz="1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Building</a:t>
            </a:r>
            <a:r>
              <a:rPr kumimoji="0" lang="en-US" sz="1800" b="1" i="0" u="none" strike="noStrike" kern="0" cap="none" spc="-5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1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Permits: Shreveport-Bossier</a:t>
            </a:r>
            <a:r>
              <a:rPr kumimoji="0" lang="en-US" sz="1800" b="1" i="0" u="none" strike="noStrike" kern="0" cap="none" spc="-4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1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City</a:t>
            </a:r>
            <a:r>
              <a:rPr kumimoji="0" lang="en-US" sz="1800" b="1" i="0" u="none" strike="noStrike" kern="0" cap="none" spc="-1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lang="en-US" b="1" spc="-25" dirty="0">
                <a:latin typeface="Arial" panose="020B0604020202020204" pitchFamily="34" charset="0"/>
                <a:cs typeface="Arial" panose="020B0604020202020204" pitchFamily="34" charset="0"/>
              </a:rPr>
              <a:t>CB</a:t>
            </a:r>
            <a:r>
              <a:rPr kumimoji="0" lang="en-US" sz="1800" b="1" i="0" u="none" strike="noStrike" kern="0" cap="none" spc="-2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SA</a:t>
            </a:r>
            <a:endParaRPr kumimoji="0" lang="en-US"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207414560"/>
              </p:ext>
            </p:extLst>
          </p:nvPr>
        </p:nvGraphicFramePr>
        <p:xfrm>
          <a:off x="685801" y="869814"/>
          <a:ext cx="9060078" cy="5635596"/>
        </p:xfrm>
        <a:graphic>
          <a:graphicData uri="http://schemas.openxmlformats.org/drawingml/2006/table">
            <a:tbl>
              <a:tblPr firstRow="1" bandRow="1">
                <a:tableStyleId>{616DA210-FB5B-4158-B5E0-FEB733F419BA}</a:tableStyleId>
              </a:tblPr>
              <a:tblGrid>
                <a:gridCol w="1055166">
                  <a:extLst>
                    <a:ext uri="{9D8B030D-6E8A-4147-A177-3AD203B41FA5}">
                      <a16:colId xmlns:a16="http://schemas.microsoft.com/office/drawing/2014/main" val="20000"/>
                    </a:ext>
                  </a:extLst>
                </a:gridCol>
                <a:gridCol w="842112">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1752600">
                  <a:extLst>
                    <a:ext uri="{9D8B030D-6E8A-4147-A177-3AD203B41FA5}">
                      <a16:colId xmlns:a16="http://schemas.microsoft.com/office/drawing/2014/main" val="20005"/>
                    </a:ext>
                  </a:extLst>
                </a:gridCol>
                <a:gridCol w="838200">
                  <a:extLst>
                    <a:ext uri="{9D8B030D-6E8A-4147-A177-3AD203B41FA5}">
                      <a16:colId xmlns:a16="http://schemas.microsoft.com/office/drawing/2014/main" val="20006"/>
                    </a:ext>
                  </a:extLst>
                </a:gridCol>
                <a:gridCol w="1295400">
                  <a:extLst>
                    <a:ext uri="{9D8B030D-6E8A-4147-A177-3AD203B41FA5}">
                      <a16:colId xmlns:a16="http://schemas.microsoft.com/office/drawing/2014/main" val="20007"/>
                    </a:ext>
                  </a:extLst>
                </a:gridCol>
              </a:tblGrid>
              <a:tr h="324494">
                <a:tc>
                  <a:txBody>
                    <a:bodyPr/>
                    <a:lstStyle/>
                    <a:p>
                      <a:pPr algn="ctr" fontAlgn="b"/>
                      <a:r>
                        <a:rPr lang="en-US" sz="1100" b="0" u="none" strike="noStrike" dirty="0">
                          <a:solidFill>
                            <a:schemeClr val="bg1"/>
                          </a:solidFill>
                          <a:effectLst/>
                          <a:latin typeface="Arial" panose="020B0604020202020204" pitchFamily="34" charset="0"/>
                          <a:cs typeface="Arial" panose="020B0604020202020204" pitchFamily="34" charset="0"/>
                        </a:rPr>
                        <a:t>Year</a:t>
                      </a:r>
                      <a:endParaRPr lang="en-US" sz="11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472C7B"/>
                    </a:solidFill>
                  </a:tcPr>
                </a:tc>
                <a:tc>
                  <a:txBody>
                    <a:bodyPr/>
                    <a:lstStyle/>
                    <a:p>
                      <a:pPr algn="ctr" fontAlgn="b"/>
                      <a:r>
                        <a:rPr lang="en-US" sz="1100" b="0" u="none" strike="noStrike" dirty="0">
                          <a:solidFill>
                            <a:schemeClr val="bg1"/>
                          </a:solidFill>
                          <a:effectLst/>
                          <a:latin typeface="Arial" panose="020B0604020202020204" pitchFamily="34" charset="0"/>
                          <a:cs typeface="Arial" panose="020B0604020202020204" pitchFamily="34" charset="0"/>
                        </a:rPr>
                        <a:t>Quarter</a:t>
                      </a:r>
                      <a:endParaRPr lang="en-US" sz="11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472C7B"/>
                    </a:solidFill>
                  </a:tcPr>
                </a:tc>
                <a:tc>
                  <a:txBody>
                    <a:bodyPr/>
                    <a:lstStyle/>
                    <a:p>
                      <a:pPr algn="ctr" fontAlgn="b"/>
                      <a:r>
                        <a:rPr lang="en-US" sz="1100" b="0" u="none" strike="noStrike" dirty="0">
                          <a:solidFill>
                            <a:schemeClr val="bg1"/>
                          </a:solidFill>
                          <a:effectLst/>
                          <a:latin typeface="Arial" panose="020B0604020202020204" pitchFamily="34" charset="0"/>
                          <a:cs typeface="Arial" panose="020B0604020202020204" pitchFamily="34" charset="0"/>
                        </a:rPr>
                        <a:t>Number of Building Permits</a:t>
                      </a:r>
                      <a:endParaRPr lang="en-US" sz="11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472C7B"/>
                    </a:solidFill>
                  </a:tcPr>
                </a:tc>
                <a:tc>
                  <a:txBody>
                    <a:bodyPr/>
                    <a:lstStyle/>
                    <a:p>
                      <a:pPr algn="ctr" fontAlgn="b"/>
                      <a:r>
                        <a:rPr lang="en-US" sz="1100" b="0" u="none" strike="noStrike" dirty="0">
                          <a:solidFill>
                            <a:schemeClr val="bg1"/>
                          </a:solidFill>
                          <a:effectLst/>
                          <a:latin typeface="Arial" panose="020B0604020202020204" pitchFamily="34" charset="0"/>
                          <a:cs typeface="Arial" panose="020B0604020202020204" pitchFamily="34" charset="0"/>
                        </a:rPr>
                        <a:t>Quarterly </a:t>
                      </a:r>
                    </a:p>
                    <a:p>
                      <a:pPr algn="ctr" fontAlgn="b"/>
                      <a:r>
                        <a:rPr lang="en-US" sz="1100" b="0" u="none" strike="noStrike" dirty="0">
                          <a:solidFill>
                            <a:schemeClr val="bg1"/>
                          </a:solidFill>
                          <a:effectLst/>
                          <a:latin typeface="Arial" panose="020B0604020202020204" pitchFamily="34" charset="0"/>
                          <a:cs typeface="Arial" panose="020B0604020202020204" pitchFamily="34" charset="0"/>
                        </a:rPr>
                        <a:t>Change</a:t>
                      </a:r>
                      <a:endParaRPr lang="en-US" sz="11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472C7B"/>
                    </a:solidFill>
                  </a:tcPr>
                </a:tc>
                <a:tc>
                  <a:txBody>
                    <a:bodyPr/>
                    <a:lstStyle/>
                    <a:p>
                      <a:pPr algn="ctr" fontAlgn="b"/>
                      <a:r>
                        <a:rPr lang="en-US" sz="1100" b="0" u="none" strike="noStrike" dirty="0">
                          <a:solidFill>
                            <a:schemeClr val="bg1"/>
                          </a:solidFill>
                          <a:effectLst/>
                          <a:latin typeface="Arial" panose="020B0604020202020204" pitchFamily="34" charset="0"/>
                          <a:cs typeface="Arial" panose="020B0604020202020204" pitchFamily="34" charset="0"/>
                        </a:rPr>
                        <a:t>Year-Over -Year Change</a:t>
                      </a:r>
                      <a:endParaRPr lang="en-US" sz="11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472C7B"/>
                    </a:solidFill>
                  </a:tcPr>
                </a:tc>
                <a:tc>
                  <a:txBody>
                    <a:bodyPr/>
                    <a:lstStyle/>
                    <a:p>
                      <a:pPr algn="ctr" fontAlgn="b"/>
                      <a:r>
                        <a:rPr lang="en-US" sz="1100" b="0" u="none" strike="noStrike" dirty="0">
                          <a:solidFill>
                            <a:schemeClr val="bg1"/>
                          </a:solidFill>
                          <a:effectLst/>
                          <a:latin typeface="Arial" panose="020B0604020202020204" pitchFamily="34" charset="0"/>
                          <a:cs typeface="Arial" panose="020B0604020202020204" pitchFamily="34" charset="0"/>
                        </a:rPr>
                        <a:t>Value of Building Permits (1000 of Dollars)</a:t>
                      </a:r>
                      <a:endParaRPr lang="en-US" sz="11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472C7B"/>
                    </a:solidFill>
                  </a:tcPr>
                </a:tc>
                <a:tc>
                  <a:txBody>
                    <a:bodyPr/>
                    <a:lstStyle/>
                    <a:p>
                      <a:pPr algn="ctr" fontAlgn="b"/>
                      <a:r>
                        <a:rPr lang="en-US" sz="1100" b="0" u="none" strike="noStrike" dirty="0">
                          <a:solidFill>
                            <a:schemeClr val="bg1"/>
                          </a:solidFill>
                          <a:effectLst/>
                          <a:latin typeface="Arial" panose="020B0604020202020204" pitchFamily="34" charset="0"/>
                          <a:cs typeface="Arial" panose="020B0604020202020204" pitchFamily="34" charset="0"/>
                        </a:rPr>
                        <a:t>Quarterly </a:t>
                      </a:r>
                    </a:p>
                    <a:p>
                      <a:pPr algn="ctr" fontAlgn="b"/>
                      <a:r>
                        <a:rPr lang="en-US" sz="1100" b="0" u="none" strike="noStrike" dirty="0">
                          <a:solidFill>
                            <a:schemeClr val="bg1"/>
                          </a:solidFill>
                          <a:effectLst/>
                          <a:latin typeface="Arial" panose="020B0604020202020204" pitchFamily="34" charset="0"/>
                          <a:cs typeface="Arial" panose="020B0604020202020204" pitchFamily="34" charset="0"/>
                        </a:rPr>
                        <a:t>Change</a:t>
                      </a:r>
                      <a:endParaRPr lang="en-US" sz="11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472C7B"/>
                    </a:solidFill>
                  </a:tcPr>
                </a:tc>
                <a:tc>
                  <a:txBody>
                    <a:bodyPr/>
                    <a:lstStyle/>
                    <a:p>
                      <a:pPr algn="ctr" fontAlgn="b"/>
                      <a:r>
                        <a:rPr lang="en-US" sz="1100" b="0" u="none" strike="noStrike" dirty="0">
                          <a:solidFill>
                            <a:schemeClr val="bg1"/>
                          </a:solidFill>
                          <a:effectLst/>
                          <a:latin typeface="Arial" panose="020B0604020202020204" pitchFamily="34" charset="0"/>
                          <a:cs typeface="Arial" panose="020B0604020202020204" pitchFamily="34" charset="0"/>
                        </a:rPr>
                        <a:t>Year-Over -Year Change</a:t>
                      </a:r>
                      <a:endParaRPr lang="en-US" sz="11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rgbClr val="472C7B"/>
                    </a:solidFill>
                  </a:tcPr>
                </a:tc>
                <a:extLst>
                  <a:ext uri="{0D108BD9-81ED-4DB2-BD59-A6C34878D82A}">
                    <a16:rowId xmlns:a16="http://schemas.microsoft.com/office/drawing/2014/main" val="10000"/>
                  </a:ext>
                </a:extLst>
              </a:tr>
              <a:tr h="311223">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2022</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1</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244</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-15.3%</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-16.4%</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$81,043</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32.2%</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-39.2%</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0001"/>
                  </a:ext>
                </a:extLst>
              </a:tr>
              <a:tr h="311223">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2022</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2</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266</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9.0%</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17.2%</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$68,015</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-16.1%</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30.1%</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0002"/>
                  </a:ext>
                </a:extLst>
              </a:tr>
              <a:tr h="311223">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2022</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3</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184</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-30.8%</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-29.8%</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$53,047</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-22.0%</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-9.1%</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0003"/>
                  </a:ext>
                </a:extLst>
              </a:tr>
              <a:tr h="311223">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2022</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4</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183</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-0.5%</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-36.5%</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$50,494</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-4.8%</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-17.6%</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0004"/>
                  </a:ext>
                </a:extLst>
              </a:tr>
              <a:tr h="311223">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2023</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1</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200</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9.3%</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-18.0%</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$62,046</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22.9%</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-23.4%</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0005"/>
                  </a:ext>
                </a:extLst>
              </a:tr>
              <a:tr h="311223">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2023</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2</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248</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24.0%</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-6.8%</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$65,259</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5.2%</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-4.1%</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0006"/>
                  </a:ext>
                </a:extLst>
              </a:tr>
              <a:tr h="311223">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2023</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3</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253</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2.0%</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37.5%</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$60,311</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-7.6%</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13.7%</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0007"/>
                  </a:ext>
                </a:extLst>
              </a:tr>
              <a:tr h="311223">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2023</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4</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246</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-2.8%</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34.4%</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$57,377</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-4.9%</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13.6%</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0008"/>
                  </a:ext>
                </a:extLst>
              </a:tr>
              <a:tr h="311223">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2024</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1</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257</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4.5%</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28.5%</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$53,935</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-6.0%</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-13.1%</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0009"/>
                  </a:ext>
                </a:extLst>
              </a:tr>
              <a:tr h="311223">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2024</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2</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252</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-1.9%</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1.6%</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$61,370</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13.8%</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-6.0%</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0010"/>
                  </a:ext>
                </a:extLst>
              </a:tr>
              <a:tr h="311223">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2024</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3</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335</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32.9%</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32.4%</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$77,102</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25.6%</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27.8%</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0011"/>
                  </a:ext>
                </a:extLst>
              </a:tr>
              <a:tr h="311223">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2024</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4</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202</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-39.7%</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-17.9%</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$44,311</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-42.5%</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-22.8%</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0012"/>
                  </a:ext>
                </a:extLst>
              </a:tr>
              <a:tr h="311223">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2025</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1</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235</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16.3%</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-8.6%</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$59,879</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35.1%</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11.0%</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85030799"/>
                  </a:ext>
                </a:extLst>
              </a:tr>
              <a:tr h="311223">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2025</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2</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buNone/>
                      </a:pPr>
                      <a:r>
                        <a:rPr lang="en-US" sz="1100" b="0" u="none" strike="noStrike" dirty="0">
                          <a:solidFill>
                            <a:srgbClr val="000000"/>
                          </a:solidFill>
                          <a:effectLst/>
                          <a:latin typeface="Arial" panose="020B0604020202020204" pitchFamily="34" charset="0"/>
                          <a:cs typeface="Arial" panose="020B0604020202020204" pitchFamily="34" charset="0"/>
                        </a:rPr>
                        <a:t>250</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buNone/>
                      </a:pPr>
                      <a:r>
                        <a:rPr lang="en-US" sz="1100" b="0" u="none" strike="noStrike" dirty="0">
                          <a:solidFill>
                            <a:srgbClr val="000000"/>
                          </a:solidFill>
                          <a:effectLst/>
                          <a:latin typeface="Arial" panose="020B0604020202020204" pitchFamily="34" charset="0"/>
                          <a:cs typeface="Arial" panose="020B0604020202020204" pitchFamily="34" charset="0"/>
                        </a:rPr>
                        <a:t>6.4%</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buNone/>
                      </a:pPr>
                      <a:r>
                        <a:rPr lang="en-US" sz="1100" b="0" u="none" strike="noStrike" dirty="0">
                          <a:solidFill>
                            <a:srgbClr val="000000"/>
                          </a:solidFill>
                          <a:effectLst/>
                          <a:latin typeface="Arial" panose="020B0604020202020204" pitchFamily="34" charset="0"/>
                          <a:cs typeface="Arial" panose="020B0604020202020204" pitchFamily="34" charset="0"/>
                        </a:rPr>
                        <a:t>-0.8%</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buNone/>
                      </a:pPr>
                      <a:r>
                        <a:rPr lang="en-US" sz="1100" b="0" u="none" strike="noStrike" dirty="0">
                          <a:solidFill>
                            <a:srgbClr val="000000"/>
                          </a:solidFill>
                          <a:effectLst/>
                          <a:latin typeface="Arial" panose="020B0604020202020204" pitchFamily="34" charset="0"/>
                          <a:cs typeface="Arial" panose="020B0604020202020204" pitchFamily="34" charset="0"/>
                        </a:rPr>
                        <a:t>$56,537</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buNone/>
                      </a:pPr>
                      <a:r>
                        <a:rPr lang="en-US" sz="1100" b="0" u="none" strike="noStrike" dirty="0">
                          <a:solidFill>
                            <a:srgbClr val="000000"/>
                          </a:solidFill>
                          <a:effectLst/>
                          <a:latin typeface="Arial" panose="020B0604020202020204" pitchFamily="34" charset="0"/>
                          <a:cs typeface="Arial" panose="020B0604020202020204" pitchFamily="34" charset="0"/>
                        </a:rPr>
                        <a:t>-5.6%</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buNone/>
                      </a:pPr>
                      <a:r>
                        <a:rPr lang="en-US" sz="1100" b="0" u="none" strike="noStrike" dirty="0">
                          <a:solidFill>
                            <a:srgbClr val="000000"/>
                          </a:solidFill>
                          <a:effectLst/>
                          <a:latin typeface="Arial" panose="020B0604020202020204" pitchFamily="34" charset="0"/>
                          <a:cs typeface="Arial" panose="020B0604020202020204" pitchFamily="34" charset="0"/>
                        </a:rPr>
                        <a:t>-7.9%</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3443705252"/>
                  </a:ext>
                </a:extLst>
              </a:tr>
              <a:tr h="311223">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2025</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3</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buNone/>
                      </a:pPr>
                      <a:r>
                        <a:rPr lang="en-US" sz="1100" b="0" u="none" strike="noStrike" dirty="0">
                          <a:solidFill>
                            <a:srgbClr val="000000"/>
                          </a:solidFill>
                          <a:effectLst/>
                          <a:latin typeface="Arial" panose="020B0604020202020204" pitchFamily="34" charset="0"/>
                          <a:cs typeface="Arial" panose="020B0604020202020204" pitchFamily="34" charset="0"/>
                        </a:rPr>
                        <a:t>312</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buNone/>
                      </a:pPr>
                      <a:r>
                        <a:rPr lang="en-US" sz="1100" b="0" u="none" strike="noStrike" dirty="0">
                          <a:solidFill>
                            <a:srgbClr val="000000"/>
                          </a:solidFill>
                          <a:effectLst/>
                          <a:latin typeface="Arial" panose="020B0604020202020204" pitchFamily="34" charset="0"/>
                          <a:cs typeface="Arial" panose="020B0604020202020204" pitchFamily="34" charset="0"/>
                        </a:rPr>
                        <a:t>24.8%</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buNone/>
                      </a:pPr>
                      <a:r>
                        <a:rPr lang="en-US" sz="1100" b="0" u="none" strike="noStrike" dirty="0">
                          <a:solidFill>
                            <a:srgbClr val="000000"/>
                          </a:solidFill>
                          <a:effectLst/>
                          <a:latin typeface="Arial" panose="020B0604020202020204" pitchFamily="34" charset="0"/>
                          <a:cs typeface="Arial" panose="020B0604020202020204" pitchFamily="34" charset="0"/>
                        </a:rPr>
                        <a:t>-6.9%</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buNone/>
                      </a:pPr>
                      <a:r>
                        <a:rPr lang="en-US" sz="1100" b="0" u="none" strike="noStrike" dirty="0">
                          <a:solidFill>
                            <a:srgbClr val="000000"/>
                          </a:solidFill>
                          <a:effectLst/>
                          <a:latin typeface="Arial" panose="020B0604020202020204" pitchFamily="34" charset="0"/>
                          <a:cs typeface="Arial" panose="020B0604020202020204" pitchFamily="34" charset="0"/>
                        </a:rPr>
                        <a:t>$80,407</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buNone/>
                      </a:pPr>
                      <a:r>
                        <a:rPr lang="en-US" sz="1100" b="0" u="none" strike="noStrike" dirty="0">
                          <a:solidFill>
                            <a:srgbClr val="000000"/>
                          </a:solidFill>
                          <a:effectLst/>
                          <a:latin typeface="Arial" panose="020B0604020202020204" pitchFamily="34" charset="0"/>
                          <a:cs typeface="Arial" panose="020B0604020202020204" pitchFamily="34" charset="0"/>
                        </a:rPr>
                        <a:t>42.2%</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buNone/>
                      </a:pPr>
                      <a:r>
                        <a:rPr lang="en-US" sz="1100" b="0" u="none" strike="noStrike" dirty="0">
                          <a:solidFill>
                            <a:srgbClr val="000000"/>
                          </a:solidFill>
                          <a:effectLst/>
                          <a:latin typeface="Arial" panose="020B0604020202020204" pitchFamily="34" charset="0"/>
                          <a:cs typeface="Arial" panose="020B0604020202020204" pitchFamily="34" charset="0"/>
                        </a:rPr>
                        <a:t>4.3%</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836790514"/>
                  </a:ext>
                </a:extLst>
              </a:tr>
              <a:tr h="311223">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2025</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4</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299</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-4.2%</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48.0%</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$51,873</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-35.5%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17.1%</a:t>
                      </a:r>
                    </a:p>
                  </a:txBody>
                  <a:tcPr marL="9525" marR="9525" marT="9525" marB="0" anchor="ctr"/>
                </a:tc>
                <a:extLst>
                  <a:ext uri="{0D108BD9-81ED-4DB2-BD59-A6C34878D82A}">
                    <a16:rowId xmlns:a16="http://schemas.microsoft.com/office/drawing/2014/main" val="370724137"/>
                  </a:ext>
                </a:extLst>
              </a:tr>
              <a:tr h="311223">
                <a:tc>
                  <a:txBody>
                    <a:bodyPr/>
                    <a:lstStyle/>
                    <a:p>
                      <a:pPr algn="ctr" fontAlgn="b"/>
                      <a:r>
                        <a:rPr lang="en-US" sz="1100" b="0" i="0" u="none" strike="noStrike" dirty="0">
                          <a:solidFill>
                            <a:srgbClr val="000000"/>
                          </a:solidFill>
                          <a:effectLst/>
                          <a:latin typeface="Arial" panose="020B0604020202020204" pitchFamily="34" charset="0"/>
                          <a:cs typeface="Arial" panose="020B0604020202020204" pitchFamily="34" charset="0"/>
                        </a:rPr>
                        <a:t>2026</a:t>
                      </a:r>
                    </a:p>
                  </a:txBody>
                  <a:tcPr marL="9525" marR="9525" marT="9525" marB="0" anchor="ctr"/>
                </a:tc>
                <a:tc>
                  <a:txBody>
                    <a:bodyPr/>
                    <a:lstStyle/>
                    <a:p>
                      <a:pPr algn="ctr" fontAlgn="b"/>
                      <a:r>
                        <a:rPr lang="en-US" sz="1100" b="0" i="0" u="none" strike="noStrike" dirty="0">
                          <a:solidFill>
                            <a:srgbClr val="000000"/>
                          </a:solidFill>
                          <a:effectLst/>
                          <a:latin typeface="Arial" panose="020B0604020202020204" pitchFamily="34" charset="0"/>
                          <a:cs typeface="Arial" panose="020B0604020202020204" pitchFamily="34" charset="0"/>
                        </a:rPr>
                        <a:t>1*</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57</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-80.9%</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-75.7%</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$19,337</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-62.7%</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-67.7%</a:t>
                      </a:r>
                    </a:p>
                  </a:txBody>
                  <a:tcPr marL="9525" marR="9525" marT="9525" marB="0" anchor="ctr"/>
                </a:tc>
                <a:extLst>
                  <a:ext uri="{0D108BD9-81ED-4DB2-BD59-A6C34878D82A}">
                    <a16:rowId xmlns:a16="http://schemas.microsoft.com/office/drawing/2014/main" val="3416968035"/>
                  </a:ext>
                </a:extLst>
              </a:tr>
            </a:tbl>
          </a:graphicData>
        </a:graphic>
      </p:graphicFrame>
      <p:sp>
        <p:nvSpPr>
          <p:cNvPr id="3" name="object 3"/>
          <p:cNvSpPr txBox="1"/>
          <p:nvPr/>
        </p:nvSpPr>
        <p:spPr>
          <a:xfrm>
            <a:off x="685800" y="6568991"/>
            <a:ext cx="4617475" cy="197490"/>
          </a:xfrm>
          <a:prstGeom prst="rect">
            <a:avLst/>
          </a:prstGeom>
        </p:spPr>
        <p:txBody>
          <a:bodyPr vert="horz" wrap="square" lIns="0" tIns="12700" rIns="0" bIns="0" rtlCol="0">
            <a:spAutoFit/>
          </a:bodyPr>
          <a:lstStyle/>
          <a:p>
            <a:pPr marL="12700">
              <a:lnSpc>
                <a:spcPct val="100000"/>
              </a:lnSpc>
              <a:spcBef>
                <a:spcPts val="100"/>
              </a:spcBef>
            </a:pPr>
            <a:r>
              <a:rPr sz="1200" dirty="0">
                <a:latin typeface="Arial" panose="020B0604020202020204" pitchFamily="34" charset="0"/>
                <a:cs typeface="Arial" panose="020B0604020202020204" pitchFamily="34" charset="0"/>
              </a:rPr>
              <a:t>Data</a:t>
            </a:r>
            <a:r>
              <a:rPr sz="1200" spc="-5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from:</a:t>
            </a:r>
            <a:r>
              <a:rPr sz="1200" spc="-2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United</a:t>
            </a:r>
            <a:r>
              <a:rPr sz="1200" spc="-45" dirty="0">
                <a:latin typeface="Arial" panose="020B0604020202020204" pitchFamily="34" charset="0"/>
                <a:cs typeface="Arial" panose="020B0604020202020204" pitchFamily="34" charset="0"/>
              </a:rPr>
              <a:t> </a:t>
            </a:r>
            <a:r>
              <a:rPr sz="1200" spc="-10" dirty="0">
                <a:latin typeface="Arial" panose="020B0604020202020204" pitchFamily="34" charset="0"/>
                <a:cs typeface="Arial" panose="020B0604020202020204" pitchFamily="34" charset="0"/>
              </a:rPr>
              <a:t>States</a:t>
            </a:r>
            <a:r>
              <a:rPr sz="1200" spc="-4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Census</a:t>
            </a:r>
            <a:r>
              <a:rPr sz="1200" spc="-2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Bureau.</a:t>
            </a:r>
            <a:r>
              <a:rPr sz="1200" spc="-45" dirty="0">
                <a:latin typeface="Arial" panose="020B0604020202020204" pitchFamily="34" charset="0"/>
                <a:cs typeface="Arial" panose="020B0604020202020204" pitchFamily="34" charset="0"/>
              </a:rPr>
              <a:t> </a:t>
            </a:r>
            <a:r>
              <a:rPr sz="1200" u="sng" dirty="0">
                <a:solidFill>
                  <a:srgbClr val="0462C1"/>
                </a:solidFill>
                <a:uFill>
                  <a:solidFill>
                    <a:srgbClr val="0462C1"/>
                  </a:solidFill>
                </a:uFill>
                <a:latin typeface="Arial" panose="020B0604020202020204" pitchFamily="34" charset="0"/>
                <a:cs typeface="Arial" panose="020B0604020202020204" pitchFamily="34" charset="0"/>
                <a:hlinkClick r:id="rId2"/>
              </a:rPr>
              <a:t>Building</a:t>
            </a:r>
            <a:r>
              <a:rPr sz="1200" u="sng" spc="-60" dirty="0">
                <a:solidFill>
                  <a:srgbClr val="0462C1"/>
                </a:solidFill>
                <a:uFill>
                  <a:solidFill>
                    <a:srgbClr val="0462C1"/>
                  </a:solidFill>
                </a:uFill>
                <a:latin typeface="Arial" panose="020B0604020202020204" pitchFamily="34" charset="0"/>
                <a:cs typeface="Arial" panose="020B0604020202020204" pitchFamily="34" charset="0"/>
                <a:hlinkClick r:id="rId2"/>
              </a:rPr>
              <a:t> </a:t>
            </a:r>
            <a:r>
              <a:rPr sz="1200" u="sng" dirty="0">
                <a:solidFill>
                  <a:srgbClr val="0462C1"/>
                </a:solidFill>
                <a:uFill>
                  <a:solidFill>
                    <a:srgbClr val="0462C1"/>
                  </a:solidFill>
                </a:uFill>
                <a:latin typeface="Arial" panose="020B0604020202020204" pitchFamily="34" charset="0"/>
                <a:cs typeface="Arial" panose="020B0604020202020204" pitchFamily="34" charset="0"/>
                <a:hlinkClick r:id="rId2"/>
              </a:rPr>
              <a:t>Permits</a:t>
            </a:r>
            <a:r>
              <a:rPr sz="1200" u="sng" spc="-35" dirty="0">
                <a:solidFill>
                  <a:srgbClr val="0462C1"/>
                </a:solidFill>
                <a:uFill>
                  <a:solidFill>
                    <a:srgbClr val="0462C1"/>
                  </a:solidFill>
                </a:uFill>
                <a:latin typeface="Arial" panose="020B0604020202020204" pitchFamily="34" charset="0"/>
                <a:cs typeface="Arial" panose="020B0604020202020204" pitchFamily="34" charset="0"/>
                <a:hlinkClick r:id="rId2"/>
              </a:rPr>
              <a:t> </a:t>
            </a:r>
            <a:r>
              <a:rPr sz="1200" u="sng" spc="-10" dirty="0">
                <a:solidFill>
                  <a:srgbClr val="0462C1"/>
                </a:solidFill>
                <a:uFill>
                  <a:solidFill>
                    <a:srgbClr val="0462C1"/>
                  </a:solidFill>
                </a:uFill>
                <a:latin typeface="Arial" panose="020B0604020202020204" pitchFamily="34" charset="0"/>
                <a:cs typeface="Arial" panose="020B0604020202020204" pitchFamily="34" charset="0"/>
                <a:hlinkClick r:id="rId2"/>
              </a:rPr>
              <a:t>Survey</a:t>
            </a:r>
            <a:endParaRPr sz="12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8C8E2A1-4F13-122F-B198-579DB322442C}"/>
              </a:ext>
            </a:extLst>
          </p:cNvPr>
          <p:cNvSpPr txBox="1"/>
          <p:nvPr/>
        </p:nvSpPr>
        <p:spPr>
          <a:xfrm>
            <a:off x="9884601" y="869814"/>
            <a:ext cx="2081148" cy="1569660"/>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*First Quarter 2026 is missing February &amp; March data due to the government shutdown delaying reporting. We’ll update the data visualization on our webpage as soon as this data is released.</a:t>
            </a:r>
          </a:p>
        </p:txBody>
      </p:sp>
      <p:sp>
        <p:nvSpPr>
          <p:cNvPr id="8" name="object 5">
            <a:extLst>
              <a:ext uri="{FF2B5EF4-FFF2-40B4-BE49-F238E27FC236}">
                <a16:creationId xmlns:a16="http://schemas.microsoft.com/office/drawing/2014/main" id="{983EAC10-3353-1267-5E8F-0646EEF89DFA}"/>
              </a:ext>
            </a:extLst>
          </p:cNvPr>
          <p:cNvSpPr txBox="1"/>
          <p:nvPr/>
        </p:nvSpPr>
        <p:spPr>
          <a:xfrm>
            <a:off x="9113773" y="6422446"/>
            <a:ext cx="2644775" cy="348813"/>
          </a:xfrm>
          <a:prstGeom prst="rect">
            <a:avLst/>
          </a:prstGeom>
        </p:spPr>
        <p:txBody>
          <a:bodyPr vert="horz" wrap="square" lIns="0" tIns="12700" rIns="0" bIns="0" rtlCol="0">
            <a:spAutoFit/>
          </a:bodyPr>
          <a:lstStyle/>
          <a:p>
            <a:pPr marL="12700" algn="r">
              <a:lnSpc>
                <a:spcPct val="100000"/>
              </a:lnSpc>
              <a:spcBef>
                <a:spcPts val="100"/>
              </a:spcBef>
            </a:pPr>
            <a:r>
              <a:rPr sz="1050" dirty="0">
                <a:latin typeface="Arial" panose="020B0604020202020204" pitchFamily="34" charset="0"/>
                <a:cs typeface="Arial" panose="020B0604020202020204" pitchFamily="34" charset="0"/>
              </a:rPr>
              <a:t>NWLA</a:t>
            </a:r>
            <a:r>
              <a:rPr sz="1050" spc="-15"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ECONOMIC</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DASHBOARD</a:t>
            </a:r>
            <a:endParaRPr lang="en-US" sz="1050" spc="-10" dirty="0">
              <a:latin typeface="Arial" panose="020B0604020202020204" pitchFamily="34" charset="0"/>
              <a:cs typeface="Arial" panose="020B0604020202020204" pitchFamily="34" charset="0"/>
            </a:endParaRPr>
          </a:p>
          <a:p>
            <a:pPr marL="12700" algn="r">
              <a:lnSpc>
                <a:spcPct val="100000"/>
              </a:lnSpc>
              <a:spcBef>
                <a:spcPts val="100"/>
              </a:spcBef>
            </a:pPr>
            <a:r>
              <a:rPr lang="en-US" sz="1050" dirty="0">
                <a:latin typeface="Arial" panose="020B0604020202020204" pitchFamily="34" charset="0"/>
                <a:cs typeface="Arial" panose="020B0604020202020204" pitchFamily="34" charset="0"/>
              </a:rPr>
              <a:t>Building Permits</a:t>
            </a:r>
          </a:p>
        </p:txBody>
      </p:sp>
      <p:sp>
        <p:nvSpPr>
          <p:cNvPr id="7" name="Slide Number Placeholder 6">
            <a:extLst>
              <a:ext uri="{FF2B5EF4-FFF2-40B4-BE49-F238E27FC236}">
                <a16:creationId xmlns:a16="http://schemas.microsoft.com/office/drawing/2014/main" id="{2BA02804-183F-F29E-B793-EE83EF2AA292}"/>
              </a:ext>
            </a:extLst>
          </p:cNvPr>
          <p:cNvSpPr>
            <a:spLocks noGrp="1"/>
          </p:cNvSpPr>
          <p:nvPr>
            <p:ph type="sldNum" sz="quarter" idx="7"/>
          </p:nvPr>
        </p:nvSpPr>
        <p:spPr>
          <a:xfrm>
            <a:off x="11758548" y="6590792"/>
            <a:ext cx="433452" cy="153888"/>
          </a:xfrm>
        </p:spPr>
        <p:txBody>
          <a:bodyPr/>
          <a:lstStyle/>
          <a:p>
            <a:pPr marL="115570">
              <a:lnSpc>
                <a:spcPts val="1240"/>
              </a:lnSpc>
            </a:pPr>
            <a:fld id="{81D60167-4931-47E6-BA6A-407CBD079E47}" type="slidenum">
              <a:rPr lang="en-US" spc="-50" smtClean="0">
                <a:latin typeface="Arial" panose="020B0604020202020204" pitchFamily="34" charset="0"/>
                <a:cs typeface="Arial" panose="020B0604020202020204" pitchFamily="34" charset="0"/>
              </a:rPr>
              <a:t>32</a:t>
            </a:fld>
            <a:endParaRPr lang="en-US" spc="-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96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6AE720F-2960-0A87-8812-28139C7DA5B6}"/>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E4593B72-2031-9A05-D987-B6FADB72B0DC}"/>
              </a:ext>
            </a:extLst>
          </p:cNvPr>
          <p:cNvSpPr txBox="1">
            <a:spLocks noGrp="1"/>
          </p:cNvSpPr>
          <p:nvPr>
            <p:ph type="title" idx="4294967295"/>
          </p:nvPr>
        </p:nvSpPr>
        <p:spPr>
          <a:xfrm>
            <a:off x="3657600" y="2753712"/>
            <a:ext cx="4267198" cy="751488"/>
          </a:xfrm>
          <a:prstGeom prst="rect">
            <a:avLst/>
          </a:prstGeom>
          <a:noFill/>
          <a:ln>
            <a:noFill/>
            <a:prstDash/>
          </a:ln>
          <a:effectLst/>
        </p:spPr>
        <p:txBody>
          <a:bodyPr rot="0" spcFirstLastPara="0" vertOverflow="overflow" horzOverflow="overflow" vert="horz" wrap="square" lIns="0" tIns="12700"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4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Unemployment</a:t>
            </a:r>
          </a:p>
        </p:txBody>
      </p:sp>
      <p:sp>
        <p:nvSpPr>
          <p:cNvPr id="7" name="TextBox 6">
            <a:extLst>
              <a:ext uri="{FF2B5EF4-FFF2-40B4-BE49-F238E27FC236}">
                <a16:creationId xmlns:a16="http://schemas.microsoft.com/office/drawing/2014/main" id="{DFBAD9A9-168E-3C87-66F9-AD033731F9C3}"/>
              </a:ext>
            </a:extLst>
          </p:cNvPr>
          <p:cNvSpPr txBox="1"/>
          <p:nvPr/>
        </p:nvSpPr>
        <p:spPr>
          <a:xfrm>
            <a:off x="3124200" y="3498273"/>
            <a:ext cx="2081148" cy="1754326"/>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*2025 is missing October data due to the government shutdown. The shutdown has caused a delay in reporting, so the 2026 March data is not yet available. For timeliness, we are reporting the first quarter minus this data. </a:t>
            </a:r>
          </a:p>
        </p:txBody>
      </p:sp>
      <p:sp>
        <p:nvSpPr>
          <p:cNvPr id="3" name="object 3">
            <a:extLst>
              <a:ext uri="{FF2B5EF4-FFF2-40B4-BE49-F238E27FC236}">
                <a16:creationId xmlns:a16="http://schemas.microsoft.com/office/drawing/2014/main" id="{BE8671E6-EE83-1F97-CC1C-5F44DF87EA7D}"/>
              </a:ext>
              <a:ext uri="{C183D7F6-B498-43B3-948B-1728B52AA6E4}">
                <adec:decorative xmlns:adec="http://schemas.microsoft.com/office/drawing/2017/decorative" val="1"/>
              </a:ext>
            </a:extLst>
          </p:cNvPr>
          <p:cNvSpPr/>
          <p:nvPr/>
        </p:nvSpPr>
        <p:spPr>
          <a:xfrm>
            <a:off x="7978902" y="2492501"/>
            <a:ext cx="0" cy="3885565"/>
          </a:xfrm>
          <a:custGeom>
            <a:avLst/>
            <a:gdLst/>
            <a:ahLst/>
            <a:cxnLst/>
            <a:rect l="l" t="t" r="r" b="b"/>
            <a:pathLst>
              <a:path h="3885565">
                <a:moveTo>
                  <a:pt x="0" y="0"/>
                </a:moveTo>
                <a:lnTo>
                  <a:pt x="0" y="3885387"/>
                </a:lnTo>
              </a:path>
            </a:pathLst>
          </a:custGeom>
          <a:ln w="53975">
            <a:solidFill>
              <a:srgbClr val="000000"/>
            </a:solidFill>
          </a:ln>
        </p:spPr>
        <p:txBody>
          <a:bodyPr wrap="square" lIns="0" tIns="0" rIns="0" bIns="0" rtlCol="0"/>
          <a:lstStyle/>
          <a:p>
            <a:endParaRPr dirty="0"/>
          </a:p>
        </p:txBody>
      </p:sp>
      <p:sp>
        <p:nvSpPr>
          <p:cNvPr id="6" name="object 6">
            <a:extLst>
              <a:ext uri="{FF2B5EF4-FFF2-40B4-BE49-F238E27FC236}">
                <a16:creationId xmlns:a16="http://schemas.microsoft.com/office/drawing/2014/main" id="{386D158E-032C-2E34-A03C-8B3377DEEFC1}"/>
              </a:ext>
              <a:ext uri="{C183D7F6-B498-43B3-948B-1728B52AA6E4}">
                <adec:decorative xmlns:adec="http://schemas.microsoft.com/office/drawing/2017/decorative" val="1"/>
              </a:ext>
            </a:extLst>
          </p:cNvPr>
          <p:cNvSpPr/>
          <p:nvPr/>
        </p:nvSpPr>
        <p:spPr>
          <a:xfrm>
            <a:off x="3124200" y="2895600"/>
            <a:ext cx="457200" cy="457200"/>
          </a:xfrm>
          <a:custGeom>
            <a:avLst/>
            <a:gdLst/>
            <a:ahLst/>
            <a:cxnLst/>
            <a:rect l="l" t="t" r="r" b="b"/>
            <a:pathLst>
              <a:path w="457200" h="457200">
                <a:moveTo>
                  <a:pt x="457200" y="0"/>
                </a:moveTo>
                <a:lnTo>
                  <a:pt x="0" y="0"/>
                </a:lnTo>
                <a:lnTo>
                  <a:pt x="0" y="457200"/>
                </a:lnTo>
                <a:lnTo>
                  <a:pt x="457200" y="457200"/>
                </a:lnTo>
                <a:lnTo>
                  <a:pt x="457200" y="0"/>
                </a:lnTo>
                <a:close/>
              </a:path>
            </a:pathLst>
          </a:custGeom>
          <a:solidFill>
            <a:srgbClr val="ED7D31"/>
          </a:solidFill>
        </p:spPr>
        <p:txBody>
          <a:bodyPr wrap="square" lIns="0" tIns="0" rIns="0" bIns="0" rtlCol="0"/>
          <a:lstStyle/>
          <a:p>
            <a:endParaRPr dirty="0"/>
          </a:p>
        </p:txBody>
      </p:sp>
      <p:sp>
        <p:nvSpPr>
          <p:cNvPr id="8" name="Slide Number Placeholder 7">
            <a:extLst>
              <a:ext uri="{FF2B5EF4-FFF2-40B4-BE49-F238E27FC236}">
                <a16:creationId xmlns:a16="http://schemas.microsoft.com/office/drawing/2014/main" id="{EB1AD2E8-2A6C-8136-AC4E-46AC6AF99ED8}"/>
              </a:ext>
            </a:extLst>
          </p:cNvPr>
          <p:cNvSpPr>
            <a:spLocks noGrp="1"/>
          </p:cNvSpPr>
          <p:nvPr>
            <p:ph type="sldNum" sz="quarter" idx="7"/>
          </p:nvPr>
        </p:nvSpPr>
        <p:spPr>
          <a:xfrm>
            <a:off x="11758548" y="6590792"/>
            <a:ext cx="357252" cy="153888"/>
          </a:xfrm>
        </p:spPr>
        <p:txBody>
          <a:bodyPr/>
          <a:lstStyle/>
          <a:p>
            <a:pPr marL="115570">
              <a:lnSpc>
                <a:spcPts val="1240"/>
              </a:lnSpc>
            </a:pPr>
            <a:fld id="{81D60167-4931-47E6-BA6A-407CBD079E47}" type="slidenum">
              <a:rPr lang="en-US" spc="-50" smtClean="0">
                <a:latin typeface="Arial" panose="020B0604020202020204" pitchFamily="34" charset="0"/>
                <a:cs typeface="Arial" panose="020B0604020202020204" pitchFamily="34" charset="0"/>
              </a:rPr>
              <a:t>33</a:t>
            </a:fld>
            <a:endParaRPr lang="en-US" spc="-5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1F9A1033-6E8C-165B-FEFD-AFCF354D872D}"/>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4050" y="373380"/>
            <a:ext cx="3605529" cy="1114346"/>
          </a:xfrm>
          <a:prstGeom prst="rect">
            <a:avLst/>
          </a:prstGeom>
        </p:spPr>
      </p:pic>
    </p:spTree>
    <p:extLst>
      <p:ext uri="{BB962C8B-B14F-4D97-AF65-F5344CB8AC3E}">
        <p14:creationId xmlns:p14="http://schemas.microsoft.com/office/powerpoint/2010/main" val="12103504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D765D-05F5-B62A-0087-4A5DEE10555B}"/>
            </a:ext>
          </a:extLst>
        </p:cNvPr>
        <p:cNvGrpSpPr/>
        <p:nvPr/>
      </p:nvGrpSpPr>
      <p:grpSpPr>
        <a:xfrm>
          <a:off x="0" y="0"/>
          <a:ext cx="0" cy="0"/>
          <a:chOff x="0" y="0"/>
          <a:chExt cx="0" cy="0"/>
        </a:xfrm>
      </p:grpSpPr>
      <p:sp>
        <p:nvSpPr>
          <p:cNvPr id="4" name="object 4">
            <a:extLst>
              <a:ext uri="{FF2B5EF4-FFF2-40B4-BE49-F238E27FC236}">
                <a16:creationId xmlns:a16="http://schemas.microsoft.com/office/drawing/2014/main" id="{620CE4B6-12BE-0A48-D774-20EE8D5D9D1D}"/>
              </a:ext>
            </a:extLst>
          </p:cNvPr>
          <p:cNvSpPr txBox="1">
            <a:spLocks noGrp="1"/>
          </p:cNvSpPr>
          <p:nvPr>
            <p:ph type="title" idx="4294967295"/>
          </p:nvPr>
        </p:nvSpPr>
        <p:spPr>
          <a:xfrm>
            <a:off x="919378" y="695325"/>
            <a:ext cx="5329022" cy="289823"/>
          </a:xfrm>
          <a:prstGeom prst="rect">
            <a:avLst/>
          </a:prstGeom>
          <a:noFill/>
          <a:ln>
            <a:noFill/>
            <a:prstDash/>
          </a:ln>
          <a:effectLst/>
        </p:spPr>
        <p:txBody>
          <a:bodyPr rot="0" spcFirstLastPara="0" vertOverflow="overflow" horzOverflow="overflow" vert="horz" wrap="square" lIns="0" tIns="12700"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Unemployment:</a:t>
            </a:r>
            <a:r>
              <a:rPr kumimoji="0" lang="en-US" sz="1800" b="1" i="0" u="none" strike="noStrike" kern="0" cap="none" spc="-5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1800" b="1" i="0" u="none" strike="noStrike" kern="0" cap="none" spc="-1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Shreveport-</a:t>
            </a:r>
            <a:r>
              <a:rPr kumimoji="0" lang="en-US" sz="1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Bossier</a:t>
            </a:r>
            <a:r>
              <a:rPr kumimoji="0" lang="en-US" sz="1800" b="1" i="0" u="none" strike="noStrike" kern="0" cap="none" spc="-5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1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City</a:t>
            </a:r>
            <a:r>
              <a:rPr kumimoji="0" lang="en-US" sz="1800" b="1" i="0" u="none" strike="noStrike" kern="0" cap="none" spc="-2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MSA</a:t>
            </a:r>
            <a:endParaRPr kumimoji="0" lang="en-US"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graphicFrame>
        <p:nvGraphicFramePr>
          <p:cNvPr id="2" name="Chart 1" descr="Dark‑themed dual‑axis chart showing monthly unemployment from January 2018 to January 2026. Red vertical bars represent the number of unemployed people (left axis, 0–25,000), and a blue line shows the unemployment rate (right axis, 0–14%). Unemployment is relatively stable before 2020, spikes sharply in mid‑2020 to nearly 20,000 unemployed and about 12–13%, then declines through 2021 and stabilizes around 6,000–8,500 unemployed with rates near 3.5–4.5% from 2022 onward.">
            <a:extLst>
              <a:ext uri="{FF2B5EF4-FFF2-40B4-BE49-F238E27FC236}">
                <a16:creationId xmlns:a16="http://schemas.microsoft.com/office/drawing/2014/main" id="{C8E23DCC-576F-4BAA-AF21-01458911BA13}"/>
              </a:ext>
            </a:extLst>
          </p:cNvPr>
          <p:cNvGraphicFramePr>
            <a:graphicFrameLocks/>
          </p:cNvGraphicFramePr>
          <p:nvPr>
            <p:extLst>
              <p:ext uri="{D42A27DB-BD31-4B8C-83A1-F6EECF244321}">
                <p14:modId xmlns:p14="http://schemas.microsoft.com/office/powerpoint/2010/main" val="2620477097"/>
              </p:ext>
            </p:extLst>
          </p:nvPr>
        </p:nvGraphicFramePr>
        <p:xfrm>
          <a:off x="919378" y="1177346"/>
          <a:ext cx="6929222" cy="3806535"/>
        </p:xfrm>
        <a:graphic>
          <a:graphicData uri="http://schemas.openxmlformats.org/drawingml/2006/chart">
            <c:chart xmlns:c="http://schemas.openxmlformats.org/drawingml/2006/chart" xmlns:r="http://schemas.openxmlformats.org/officeDocument/2006/relationships" r:id="rId2"/>
          </a:graphicData>
        </a:graphic>
      </p:graphicFrame>
      <p:sp>
        <p:nvSpPr>
          <p:cNvPr id="3" name="object 3">
            <a:extLst>
              <a:ext uri="{FF2B5EF4-FFF2-40B4-BE49-F238E27FC236}">
                <a16:creationId xmlns:a16="http://schemas.microsoft.com/office/drawing/2014/main" id="{757EB562-0E45-68DE-0906-6EA9D1186032}"/>
              </a:ext>
            </a:extLst>
          </p:cNvPr>
          <p:cNvSpPr txBox="1"/>
          <p:nvPr/>
        </p:nvSpPr>
        <p:spPr>
          <a:xfrm>
            <a:off x="960526" y="5176080"/>
            <a:ext cx="2849474" cy="197490"/>
          </a:xfrm>
          <a:prstGeom prst="rect">
            <a:avLst/>
          </a:prstGeom>
        </p:spPr>
        <p:txBody>
          <a:bodyPr vert="horz" wrap="square" lIns="0" tIns="12700" rIns="0" bIns="0" rtlCol="0">
            <a:spAutoFit/>
          </a:bodyPr>
          <a:lstStyle/>
          <a:p>
            <a:pPr marL="12700">
              <a:lnSpc>
                <a:spcPct val="100000"/>
              </a:lnSpc>
              <a:spcBef>
                <a:spcPts val="100"/>
              </a:spcBef>
            </a:pPr>
            <a:r>
              <a:rPr sz="1200" dirty="0">
                <a:latin typeface="Arial" panose="020B0604020202020204" pitchFamily="34" charset="0"/>
                <a:cs typeface="Arial" panose="020B0604020202020204" pitchFamily="34" charset="0"/>
              </a:rPr>
              <a:t>Data</a:t>
            </a:r>
            <a:r>
              <a:rPr sz="1200" spc="-5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from:</a:t>
            </a:r>
            <a:r>
              <a:rPr sz="1200" spc="-25" dirty="0">
                <a:latin typeface="Arial" panose="020B0604020202020204" pitchFamily="34" charset="0"/>
                <a:cs typeface="Arial" panose="020B0604020202020204" pitchFamily="34" charset="0"/>
              </a:rPr>
              <a:t> </a:t>
            </a:r>
            <a:r>
              <a:rPr sz="1200" u="sng" spc="-10" dirty="0">
                <a:solidFill>
                  <a:srgbClr val="0462C1"/>
                </a:solidFill>
                <a:uFill>
                  <a:solidFill>
                    <a:srgbClr val="0462C1"/>
                  </a:solidFill>
                </a:uFill>
                <a:latin typeface="Arial" panose="020B0604020202020204" pitchFamily="34" charset="0"/>
                <a:cs typeface="Arial" panose="020B0604020202020204" pitchFamily="34" charset="0"/>
                <a:hlinkClick r:id="rId3"/>
              </a:rPr>
              <a:t>https://www.bls.gov/</a:t>
            </a:r>
            <a:endParaRPr sz="1200" dirty="0">
              <a:latin typeface="Arial" panose="020B0604020202020204" pitchFamily="34" charset="0"/>
              <a:cs typeface="Arial" panose="020B0604020202020204" pitchFamily="34" charset="0"/>
            </a:endParaRPr>
          </a:p>
        </p:txBody>
      </p:sp>
      <p:graphicFrame>
        <p:nvGraphicFramePr>
          <p:cNvPr id="6" name="object 5">
            <a:extLst>
              <a:ext uri="{FF2B5EF4-FFF2-40B4-BE49-F238E27FC236}">
                <a16:creationId xmlns:a16="http://schemas.microsoft.com/office/drawing/2014/main" id="{F7CCA61F-CADA-E8FF-6390-68865CED34B8}"/>
              </a:ext>
            </a:extLst>
          </p:cNvPr>
          <p:cNvGraphicFramePr>
            <a:graphicFrameLocks noGrp="1"/>
          </p:cNvGraphicFramePr>
          <p:nvPr>
            <p:extLst>
              <p:ext uri="{D42A27DB-BD31-4B8C-83A1-F6EECF244321}">
                <p14:modId xmlns:p14="http://schemas.microsoft.com/office/powerpoint/2010/main" val="2033570424"/>
              </p:ext>
            </p:extLst>
          </p:nvPr>
        </p:nvGraphicFramePr>
        <p:xfrm>
          <a:off x="8001000" y="695325"/>
          <a:ext cx="3816240" cy="4182130"/>
        </p:xfrm>
        <a:graphic>
          <a:graphicData uri="http://schemas.openxmlformats.org/drawingml/2006/table">
            <a:tbl>
              <a:tblPr firstRow="1" bandRow="1">
                <a:tableStyleId>{616DA210-FB5B-4158-B5E0-FEB733F419BA}</a:tableStyleId>
              </a:tblPr>
              <a:tblGrid>
                <a:gridCol w="620760">
                  <a:extLst>
                    <a:ext uri="{9D8B030D-6E8A-4147-A177-3AD203B41FA5}">
                      <a16:colId xmlns:a16="http://schemas.microsoft.com/office/drawing/2014/main" val="20000"/>
                    </a:ext>
                  </a:extLst>
                </a:gridCol>
                <a:gridCol w="739775">
                  <a:extLst>
                    <a:ext uri="{9D8B030D-6E8A-4147-A177-3AD203B41FA5}">
                      <a16:colId xmlns:a16="http://schemas.microsoft.com/office/drawing/2014/main" val="1740401803"/>
                    </a:ext>
                  </a:extLst>
                </a:gridCol>
                <a:gridCol w="1227853">
                  <a:extLst>
                    <a:ext uri="{9D8B030D-6E8A-4147-A177-3AD203B41FA5}">
                      <a16:colId xmlns:a16="http://schemas.microsoft.com/office/drawing/2014/main" val="20001"/>
                    </a:ext>
                  </a:extLst>
                </a:gridCol>
                <a:gridCol w="1227852">
                  <a:extLst>
                    <a:ext uri="{9D8B030D-6E8A-4147-A177-3AD203B41FA5}">
                      <a16:colId xmlns:a16="http://schemas.microsoft.com/office/drawing/2014/main" val="20002"/>
                    </a:ext>
                  </a:extLst>
                </a:gridCol>
              </a:tblGrid>
              <a:tr h="353792">
                <a:tc>
                  <a:txBody>
                    <a:bodyPr/>
                    <a:lstStyle/>
                    <a:p>
                      <a:pPr algn="ctr"/>
                      <a:r>
                        <a:rPr lang="en-US" sz="1100" dirty="0">
                          <a:solidFill>
                            <a:schemeClr val="bg1"/>
                          </a:solidFill>
                          <a:latin typeface="Arial" panose="020B0604020202020204" pitchFamily="34" charset="0"/>
                          <a:cs typeface="Arial" panose="020B0604020202020204" pitchFamily="34" charset="0"/>
                        </a:rPr>
                        <a:t>Year</a:t>
                      </a:r>
                    </a:p>
                  </a:txBody>
                  <a:tcPr anchor="ctr">
                    <a:solidFill>
                      <a:srgbClr val="472C7B"/>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100" dirty="0">
                          <a:solidFill>
                            <a:schemeClr val="bg1"/>
                          </a:solidFill>
                          <a:latin typeface="Arial" panose="020B0604020202020204" pitchFamily="34" charset="0"/>
                          <a:cs typeface="Arial" panose="020B0604020202020204" pitchFamily="34" charset="0"/>
                        </a:rPr>
                        <a:t>Month</a:t>
                      </a:r>
                    </a:p>
                  </a:txBody>
                  <a:tcPr anchor="ctr">
                    <a:solidFill>
                      <a:srgbClr val="472C7B"/>
                    </a:solidFill>
                  </a:tcPr>
                </a:tc>
                <a:tc>
                  <a:txBody>
                    <a:bodyPr/>
                    <a:lstStyle/>
                    <a:p>
                      <a:pPr marL="438150" marR="106680" indent="-321945">
                        <a:lnSpc>
                          <a:spcPct val="100000"/>
                        </a:lnSpc>
                        <a:spcBef>
                          <a:spcPts val="254"/>
                        </a:spcBef>
                      </a:pPr>
                      <a:r>
                        <a:rPr sz="1100" spc="-10" dirty="0">
                          <a:solidFill>
                            <a:schemeClr val="bg1"/>
                          </a:solidFill>
                          <a:latin typeface="Arial" panose="020B0604020202020204" pitchFamily="34" charset="0"/>
                          <a:cs typeface="Arial" panose="020B0604020202020204" pitchFamily="34" charset="0"/>
                        </a:rPr>
                        <a:t>Unemployment </a:t>
                      </a:r>
                      <a:r>
                        <a:rPr sz="1100" spc="-20" dirty="0">
                          <a:solidFill>
                            <a:schemeClr val="bg1"/>
                          </a:solidFill>
                          <a:latin typeface="Arial" panose="020B0604020202020204" pitchFamily="34" charset="0"/>
                          <a:cs typeface="Arial" panose="020B0604020202020204" pitchFamily="34" charset="0"/>
                        </a:rPr>
                        <a:t>Rate</a:t>
                      </a:r>
                      <a:endParaRPr sz="1100" dirty="0">
                        <a:solidFill>
                          <a:schemeClr val="bg1"/>
                        </a:solidFill>
                        <a:latin typeface="Arial" panose="020B0604020202020204" pitchFamily="34" charset="0"/>
                        <a:cs typeface="Arial" panose="020B0604020202020204" pitchFamily="34" charset="0"/>
                      </a:endParaRPr>
                    </a:p>
                  </a:txBody>
                  <a:tcPr marL="0" marR="0" marT="32384" marB="0">
                    <a:solidFill>
                      <a:srgbClr val="472C7B"/>
                    </a:solidFill>
                  </a:tcPr>
                </a:tc>
                <a:tc>
                  <a:txBody>
                    <a:bodyPr/>
                    <a:lstStyle/>
                    <a:p>
                      <a:pPr marL="1905" algn="ctr">
                        <a:lnSpc>
                          <a:spcPct val="100000"/>
                        </a:lnSpc>
                        <a:spcBef>
                          <a:spcPts val="915"/>
                        </a:spcBef>
                      </a:pPr>
                      <a:r>
                        <a:rPr sz="1100" spc="-10" dirty="0">
                          <a:solidFill>
                            <a:schemeClr val="bg1"/>
                          </a:solidFill>
                          <a:latin typeface="Arial" panose="020B0604020202020204" pitchFamily="34" charset="0"/>
                          <a:cs typeface="Arial" panose="020B0604020202020204" pitchFamily="34" charset="0"/>
                        </a:rPr>
                        <a:t>Unemployment</a:t>
                      </a:r>
                      <a:endParaRPr sz="1100" dirty="0">
                        <a:solidFill>
                          <a:schemeClr val="bg1"/>
                        </a:solidFill>
                        <a:latin typeface="Arial" panose="020B0604020202020204" pitchFamily="34" charset="0"/>
                        <a:cs typeface="Arial" panose="020B0604020202020204" pitchFamily="34" charset="0"/>
                      </a:endParaRPr>
                    </a:p>
                  </a:txBody>
                  <a:tcPr marL="0" marR="0" marT="116205" marB="0">
                    <a:solidFill>
                      <a:srgbClr val="472C7B"/>
                    </a:solidFill>
                  </a:tcPr>
                </a:tc>
                <a:extLst>
                  <a:ext uri="{0D108BD9-81ED-4DB2-BD59-A6C34878D82A}">
                    <a16:rowId xmlns:a16="http://schemas.microsoft.com/office/drawing/2014/main" val="10000"/>
                  </a:ext>
                </a:extLst>
              </a:tr>
              <a:tr h="255454">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January</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4.3%</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7,124</a:t>
                      </a:r>
                    </a:p>
                  </a:txBody>
                  <a:tcPr marL="9525" marR="9525" marT="9525" marB="0" anchor="ctr"/>
                </a:tc>
                <a:extLst>
                  <a:ext uri="{0D108BD9-81ED-4DB2-BD59-A6C34878D82A}">
                    <a16:rowId xmlns:a16="http://schemas.microsoft.com/office/drawing/2014/main" val="10009"/>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February</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4.2%</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6,937</a:t>
                      </a:r>
                    </a:p>
                  </a:txBody>
                  <a:tcPr marL="9525" marR="9525" marT="9525" marB="0" anchor="ctr"/>
                </a:tc>
                <a:extLst>
                  <a:ext uri="{0D108BD9-81ED-4DB2-BD59-A6C34878D82A}">
                    <a16:rowId xmlns:a16="http://schemas.microsoft.com/office/drawing/2014/main" val="10010"/>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March</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4.4%</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7,345</a:t>
                      </a:r>
                    </a:p>
                  </a:txBody>
                  <a:tcPr marL="9525" marR="9525" marT="9525" marB="0" anchor="ctr"/>
                </a:tc>
                <a:extLst>
                  <a:ext uri="{0D108BD9-81ED-4DB2-BD59-A6C34878D82A}">
                    <a16:rowId xmlns:a16="http://schemas.microsoft.com/office/drawing/2014/main" val="10011"/>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April</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4.0%</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6,644</a:t>
                      </a:r>
                    </a:p>
                  </a:txBody>
                  <a:tcPr marL="9525" marR="9525" marT="9525" marB="0" anchor="ctr"/>
                </a:tc>
                <a:extLst>
                  <a:ext uri="{0D108BD9-81ED-4DB2-BD59-A6C34878D82A}">
                    <a16:rowId xmlns:a16="http://schemas.microsoft.com/office/drawing/2014/main" val="10012"/>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May</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4.7%</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7,797</a:t>
                      </a:r>
                    </a:p>
                  </a:txBody>
                  <a:tcPr marL="9525" marR="9525" marT="9525" marB="0" anchor="ctr"/>
                </a:tc>
                <a:extLst>
                  <a:ext uri="{0D108BD9-81ED-4DB2-BD59-A6C34878D82A}">
                    <a16:rowId xmlns:a16="http://schemas.microsoft.com/office/drawing/2014/main" val="3857882508"/>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June</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5.0%</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8,434</a:t>
                      </a:r>
                    </a:p>
                  </a:txBody>
                  <a:tcPr marL="9525" marR="9525" marT="9525" marB="0" anchor="ctr"/>
                </a:tc>
                <a:extLst>
                  <a:ext uri="{0D108BD9-81ED-4DB2-BD59-A6C34878D82A}">
                    <a16:rowId xmlns:a16="http://schemas.microsoft.com/office/drawing/2014/main" val="699453917"/>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July</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4.6%</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7,802</a:t>
                      </a:r>
                    </a:p>
                  </a:txBody>
                  <a:tcPr marL="9525" marR="9525" marT="9525" marB="0" anchor="ctr"/>
                </a:tc>
                <a:extLst>
                  <a:ext uri="{0D108BD9-81ED-4DB2-BD59-A6C34878D82A}">
                    <a16:rowId xmlns:a16="http://schemas.microsoft.com/office/drawing/2014/main" val="1981396855"/>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August</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4.3%</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7,141</a:t>
                      </a:r>
                    </a:p>
                  </a:txBody>
                  <a:tcPr marL="9525" marR="9525" marT="9525" marB="0" anchor="ctr"/>
                </a:tc>
                <a:extLst>
                  <a:ext uri="{0D108BD9-81ED-4DB2-BD59-A6C34878D82A}">
                    <a16:rowId xmlns:a16="http://schemas.microsoft.com/office/drawing/2014/main" val="916523389"/>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September</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4.4%</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7,440</a:t>
                      </a:r>
                    </a:p>
                  </a:txBody>
                  <a:tcPr marL="9525" marR="9525" marT="9525" marB="0" anchor="ctr"/>
                </a:tc>
                <a:extLst>
                  <a:ext uri="{0D108BD9-81ED-4DB2-BD59-A6C34878D82A}">
                    <a16:rowId xmlns:a16="http://schemas.microsoft.com/office/drawing/2014/main" val="3463378068"/>
                  </a:ext>
                </a:extLst>
              </a:tr>
              <a:tr h="249305">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October</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NA</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NA</a:t>
                      </a:r>
                    </a:p>
                  </a:txBody>
                  <a:tcPr marL="9525" marR="9525" marT="9525" marB="0" anchor="ctr"/>
                </a:tc>
                <a:extLst>
                  <a:ext uri="{0D108BD9-81ED-4DB2-BD59-A6C34878D82A}">
                    <a16:rowId xmlns:a16="http://schemas.microsoft.com/office/drawing/2014/main" val="998695239"/>
                  </a:ext>
                </a:extLst>
              </a:tr>
              <a:tr h="249305">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November</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4.2%</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7,169</a:t>
                      </a:r>
                    </a:p>
                  </a:txBody>
                  <a:tcPr marL="9525" marR="9525" marT="9525" marB="0" anchor="ctr"/>
                </a:tc>
                <a:extLst>
                  <a:ext uri="{0D108BD9-81ED-4DB2-BD59-A6C34878D82A}">
                    <a16:rowId xmlns:a16="http://schemas.microsoft.com/office/drawing/2014/main" val="782759488"/>
                  </a:ext>
                </a:extLst>
              </a:tr>
              <a:tr h="249305">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December</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3.9%</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6,661</a:t>
                      </a:r>
                    </a:p>
                  </a:txBody>
                  <a:tcPr marL="9525" marR="9525" marT="9525" marB="0" anchor="ctr"/>
                </a:tc>
                <a:extLst>
                  <a:ext uri="{0D108BD9-81ED-4DB2-BD59-A6C34878D82A}">
                    <a16:rowId xmlns:a16="http://schemas.microsoft.com/office/drawing/2014/main" val="411568435"/>
                  </a:ext>
                </a:extLst>
              </a:tr>
              <a:tr h="249305">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2026</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January</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4.4%</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7,505</a:t>
                      </a:r>
                    </a:p>
                  </a:txBody>
                  <a:tcPr marL="9525" marR="9525" marT="9525" marB="0" anchor="ctr"/>
                </a:tc>
                <a:extLst>
                  <a:ext uri="{0D108BD9-81ED-4DB2-BD59-A6C34878D82A}">
                    <a16:rowId xmlns:a16="http://schemas.microsoft.com/office/drawing/2014/main" val="2055859966"/>
                  </a:ext>
                </a:extLst>
              </a:tr>
              <a:tr h="249305">
                <a:tc>
                  <a:txBody>
                    <a:bodyPr/>
                    <a:lstStyle/>
                    <a:p>
                      <a:pPr algn="ctr"/>
                      <a:r>
                        <a:rPr lang="en-US" sz="1100" dirty="0">
                          <a:latin typeface="Arial" panose="020B0604020202020204" pitchFamily="34" charset="0"/>
                          <a:cs typeface="Arial" panose="020B0604020202020204" pitchFamily="34" charset="0"/>
                        </a:rPr>
                        <a:t>2026</a:t>
                      </a:r>
                    </a:p>
                  </a:txBody>
                  <a:tcPr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February</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4.5%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7,652</a:t>
                      </a:r>
                    </a:p>
                  </a:txBody>
                  <a:tcPr marL="9525" marR="9525" marT="9525" marB="0" anchor="ctr"/>
                </a:tc>
                <a:extLst>
                  <a:ext uri="{0D108BD9-81ED-4DB2-BD59-A6C34878D82A}">
                    <a16:rowId xmlns:a16="http://schemas.microsoft.com/office/drawing/2014/main" val="4171079772"/>
                  </a:ext>
                </a:extLst>
              </a:tr>
              <a:tr h="249305">
                <a:tc>
                  <a:txBody>
                    <a:bodyPr/>
                    <a:lstStyle/>
                    <a:p>
                      <a:pPr algn="ctr"/>
                      <a:r>
                        <a:rPr lang="en-US" sz="1100" dirty="0">
                          <a:latin typeface="Arial" panose="020B0604020202020204" pitchFamily="34" charset="0"/>
                          <a:cs typeface="Arial" panose="020B0604020202020204" pitchFamily="34" charset="0"/>
                        </a:rPr>
                        <a:t>2026</a:t>
                      </a:r>
                    </a:p>
                  </a:txBody>
                  <a:tcPr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March</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NA</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NA</a:t>
                      </a:r>
                    </a:p>
                  </a:txBody>
                  <a:tcPr marL="9525" marR="9525" marT="9525" marB="0" anchor="ctr"/>
                </a:tc>
                <a:extLst>
                  <a:ext uri="{0D108BD9-81ED-4DB2-BD59-A6C34878D82A}">
                    <a16:rowId xmlns:a16="http://schemas.microsoft.com/office/drawing/2014/main" val="2763800349"/>
                  </a:ext>
                </a:extLst>
              </a:tr>
            </a:tbl>
          </a:graphicData>
        </a:graphic>
      </p:graphicFrame>
      <p:sp>
        <p:nvSpPr>
          <p:cNvPr id="8" name="object 5">
            <a:extLst>
              <a:ext uri="{FF2B5EF4-FFF2-40B4-BE49-F238E27FC236}">
                <a16:creationId xmlns:a16="http://schemas.microsoft.com/office/drawing/2014/main" id="{BB99F448-0FCB-2A97-75FE-36ECBBBB10DA}"/>
              </a:ext>
            </a:extLst>
          </p:cNvPr>
          <p:cNvSpPr txBox="1"/>
          <p:nvPr/>
        </p:nvSpPr>
        <p:spPr>
          <a:xfrm>
            <a:off x="9113773" y="6422446"/>
            <a:ext cx="2644775" cy="348813"/>
          </a:xfrm>
          <a:prstGeom prst="rect">
            <a:avLst/>
          </a:prstGeom>
        </p:spPr>
        <p:txBody>
          <a:bodyPr vert="horz" wrap="square" lIns="0" tIns="12700" rIns="0" bIns="0" rtlCol="0">
            <a:spAutoFit/>
          </a:bodyPr>
          <a:lstStyle/>
          <a:p>
            <a:pPr marL="12700" algn="r">
              <a:lnSpc>
                <a:spcPct val="100000"/>
              </a:lnSpc>
              <a:spcBef>
                <a:spcPts val="100"/>
              </a:spcBef>
            </a:pPr>
            <a:r>
              <a:rPr sz="1050" dirty="0">
                <a:latin typeface="Arial" panose="020B0604020202020204" pitchFamily="34" charset="0"/>
                <a:cs typeface="Arial" panose="020B0604020202020204" pitchFamily="34" charset="0"/>
              </a:rPr>
              <a:t>NWLA</a:t>
            </a:r>
            <a:r>
              <a:rPr sz="1050" spc="-15"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ECONOMIC</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DASHBOARD</a:t>
            </a:r>
            <a:endParaRPr lang="en-US" sz="1050" spc="-10" dirty="0">
              <a:latin typeface="Arial" panose="020B0604020202020204" pitchFamily="34" charset="0"/>
              <a:cs typeface="Arial" panose="020B0604020202020204" pitchFamily="34" charset="0"/>
            </a:endParaRPr>
          </a:p>
          <a:p>
            <a:pPr marL="12700" algn="r">
              <a:lnSpc>
                <a:spcPct val="100000"/>
              </a:lnSpc>
              <a:spcBef>
                <a:spcPts val="100"/>
              </a:spcBef>
            </a:pPr>
            <a:r>
              <a:rPr lang="en-US" sz="1050" dirty="0">
                <a:latin typeface="Arial" panose="020B0604020202020204" pitchFamily="34" charset="0"/>
                <a:cs typeface="Arial" panose="020B0604020202020204" pitchFamily="34" charset="0"/>
              </a:rPr>
              <a:t>Unemployment</a:t>
            </a:r>
          </a:p>
        </p:txBody>
      </p:sp>
      <p:sp>
        <p:nvSpPr>
          <p:cNvPr id="5" name="Slide Number Placeholder 4">
            <a:extLst>
              <a:ext uri="{FF2B5EF4-FFF2-40B4-BE49-F238E27FC236}">
                <a16:creationId xmlns:a16="http://schemas.microsoft.com/office/drawing/2014/main" id="{F39900F7-1C64-7021-1458-8B00491C444C}"/>
              </a:ext>
            </a:extLst>
          </p:cNvPr>
          <p:cNvSpPr>
            <a:spLocks noGrp="1"/>
          </p:cNvSpPr>
          <p:nvPr>
            <p:ph type="sldNum" sz="quarter" idx="7"/>
          </p:nvPr>
        </p:nvSpPr>
        <p:spPr>
          <a:xfrm>
            <a:off x="11758548" y="6590792"/>
            <a:ext cx="433452" cy="157875"/>
          </a:xfrm>
        </p:spPr>
        <p:txBody>
          <a:bodyPr/>
          <a:lstStyle/>
          <a:p>
            <a:pPr marL="115570">
              <a:lnSpc>
                <a:spcPts val="1240"/>
              </a:lnSpc>
            </a:pPr>
            <a:fld id="{81D60167-4931-47E6-BA6A-407CBD079E47}" type="slidenum">
              <a:rPr lang="en-US" spc="-50" smtClean="0">
                <a:latin typeface="Arial" panose="020B0604020202020204" pitchFamily="34" charset="0"/>
                <a:cs typeface="Arial" panose="020B0604020202020204" pitchFamily="34" charset="0"/>
              </a:rPr>
              <a:t>34</a:t>
            </a:fld>
            <a:endParaRPr lang="en-US" spc="-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97510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7B2AF-914F-CF27-A6BB-E0B69A62514C}"/>
            </a:ext>
          </a:extLst>
        </p:cNvPr>
        <p:cNvGrpSpPr/>
        <p:nvPr/>
      </p:nvGrpSpPr>
      <p:grpSpPr>
        <a:xfrm>
          <a:off x="0" y="0"/>
          <a:ext cx="0" cy="0"/>
          <a:chOff x="0" y="0"/>
          <a:chExt cx="0" cy="0"/>
        </a:xfrm>
      </p:grpSpPr>
      <p:sp>
        <p:nvSpPr>
          <p:cNvPr id="4" name="object 4">
            <a:extLst>
              <a:ext uri="{FF2B5EF4-FFF2-40B4-BE49-F238E27FC236}">
                <a16:creationId xmlns:a16="http://schemas.microsoft.com/office/drawing/2014/main" id="{B9335FBB-39E9-2552-B902-63D1F865A9BF}"/>
              </a:ext>
            </a:extLst>
          </p:cNvPr>
          <p:cNvSpPr txBox="1">
            <a:spLocks noGrp="1"/>
          </p:cNvSpPr>
          <p:nvPr>
            <p:ph type="title" idx="4294967295"/>
          </p:nvPr>
        </p:nvSpPr>
        <p:spPr>
          <a:xfrm>
            <a:off x="919378" y="695325"/>
            <a:ext cx="5329022" cy="289823"/>
          </a:xfrm>
          <a:prstGeom prst="rect">
            <a:avLst/>
          </a:prstGeom>
          <a:noFill/>
          <a:ln>
            <a:noFill/>
            <a:prstDash/>
          </a:ln>
          <a:effectLst/>
        </p:spPr>
        <p:txBody>
          <a:bodyPr rot="0" spcFirstLastPara="0" vertOverflow="overflow" horzOverflow="overflow" vert="horz" wrap="square" lIns="0" tIns="12700"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lang="en-US" b="1" dirty="0">
                <a:latin typeface="Arial" panose="020B0604020202020204" pitchFamily="34" charset="0"/>
                <a:cs typeface="Arial" panose="020B0604020202020204" pitchFamily="34" charset="0"/>
              </a:rPr>
              <a:t>Labor</a:t>
            </a:r>
            <a:r>
              <a:rPr lang="en-US" b="1" spc="-35"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Force:</a:t>
            </a:r>
            <a:r>
              <a:rPr lang="en-US" b="1" spc="-35" dirty="0">
                <a:latin typeface="Arial" panose="020B0604020202020204" pitchFamily="34" charset="0"/>
                <a:cs typeface="Arial" panose="020B0604020202020204" pitchFamily="34" charset="0"/>
              </a:rPr>
              <a:t> </a:t>
            </a:r>
            <a:r>
              <a:rPr lang="en-US" b="1" spc="-10" dirty="0">
                <a:latin typeface="Arial" panose="020B0604020202020204" pitchFamily="34" charset="0"/>
                <a:cs typeface="Arial" panose="020B0604020202020204" pitchFamily="34" charset="0"/>
              </a:rPr>
              <a:t>Shreveport-</a:t>
            </a:r>
            <a:r>
              <a:rPr lang="en-US" b="1" dirty="0">
                <a:latin typeface="Arial" panose="020B0604020202020204" pitchFamily="34" charset="0"/>
                <a:cs typeface="Arial" panose="020B0604020202020204" pitchFamily="34" charset="0"/>
              </a:rPr>
              <a:t>Bossier</a:t>
            </a:r>
            <a:r>
              <a:rPr lang="en-US" b="1" spc="-60"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City</a:t>
            </a:r>
            <a:r>
              <a:rPr lang="en-US" b="1" spc="-15" dirty="0">
                <a:latin typeface="Arial" panose="020B0604020202020204" pitchFamily="34" charset="0"/>
                <a:cs typeface="Arial" panose="020B0604020202020204" pitchFamily="34" charset="0"/>
              </a:rPr>
              <a:t> </a:t>
            </a:r>
            <a:r>
              <a:rPr lang="en-US" b="1" spc="-25" dirty="0">
                <a:latin typeface="Arial" panose="020B0604020202020204" pitchFamily="34" charset="0"/>
                <a:cs typeface="Arial" panose="020B0604020202020204" pitchFamily="34" charset="0"/>
              </a:rPr>
              <a:t>MSA</a:t>
            </a:r>
            <a:endParaRPr kumimoji="0" lang="en-US"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graphicFrame>
        <p:nvGraphicFramePr>
          <p:cNvPr id="2" name="Chart 1" descr="Dark‑themed stacked bar chart showing monthly employment and unemployment from January 2018 to January 2026. Red bars represent employment (left axis up to 200,000) and smaller blue bars at the bottom represent unemployment. Employment remains relatively stable around 165,000–175,000 throughout the period, with a noticeable dip in 2020, while unemployment spikes sharply in mid‑2020 to around 20,000 and then gradually declines and stabilizes at lower levels from 2022 onward.">
            <a:extLst>
              <a:ext uri="{FF2B5EF4-FFF2-40B4-BE49-F238E27FC236}">
                <a16:creationId xmlns:a16="http://schemas.microsoft.com/office/drawing/2014/main" id="{12FB625E-6902-4464-9809-3BD853C010DE}"/>
              </a:ext>
            </a:extLst>
          </p:cNvPr>
          <p:cNvGraphicFramePr>
            <a:graphicFrameLocks/>
          </p:cNvGraphicFramePr>
          <p:nvPr>
            <p:extLst>
              <p:ext uri="{D42A27DB-BD31-4B8C-83A1-F6EECF244321}">
                <p14:modId xmlns:p14="http://schemas.microsoft.com/office/powerpoint/2010/main" val="1341859090"/>
              </p:ext>
            </p:extLst>
          </p:nvPr>
        </p:nvGraphicFramePr>
        <p:xfrm>
          <a:off x="919378" y="1143000"/>
          <a:ext cx="7005422" cy="4033080"/>
        </p:xfrm>
        <a:graphic>
          <a:graphicData uri="http://schemas.openxmlformats.org/drawingml/2006/chart">
            <c:chart xmlns:c="http://schemas.openxmlformats.org/drawingml/2006/chart" xmlns:r="http://schemas.openxmlformats.org/officeDocument/2006/relationships" r:id="rId2"/>
          </a:graphicData>
        </a:graphic>
      </p:graphicFrame>
      <p:sp>
        <p:nvSpPr>
          <p:cNvPr id="3" name="object 3">
            <a:extLst>
              <a:ext uri="{FF2B5EF4-FFF2-40B4-BE49-F238E27FC236}">
                <a16:creationId xmlns:a16="http://schemas.microsoft.com/office/drawing/2014/main" id="{487E5E4E-A361-D2A7-5F37-3E10E21BBB5A}"/>
              </a:ext>
            </a:extLst>
          </p:cNvPr>
          <p:cNvSpPr txBox="1"/>
          <p:nvPr/>
        </p:nvSpPr>
        <p:spPr>
          <a:xfrm>
            <a:off x="960526" y="5176080"/>
            <a:ext cx="2849474" cy="197490"/>
          </a:xfrm>
          <a:prstGeom prst="rect">
            <a:avLst/>
          </a:prstGeom>
        </p:spPr>
        <p:txBody>
          <a:bodyPr vert="horz" wrap="square" lIns="0" tIns="12700" rIns="0" bIns="0" rtlCol="0">
            <a:spAutoFit/>
          </a:bodyPr>
          <a:lstStyle/>
          <a:p>
            <a:pPr marL="12700">
              <a:lnSpc>
                <a:spcPct val="100000"/>
              </a:lnSpc>
              <a:spcBef>
                <a:spcPts val="100"/>
              </a:spcBef>
            </a:pPr>
            <a:r>
              <a:rPr sz="1200" dirty="0">
                <a:latin typeface="Arial" panose="020B0604020202020204" pitchFamily="34" charset="0"/>
                <a:cs typeface="Arial" panose="020B0604020202020204" pitchFamily="34" charset="0"/>
              </a:rPr>
              <a:t>Data</a:t>
            </a:r>
            <a:r>
              <a:rPr sz="1200" spc="-5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from:</a:t>
            </a:r>
            <a:r>
              <a:rPr sz="1200" spc="-25" dirty="0">
                <a:latin typeface="Arial" panose="020B0604020202020204" pitchFamily="34" charset="0"/>
                <a:cs typeface="Arial" panose="020B0604020202020204" pitchFamily="34" charset="0"/>
              </a:rPr>
              <a:t> </a:t>
            </a:r>
            <a:r>
              <a:rPr sz="1200" u="sng" spc="-10" dirty="0">
                <a:solidFill>
                  <a:srgbClr val="0462C1"/>
                </a:solidFill>
                <a:uFill>
                  <a:solidFill>
                    <a:srgbClr val="0462C1"/>
                  </a:solidFill>
                </a:uFill>
                <a:latin typeface="Arial" panose="020B0604020202020204" pitchFamily="34" charset="0"/>
                <a:cs typeface="Arial" panose="020B0604020202020204" pitchFamily="34" charset="0"/>
                <a:hlinkClick r:id="rId3"/>
              </a:rPr>
              <a:t>https://www.bls.gov/</a:t>
            </a:r>
            <a:endParaRPr sz="1200" dirty="0">
              <a:latin typeface="Arial" panose="020B0604020202020204" pitchFamily="34" charset="0"/>
              <a:cs typeface="Arial" panose="020B0604020202020204" pitchFamily="34" charset="0"/>
            </a:endParaRPr>
          </a:p>
        </p:txBody>
      </p:sp>
      <p:graphicFrame>
        <p:nvGraphicFramePr>
          <p:cNvPr id="6" name="object 5">
            <a:extLst>
              <a:ext uri="{FF2B5EF4-FFF2-40B4-BE49-F238E27FC236}">
                <a16:creationId xmlns:a16="http://schemas.microsoft.com/office/drawing/2014/main" id="{106DD19D-28BA-EFD7-963E-EB93096AE13E}"/>
              </a:ext>
            </a:extLst>
          </p:cNvPr>
          <p:cNvGraphicFramePr>
            <a:graphicFrameLocks noGrp="1"/>
          </p:cNvGraphicFramePr>
          <p:nvPr>
            <p:extLst>
              <p:ext uri="{D42A27DB-BD31-4B8C-83A1-F6EECF244321}">
                <p14:modId xmlns:p14="http://schemas.microsoft.com/office/powerpoint/2010/main" val="1845578770"/>
              </p:ext>
            </p:extLst>
          </p:nvPr>
        </p:nvGraphicFramePr>
        <p:xfrm>
          <a:off x="8001000" y="695325"/>
          <a:ext cx="3816240" cy="4168258"/>
        </p:xfrm>
        <a:graphic>
          <a:graphicData uri="http://schemas.openxmlformats.org/drawingml/2006/table">
            <a:tbl>
              <a:tblPr firstRow="1" bandRow="1">
                <a:tableStyleId>{616DA210-FB5B-4158-B5E0-FEB733F419BA}</a:tableStyleId>
              </a:tblPr>
              <a:tblGrid>
                <a:gridCol w="620760">
                  <a:extLst>
                    <a:ext uri="{9D8B030D-6E8A-4147-A177-3AD203B41FA5}">
                      <a16:colId xmlns:a16="http://schemas.microsoft.com/office/drawing/2014/main" val="20000"/>
                    </a:ext>
                  </a:extLst>
                </a:gridCol>
                <a:gridCol w="739775">
                  <a:extLst>
                    <a:ext uri="{9D8B030D-6E8A-4147-A177-3AD203B41FA5}">
                      <a16:colId xmlns:a16="http://schemas.microsoft.com/office/drawing/2014/main" val="1740401803"/>
                    </a:ext>
                  </a:extLst>
                </a:gridCol>
                <a:gridCol w="1227853">
                  <a:extLst>
                    <a:ext uri="{9D8B030D-6E8A-4147-A177-3AD203B41FA5}">
                      <a16:colId xmlns:a16="http://schemas.microsoft.com/office/drawing/2014/main" val="20001"/>
                    </a:ext>
                  </a:extLst>
                </a:gridCol>
                <a:gridCol w="1227852">
                  <a:extLst>
                    <a:ext uri="{9D8B030D-6E8A-4147-A177-3AD203B41FA5}">
                      <a16:colId xmlns:a16="http://schemas.microsoft.com/office/drawing/2014/main" val="20002"/>
                    </a:ext>
                  </a:extLst>
                </a:gridCol>
              </a:tblGrid>
              <a:tr h="353792">
                <a:tc>
                  <a:txBody>
                    <a:bodyPr/>
                    <a:lstStyle/>
                    <a:p>
                      <a:pPr algn="ctr"/>
                      <a:r>
                        <a:rPr lang="en-US" sz="1100" dirty="0">
                          <a:solidFill>
                            <a:schemeClr val="bg1"/>
                          </a:solidFill>
                          <a:latin typeface="Arial" panose="020B0604020202020204" pitchFamily="34" charset="0"/>
                          <a:cs typeface="Arial" panose="020B0604020202020204" pitchFamily="34" charset="0"/>
                        </a:rPr>
                        <a:t>Year</a:t>
                      </a:r>
                    </a:p>
                  </a:txBody>
                  <a:tcPr anchor="ctr">
                    <a:solidFill>
                      <a:srgbClr val="472C7B"/>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100" dirty="0">
                          <a:solidFill>
                            <a:schemeClr val="bg1"/>
                          </a:solidFill>
                          <a:latin typeface="Arial" panose="020B0604020202020204" pitchFamily="34" charset="0"/>
                          <a:cs typeface="Arial" panose="020B0604020202020204" pitchFamily="34" charset="0"/>
                        </a:rPr>
                        <a:t>Month</a:t>
                      </a:r>
                    </a:p>
                  </a:txBody>
                  <a:tcPr anchor="ctr">
                    <a:solidFill>
                      <a:srgbClr val="472C7B"/>
                    </a:solidFill>
                  </a:tcPr>
                </a:tc>
                <a:tc>
                  <a:txBody>
                    <a:bodyPr/>
                    <a:lstStyle/>
                    <a:p>
                      <a:pPr marL="1270" algn="ctr">
                        <a:lnSpc>
                          <a:spcPct val="100000"/>
                        </a:lnSpc>
                        <a:spcBef>
                          <a:spcPts val="910"/>
                        </a:spcBef>
                      </a:pPr>
                      <a:r>
                        <a:rPr sz="1100" spc="-10" dirty="0">
                          <a:solidFill>
                            <a:schemeClr val="bg1"/>
                          </a:solidFill>
                          <a:latin typeface="Arial" panose="020B0604020202020204" pitchFamily="34" charset="0"/>
                          <a:cs typeface="Arial" panose="020B0604020202020204" pitchFamily="34" charset="0"/>
                        </a:rPr>
                        <a:t>Unemployment</a:t>
                      </a:r>
                      <a:endParaRPr sz="1100" dirty="0">
                        <a:solidFill>
                          <a:schemeClr val="bg1"/>
                        </a:solidFill>
                        <a:latin typeface="Arial" panose="020B0604020202020204" pitchFamily="34" charset="0"/>
                        <a:cs typeface="Arial" panose="020B0604020202020204" pitchFamily="34" charset="0"/>
                      </a:endParaRPr>
                    </a:p>
                  </a:txBody>
                  <a:tcPr marL="0" marR="0" marT="115570" marB="0">
                    <a:solidFill>
                      <a:srgbClr val="472C7B"/>
                    </a:solidFill>
                  </a:tcPr>
                </a:tc>
                <a:tc>
                  <a:txBody>
                    <a:bodyPr/>
                    <a:lstStyle/>
                    <a:p>
                      <a:pPr marL="1905" algn="ctr">
                        <a:lnSpc>
                          <a:spcPct val="100000"/>
                        </a:lnSpc>
                        <a:spcBef>
                          <a:spcPts val="910"/>
                        </a:spcBef>
                      </a:pPr>
                      <a:r>
                        <a:rPr sz="1100" spc="-10" dirty="0">
                          <a:solidFill>
                            <a:schemeClr val="bg1"/>
                          </a:solidFill>
                          <a:latin typeface="Arial" panose="020B0604020202020204" pitchFamily="34" charset="0"/>
                          <a:cs typeface="Arial" panose="020B0604020202020204" pitchFamily="34" charset="0"/>
                        </a:rPr>
                        <a:t>Employment</a:t>
                      </a:r>
                      <a:endParaRPr sz="1100" dirty="0">
                        <a:solidFill>
                          <a:schemeClr val="bg1"/>
                        </a:solidFill>
                        <a:latin typeface="Arial" panose="020B0604020202020204" pitchFamily="34" charset="0"/>
                        <a:cs typeface="Arial" panose="020B0604020202020204" pitchFamily="34" charset="0"/>
                      </a:endParaRPr>
                    </a:p>
                  </a:txBody>
                  <a:tcPr marL="0" marR="0" marT="115570" marB="0">
                    <a:solidFill>
                      <a:srgbClr val="472C7B"/>
                    </a:solidFill>
                  </a:tcPr>
                </a:tc>
                <a:extLst>
                  <a:ext uri="{0D108BD9-81ED-4DB2-BD59-A6C34878D82A}">
                    <a16:rowId xmlns:a16="http://schemas.microsoft.com/office/drawing/2014/main" val="10000"/>
                  </a:ext>
                </a:extLst>
              </a:tr>
              <a:tr h="255454">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January</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7,124</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157,970</a:t>
                      </a:r>
                    </a:p>
                  </a:txBody>
                  <a:tcPr marL="9525" marR="9525" marT="9525" marB="0" anchor="ctr"/>
                </a:tc>
                <a:extLst>
                  <a:ext uri="{0D108BD9-81ED-4DB2-BD59-A6C34878D82A}">
                    <a16:rowId xmlns:a16="http://schemas.microsoft.com/office/drawing/2014/main" val="10009"/>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February</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6,937</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159,380</a:t>
                      </a:r>
                    </a:p>
                  </a:txBody>
                  <a:tcPr marL="9525" marR="9525" marT="9525" marB="0" anchor="ctr"/>
                </a:tc>
                <a:extLst>
                  <a:ext uri="{0D108BD9-81ED-4DB2-BD59-A6C34878D82A}">
                    <a16:rowId xmlns:a16="http://schemas.microsoft.com/office/drawing/2014/main" val="10010"/>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March</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7,345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159,773</a:t>
                      </a:r>
                    </a:p>
                  </a:txBody>
                  <a:tcPr marL="9525" marR="9525" marT="9525" marB="0" anchor="ctr"/>
                </a:tc>
                <a:extLst>
                  <a:ext uri="{0D108BD9-81ED-4DB2-BD59-A6C34878D82A}">
                    <a16:rowId xmlns:a16="http://schemas.microsoft.com/office/drawing/2014/main" val="10011"/>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April</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6,644</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160,288</a:t>
                      </a:r>
                    </a:p>
                  </a:txBody>
                  <a:tcPr marL="9525" marR="9525" marT="9525" marB="0" anchor="ctr"/>
                </a:tc>
                <a:extLst>
                  <a:ext uri="{0D108BD9-81ED-4DB2-BD59-A6C34878D82A}">
                    <a16:rowId xmlns:a16="http://schemas.microsoft.com/office/drawing/2014/main" val="10012"/>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May</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7,797</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159,669</a:t>
                      </a:r>
                    </a:p>
                  </a:txBody>
                  <a:tcPr marL="9525" marR="9525" marT="9525" marB="0" anchor="ctr"/>
                </a:tc>
                <a:extLst>
                  <a:ext uri="{0D108BD9-81ED-4DB2-BD59-A6C34878D82A}">
                    <a16:rowId xmlns:a16="http://schemas.microsoft.com/office/drawing/2014/main" val="3857882508"/>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June</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8,434</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161,654</a:t>
                      </a:r>
                    </a:p>
                  </a:txBody>
                  <a:tcPr marL="9525" marR="9525" marT="9525" marB="0" anchor="ctr"/>
                </a:tc>
                <a:extLst>
                  <a:ext uri="{0D108BD9-81ED-4DB2-BD59-A6C34878D82A}">
                    <a16:rowId xmlns:a16="http://schemas.microsoft.com/office/drawing/2014/main" val="699453917"/>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July</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7,802</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161,608</a:t>
                      </a:r>
                    </a:p>
                  </a:txBody>
                  <a:tcPr marL="9525" marR="9525" marT="9525" marB="0" anchor="ctr"/>
                </a:tc>
                <a:extLst>
                  <a:ext uri="{0D108BD9-81ED-4DB2-BD59-A6C34878D82A}">
                    <a16:rowId xmlns:a16="http://schemas.microsoft.com/office/drawing/2014/main" val="1981396855"/>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August</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7,141</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160,672</a:t>
                      </a:r>
                    </a:p>
                  </a:txBody>
                  <a:tcPr marL="9525" marR="9525" marT="9525" marB="0" anchor="ctr"/>
                </a:tc>
                <a:extLst>
                  <a:ext uri="{0D108BD9-81ED-4DB2-BD59-A6C34878D82A}">
                    <a16:rowId xmlns:a16="http://schemas.microsoft.com/office/drawing/2014/main" val="916523389"/>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September</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7,440</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160,837</a:t>
                      </a:r>
                    </a:p>
                  </a:txBody>
                  <a:tcPr marL="9525" marR="9525" marT="9525" marB="0" anchor="ctr"/>
                </a:tc>
                <a:extLst>
                  <a:ext uri="{0D108BD9-81ED-4DB2-BD59-A6C34878D82A}">
                    <a16:rowId xmlns:a16="http://schemas.microsoft.com/office/drawing/2014/main" val="3463378068"/>
                  </a:ext>
                </a:extLst>
              </a:tr>
              <a:tr h="249305">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October</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NA</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NA</a:t>
                      </a:r>
                    </a:p>
                  </a:txBody>
                  <a:tcPr marL="9525" marR="9525" marT="9525" marB="0" anchor="ctr"/>
                </a:tc>
                <a:extLst>
                  <a:ext uri="{0D108BD9-81ED-4DB2-BD59-A6C34878D82A}">
                    <a16:rowId xmlns:a16="http://schemas.microsoft.com/office/drawing/2014/main" val="998695239"/>
                  </a:ext>
                </a:extLst>
              </a:tr>
              <a:tr h="249305">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November</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7,169</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163,043</a:t>
                      </a:r>
                    </a:p>
                  </a:txBody>
                  <a:tcPr marL="9525" marR="9525" marT="9525" marB="0" anchor="ctr"/>
                </a:tc>
                <a:extLst>
                  <a:ext uri="{0D108BD9-81ED-4DB2-BD59-A6C34878D82A}">
                    <a16:rowId xmlns:a16="http://schemas.microsoft.com/office/drawing/2014/main" val="782759488"/>
                  </a:ext>
                </a:extLst>
              </a:tr>
              <a:tr h="249305">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December</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6,661</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162,566</a:t>
                      </a:r>
                    </a:p>
                  </a:txBody>
                  <a:tcPr marL="9525" marR="9525" marT="9525" marB="0" anchor="ctr"/>
                </a:tc>
                <a:extLst>
                  <a:ext uri="{0D108BD9-81ED-4DB2-BD59-A6C34878D82A}">
                    <a16:rowId xmlns:a16="http://schemas.microsoft.com/office/drawing/2014/main" val="411568435"/>
                  </a:ext>
                </a:extLst>
              </a:tr>
              <a:tr h="249305">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2026</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January</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7,505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163,652</a:t>
                      </a:r>
                    </a:p>
                  </a:txBody>
                  <a:tcPr marL="9525" marR="9525" marT="9525" marB="0" anchor="ctr"/>
                </a:tc>
                <a:extLst>
                  <a:ext uri="{0D108BD9-81ED-4DB2-BD59-A6C34878D82A}">
                    <a16:rowId xmlns:a16="http://schemas.microsoft.com/office/drawing/2014/main" val="2055859966"/>
                  </a:ext>
                </a:extLst>
              </a:tr>
              <a:tr h="249305">
                <a:tc>
                  <a:txBody>
                    <a:bodyPr/>
                    <a:lstStyle/>
                    <a:p>
                      <a:pPr algn="ctr"/>
                      <a:r>
                        <a:rPr lang="en-US" sz="1100" dirty="0">
                          <a:latin typeface="Arial" panose="020B0604020202020204" pitchFamily="34" charset="0"/>
                          <a:cs typeface="Arial" panose="020B0604020202020204" pitchFamily="34" charset="0"/>
                        </a:rPr>
                        <a:t>2026</a:t>
                      </a:r>
                    </a:p>
                  </a:txBody>
                  <a:tcPr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February</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7,652</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164,191</a:t>
                      </a:r>
                    </a:p>
                  </a:txBody>
                  <a:tcPr marL="9525" marR="9525" marT="9525" marB="0" anchor="ctr"/>
                </a:tc>
                <a:extLst>
                  <a:ext uri="{0D108BD9-81ED-4DB2-BD59-A6C34878D82A}">
                    <a16:rowId xmlns:a16="http://schemas.microsoft.com/office/drawing/2014/main" val="4171079772"/>
                  </a:ext>
                </a:extLst>
              </a:tr>
              <a:tr h="249305">
                <a:tc>
                  <a:txBody>
                    <a:bodyPr/>
                    <a:lstStyle/>
                    <a:p>
                      <a:pPr algn="ctr"/>
                      <a:r>
                        <a:rPr lang="en-US" sz="1100" dirty="0">
                          <a:latin typeface="Arial" panose="020B0604020202020204" pitchFamily="34" charset="0"/>
                          <a:cs typeface="Arial" panose="020B0604020202020204" pitchFamily="34" charset="0"/>
                        </a:rPr>
                        <a:t>2026</a:t>
                      </a:r>
                    </a:p>
                  </a:txBody>
                  <a:tcPr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March</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NA</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NA</a:t>
                      </a:r>
                    </a:p>
                  </a:txBody>
                  <a:tcPr marL="9525" marR="9525" marT="9525" marB="0" anchor="ctr"/>
                </a:tc>
                <a:extLst>
                  <a:ext uri="{0D108BD9-81ED-4DB2-BD59-A6C34878D82A}">
                    <a16:rowId xmlns:a16="http://schemas.microsoft.com/office/drawing/2014/main" val="2763800349"/>
                  </a:ext>
                </a:extLst>
              </a:tr>
            </a:tbl>
          </a:graphicData>
        </a:graphic>
      </p:graphicFrame>
      <p:sp>
        <p:nvSpPr>
          <p:cNvPr id="8" name="object 5">
            <a:extLst>
              <a:ext uri="{FF2B5EF4-FFF2-40B4-BE49-F238E27FC236}">
                <a16:creationId xmlns:a16="http://schemas.microsoft.com/office/drawing/2014/main" id="{AB6A7FE6-DB76-E891-4A56-21C0979F4F87}"/>
              </a:ext>
            </a:extLst>
          </p:cNvPr>
          <p:cNvSpPr txBox="1"/>
          <p:nvPr/>
        </p:nvSpPr>
        <p:spPr>
          <a:xfrm>
            <a:off x="9113773" y="6422446"/>
            <a:ext cx="2644775" cy="348813"/>
          </a:xfrm>
          <a:prstGeom prst="rect">
            <a:avLst/>
          </a:prstGeom>
        </p:spPr>
        <p:txBody>
          <a:bodyPr vert="horz" wrap="square" lIns="0" tIns="12700" rIns="0" bIns="0" rtlCol="0">
            <a:spAutoFit/>
          </a:bodyPr>
          <a:lstStyle/>
          <a:p>
            <a:pPr marL="12700" algn="r">
              <a:lnSpc>
                <a:spcPct val="100000"/>
              </a:lnSpc>
              <a:spcBef>
                <a:spcPts val="100"/>
              </a:spcBef>
            </a:pPr>
            <a:r>
              <a:rPr sz="1050" dirty="0">
                <a:latin typeface="Arial" panose="020B0604020202020204" pitchFamily="34" charset="0"/>
                <a:cs typeface="Arial" panose="020B0604020202020204" pitchFamily="34" charset="0"/>
              </a:rPr>
              <a:t>NWLA</a:t>
            </a:r>
            <a:r>
              <a:rPr sz="1050" spc="-15"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ECONOMIC</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DASHBOARD</a:t>
            </a:r>
            <a:endParaRPr lang="en-US" sz="1050" spc="-10" dirty="0">
              <a:latin typeface="Arial" panose="020B0604020202020204" pitchFamily="34" charset="0"/>
              <a:cs typeface="Arial" panose="020B0604020202020204" pitchFamily="34" charset="0"/>
            </a:endParaRPr>
          </a:p>
          <a:p>
            <a:pPr marL="12700" algn="r">
              <a:lnSpc>
                <a:spcPct val="100000"/>
              </a:lnSpc>
              <a:spcBef>
                <a:spcPts val="100"/>
              </a:spcBef>
            </a:pPr>
            <a:r>
              <a:rPr lang="en-US" sz="1050" dirty="0">
                <a:latin typeface="Arial" panose="020B0604020202020204" pitchFamily="34" charset="0"/>
                <a:cs typeface="Arial" panose="020B0604020202020204" pitchFamily="34" charset="0"/>
              </a:rPr>
              <a:t>Unemployment</a:t>
            </a:r>
          </a:p>
        </p:txBody>
      </p:sp>
      <p:sp>
        <p:nvSpPr>
          <p:cNvPr id="5" name="Slide Number Placeholder 4">
            <a:extLst>
              <a:ext uri="{FF2B5EF4-FFF2-40B4-BE49-F238E27FC236}">
                <a16:creationId xmlns:a16="http://schemas.microsoft.com/office/drawing/2014/main" id="{3D6566FE-E2B4-EC73-D101-9584C6F14180}"/>
              </a:ext>
            </a:extLst>
          </p:cNvPr>
          <p:cNvSpPr>
            <a:spLocks noGrp="1"/>
          </p:cNvSpPr>
          <p:nvPr>
            <p:ph type="sldNum" sz="quarter" idx="7"/>
          </p:nvPr>
        </p:nvSpPr>
        <p:spPr>
          <a:xfrm>
            <a:off x="11758548" y="6590792"/>
            <a:ext cx="433452" cy="157875"/>
          </a:xfrm>
        </p:spPr>
        <p:txBody>
          <a:bodyPr/>
          <a:lstStyle/>
          <a:p>
            <a:pPr marL="115570">
              <a:lnSpc>
                <a:spcPts val="1240"/>
              </a:lnSpc>
            </a:pPr>
            <a:fld id="{81D60167-4931-47E6-BA6A-407CBD079E47}" type="slidenum">
              <a:rPr lang="en-US" spc="-50" smtClean="0">
                <a:latin typeface="Arial" panose="020B0604020202020204" pitchFamily="34" charset="0"/>
                <a:cs typeface="Arial" panose="020B0604020202020204" pitchFamily="34" charset="0"/>
              </a:rPr>
              <a:t>35</a:t>
            </a:fld>
            <a:endParaRPr lang="en-US" spc="-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73833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1C3C9B-2BA3-97FF-B001-5888D7006B32}"/>
            </a:ext>
          </a:extLst>
        </p:cNvPr>
        <p:cNvGrpSpPr/>
        <p:nvPr/>
      </p:nvGrpSpPr>
      <p:grpSpPr>
        <a:xfrm>
          <a:off x="0" y="0"/>
          <a:ext cx="0" cy="0"/>
          <a:chOff x="0" y="0"/>
          <a:chExt cx="0" cy="0"/>
        </a:xfrm>
      </p:grpSpPr>
      <p:sp>
        <p:nvSpPr>
          <p:cNvPr id="4" name="object 4">
            <a:extLst>
              <a:ext uri="{FF2B5EF4-FFF2-40B4-BE49-F238E27FC236}">
                <a16:creationId xmlns:a16="http://schemas.microsoft.com/office/drawing/2014/main" id="{C986A846-4EC4-CCB1-EF7B-1A423BDA5426}"/>
              </a:ext>
            </a:extLst>
          </p:cNvPr>
          <p:cNvSpPr txBox="1">
            <a:spLocks noGrp="1"/>
          </p:cNvSpPr>
          <p:nvPr>
            <p:ph type="title" idx="4294967295"/>
          </p:nvPr>
        </p:nvSpPr>
        <p:spPr>
          <a:xfrm>
            <a:off x="919378" y="695325"/>
            <a:ext cx="5329022" cy="289823"/>
          </a:xfrm>
          <a:prstGeom prst="rect">
            <a:avLst/>
          </a:prstGeom>
          <a:noFill/>
          <a:ln>
            <a:noFill/>
            <a:prstDash/>
          </a:ln>
          <a:effectLst/>
        </p:spPr>
        <p:txBody>
          <a:bodyPr rot="0" spcFirstLastPara="0" vertOverflow="overflow" horzOverflow="overflow" vert="horz" wrap="square" lIns="0" tIns="12700"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Unemployment:</a:t>
            </a:r>
            <a:r>
              <a:rPr kumimoji="0" lang="en-US" sz="1800" b="1" i="0" u="none" strike="noStrike" kern="0" cap="none" spc="-5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1800" b="1" i="0" u="none" strike="noStrike" kern="0" cap="none" spc="-1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Bossier Parish</a:t>
            </a:r>
            <a:endParaRPr kumimoji="0" lang="en-US"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graphicFrame>
        <p:nvGraphicFramePr>
          <p:cNvPr id="2" name="Chart 1" descr="Dark‑themed dual‑axis chart showing monthly unemployment from January 2018 to January 2026. Red vertical bars represent the number of unemployed people (left axis, 0–6,000), and a blue line represents the unemployment rate (right axis, 0–12%). Unemployment is fairly steady around 2,000–2,500 before 2020, spikes sharply in spring 2020 to over 5,000 with the rate rising above 10%, then declines through 2021 and stabilizes from 2022 onward near 1,500–2,200 unemployed with rates around 3–4.5%.">
            <a:extLst>
              <a:ext uri="{FF2B5EF4-FFF2-40B4-BE49-F238E27FC236}">
                <a16:creationId xmlns:a16="http://schemas.microsoft.com/office/drawing/2014/main" id="{810F5703-CDF1-9287-58B0-48A88907FA7E}"/>
              </a:ext>
            </a:extLst>
          </p:cNvPr>
          <p:cNvGraphicFramePr>
            <a:graphicFrameLocks/>
          </p:cNvGraphicFramePr>
          <p:nvPr>
            <p:extLst>
              <p:ext uri="{D42A27DB-BD31-4B8C-83A1-F6EECF244321}">
                <p14:modId xmlns:p14="http://schemas.microsoft.com/office/powerpoint/2010/main" val="2871307038"/>
              </p:ext>
            </p:extLst>
          </p:nvPr>
        </p:nvGraphicFramePr>
        <p:xfrm>
          <a:off x="871855" y="985148"/>
          <a:ext cx="6671945" cy="3967852"/>
        </p:xfrm>
        <a:graphic>
          <a:graphicData uri="http://schemas.openxmlformats.org/drawingml/2006/chart">
            <c:chart xmlns:c="http://schemas.openxmlformats.org/drawingml/2006/chart" xmlns:r="http://schemas.openxmlformats.org/officeDocument/2006/relationships" r:id="rId2"/>
          </a:graphicData>
        </a:graphic>
      </p:graphicFrame>
      <p:sp>
        <p:nvSpPr>
          <p:cNvPr id="3" name="object 3">
            <a:extLst>
              <a:ext uri="{FF2B5EF4-FFF2-40B4-BE49-F238E27FC236}">
                <a16:creationId xmlns:a16="http://schemas.microsoft.com/office/drawing/2014/main" id="{BBD2BC1D-1172-70A8-5BA0-DFDBBE85572F}"/>
              </a:ext>
            </a:extLst>
          </p:cNvPr>
          <p:cNvSpPr txBox="1"/>
          <p:nvPr/>
        </p:nvSpPr>
        <p:spPr>
          <a:xfrm>
            <a:off x="960526" y="5176080"/>
            <a:ext cx="2849474" cy="197490"/>
          </a:xfrm>
          <a:prstGeom prst="rect">
            <a:avLst/>
          </a:prstGeom>
        </p:spPr>
        <p:txBody>
          <a:bodyPr vert="horz" wrap="square" lIns="0" tIns="12700" rIns="0" bIns="0" rtlCol="0">
            <a:spAutoFit/>
          </a:bodyPr>
          <a:lstStyle/>
          <a:p>
            <a:pPr marL="12700">
              <a:lnSpc>
                <a:spcPct val="100000"/>
              </a:lnSpc>
              <a:spcBef>
                <a:spcPts val="100"/>
              </a:spcBef>
            </a:pPr>
            <a:r>
              <a:rPr sz="1200" dirty="0">
                <a:latin typeface="Arial" panose="020B0604020202020204" pitchFamily="34" charset="0"/>
                <a:cs typeface="Arial" panose="020B0604020202020204" pitchFamily="34" charset="0"/>
              </a:rPr>
              <a:t>Data</a:t>
            </a:r>
            <a:r>
              <a:rPr sz="1200" spc="-5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from:</a:t>
            </a:r>
            <a:r>
              <a:rPr sz="1200" spc="-25" dirty="0">
                <a:latin typeface="Arial" panose="020B0604020202020204" pitchFamily="34" charset="0"/>
                <a:cs typeface="Arial" panose="020B0604020202020204" pitchFamily="34" charset="0"/>
              </a:rPr>
              <a:t> </a:t>
            </a:r>
            <a:r>
              <a:rPr sz="1200" u="sng" spc="-10" dirty="0">
                <a:solidFill>
                  <a:srgbClr val="0462C1"/>
                </a:solidFill>
                <a:uFill>
                  <a:solidFill>
                    <a:srgbClr val="0462C1"/>
                  </a:solidFill>
                </a:uFill>
                <a:latin typeface="Arial" panose="020B0604020202020204" pitchFamily="34" charset="0"/>
                <a:cs typeface="Arial" panose="020B0604020202020204" pitchFamily="34" charset="0"/>
                <a:hlinkClick r:id="rId3"/>
              </a:rPr>
              <a:t>https://www.bls.gov/</a:t>
            </a:r>
            <a:endParaRPr sz="1200" dirty="0">
              <a:latin typeface="Arial" panose="020B0604020202020204" pitchFamily="34" charset="0"/>
              <a:cs typeface="Arial" panose="020B0604020202020204" pitchFamily="34" charset="0"/>
            </a:endParaRPr>
          </a:p>
        </p:txBody>
      </p:sp>
      <p:graphicFrame>
        <p:nvGraphicFramePr>
          <p:cNvPr id="6" name="object 5">
            <a:extLst>
              <a:ext uri="{FF2B5EF4-FFF2-40B4-BE49-F238E27FC236}">
                <a16:creationId xmlns:a16="http://schemas.microsoft.com/office/drawing/2014/main" id="{0CA366DB-BBD5-1128-6B27-4B11832C5C7C}"/>
              </a:ext>
            </a:extLst>
          </p:cNvPr>
          <p:cNvGraphicFramePr>
            <a:graphicFrameLocks noGrp="1"/>
          </p:cNvGraphicFramePr>
          <p:nvPr>
            <p:extLst>
              <p:ext uri="{D42A27DB-BD31-4B8C-83A1-F6EECF244321}">
                <p14:modId xmlns:p14="http://schemas.microsoft.com/office/powerpoint/2010/main" val="2186709413"/>
              </p:ext>
            </p:extLst>
          </p:nvPr>
        </p:nvGraphicFramePr>
        <p:xfrm>
          <a:off x="8001000" y="695325"/>
          <a:ext cx="3816240" cy="4182130"/>
        </p:xfrm>
        <a:graphic>
          <a:graphicData uri="http://schemas.openxmlformats.org/drawingml/2006/table">
            <a:tbl>
              <a:tblPr firstRow="1" bandRow="1">
                <a:tableStyleId>{616DA210-FB5B-4158-B5E0-FEB733F419BA}</a:tableStyleId>
              </a:tblPr>
              <a:tblGrid>
                <a:gridCol w="620760">
                  <a:extLst>
                    <a:ext uri="{9D8B030D-6E8A-4147-A177-3AD203B41FA5}">
                      <a16:colId xmlns:a16="http://schemas.microsoft.com/office/drawing/2014/main" val="20000"/>
                    </a:ext>
                  </a:extLst>
                </a:gridCol>
                <a:gridCol w="739775">
                  <a:extLst>
                    <a:ext uri="{9D8B030D-6E8A-4147-A177-3AD203B41FA5}">
                      <a16:colId xmlns:a16="http://schemas.microsoft.com/office/drawing/2014/main" val="1740401803"/>
                    </a:ext>
                  </a:extLst>
                </a:gridCol>
                <a:gridCol w="1227853">
                  <a:extLst>
                    <a:ext uri="{9D8B030D-6E8A-4147-A177-3AD203B41FA5}">
                      <a16:colId xmlns:a16="http://schemas.microsoft.com/office/drawing/2014/main" val="20001"/>
                    </a:ext>
                  </a:extLst>
                </a:gridCol>
                <a:gridCol w="1227852">
                  <a:extLst>
                    <a:ext uri="{9D8B030D-6E8A-4147-A177-3AD203B41FA5}">
                      <a16:colId xmlns:a16="http://schemas.microsoft.com/office/drawing/2014/main" val="20002"/>
                    </a:ext>
                  </a:extLst>
                </a:gridCol>
              </a:tblGrid>
              <a:tr h="353792">
                <a:tc>
                  <a:txBody>
                    <a:bodyPr/>
                    <a:lstStyle/>
                    <a:p>
                      <a:pPr algn="ctr"/>
                      <a:r>
                        <a:rPr lang="en-US" sz="1100" dirty="0">
                          <a:solidFill>
                            <a:schemeClr val="bg1"/>
                          </a:solidFill>
                          <a:latin typeface="Arial" panose="020B0604020202020204" pitchFamily="34" charset="0"/>
                          <a:cs typeface="Arial" panose="020B0604020202020204" pitchFamily="34" charset="0"/>
                        </a:rPr>
                        <a:t>Year</a:t>
                      </a:r>
                    </a:p>
                  </a:txBody>
                  <a:tcPr anchor="ctr">
                    <a:solidFill>
                      <a:srgbClr val="472C7B"/>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100" dirty="0">
                          <a:solidFill>
                            <a:schemeClr val="bg1"/>
                          </a:solidFill>
                          <a:latin typeface="Arial" panose="020B0604020202020204" pitchFamily="34" charset="0"/>
                          <a:cs typeface="Arial" panose="020B0604020202020204" pitchFamily="34" charset="0"/>
                        </a:rPr>
                        <a:t>Month</a:t>
                      </a:r>
                    </a:p>
                  </a:txBody>
                  <a:tcPr anchor="ctr">
                    <a:solidFill>
                      <a:srgbClr val="472C7B"/>
                    </a:solidFill>
                  </a:tcPr>
                </a:tc>
                <a:tc>
                  <a:txBody>
                    <a:bodyPr/>
                    <a:lstStyle/>
                    <a:p>
                      <a:pPr marL="438150" marR="106680" indent="-321945">
                        <a:lnSpc>
                          <a:spcPct val="100000"/>
                        </a:lnSpc>
                        <a:spcBef>
                          <a:spcPts val="254"/>
                        </a:spcBef>
                      </a:pPr>
                      <a:r>
                        <a:rPr sz="1100" spc="-10" dirty="0">
                          <a:solidFill>
                            <a:schemeClr val="bg1"/>
                          </a:solidFill>
                          <a:latin typeface="Arial" panose="020B0604020202020204" pitchFamily="34" charset="0"/>
                          <a:cs typeface="Arial" panose="020B0604020202020204" pitchFamily="34" charset="0"/>
                        </a:rPr>
                        <a:t>Unemployment </a:t>
                      </a:r>
                      <a:r>
                        <a:rPr sz="1100" spc="-20" dirty="0">
                          <a:solidFill>
                            <a:schemeClr val="bg1"/>
                          </a:solidFill>
                          <a:latin typeface="Arial" panose="020B0604020202020204" pitchFamily="34" charset="0"/>
                          <a:cs typeface="Arial" panose="020B0604020202020204" pitchFamily="34" charset="0"/>
                        </a:rPr>
                        <a:t>Rate</a:t>
                      </a:r>
                      <a:endParaRPr sz="1100" dirty="0">
                        <a:solidFill>
                          <a:schemeClr val="bg1"/>
                        </a:solidFill>
                        <a:latin typeface="Arial" panose="020B0604020202020204" pitchFamily="34" charset="0"/>
                        <a:cs typeface="Arial" panose="020B0604020202020204" pitchFamily="34" charset="0"/>
                      </a:endParaRPr>
                    </a:p>
                  </a:txBody>
                  <a:tcPr marL="0" marR="0" marT="32384" marB="0">
                    <a:solidFill>
                      <a:srgbClr val="472C7B"/>
                    </a:solidFill>
                  </a:tcPr>
                </a:tc>
                <a:tc>
                  <a:txBody>
                    <a:bodyPr/>
                    <a:lstStyle/>
                    <a:p>
                      <a:pPr marL="1905" algn="ctr">
                        <a:lnSpc>
                          <a:spcPct val="100000"/>
                        </a:lnSpc>
                        <a:spcBef>
                          <a:spcPts val="915"/>
                        </a:spcBef>
                      </a:pPr>
                      <a:r>
                        <a:rPr sz="1100" spc="-10" dirty="0">
                          <a:solidFill>
                            <a:schemeClr val="bg1"/>
                          </a:solidFill>
                          <a:latin typeface="Arial" panose="020B0604020202020204" pitchFamily="34" charset="0"/>
                          <a:cs typeface="Arial" panose="020B0604020202020204" pitchFamily="34" charset="0"/>
                        </a:rPr>
                        <a:t>Unemployment</a:t>
                      </a:r>
                      <a:endParaRPr sz="1100" dirty="0">
                        <a:solidFill>
                          <a:schemeClr val="bg1"/>
                        </a:solidFill>
                        <a:latin typeface="Arial" panose="020B0604020202020204" pitchFamily="34" charset="0"/>
                        <a:cs typeface="Arial" panose="020B0604020202020204" pitchFamily="34" charset="0"/>
                      </a:endParaRPr>
                    </a:p>
                  </a:txBody>
                  <a:tcPr marL="0" marR="0" marT="116205" marB="0">
                    <a:solidFill>
                      <a:srgbClr val="472C7B"/>
                    </a:solidFill>
                  </a:tcPr>
                </a:tc>
                <a:extLst>
                  <a:ext uri="{0D108BD9-81ED-4DB2-BD59-A6C34878D82A}">
                    <a16:rowId xmlns:a16="http://schemas.microsoft.com/office/drawing/2014/main" val="10000"/>
                  </a:ext>
                </a:extLst>
              </a:tr>
              <a:tr h="255454">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January</a:t>
                      </a:r>
                    </a:p>
                  </a:txBody>
                  <a:tcPr marL="9525" marR="9525" marT="9525" marB="0" anchor="ctr"/>
                </a:tc>
                <a:tc>
                  <a:txBody>
                    <a:bodyPr/>
                    <a:lstStyle/>
                    <a:p>
                      <a:pPr algn="ctr" fontAlgn="ctr">
                        <a:buNone/>
                      </a:pPr>
                      <a:r>
                        <a:rPr lang="en-US" sz="1100" b="0" i="0" u="none" strike="noStrike">
                          <a:solidFill>
                            <a:srgbClr val="000000"/>
                          </a:solidFill>
                          <a:effectLst/>
                          <a:latin typeface="Arial" panose="020B0604020202020204" pitchFamily="34" charset="0"/>
                          <a:cs typeface="Arial" panose="020B0604020202020204" pitchFamily="34" charset="0"/>
                        </a:rPr>
                        <a:t>3.8%</a:t>
                      </a:r>
                    </a:p>
                  </a:txBody>
                  <a:tcPr marL="9525" marR="9525" marT="9525" marB="0" anchor="ctr"/>
                </a:tc>
                <a:tc>
                  <a:txBody>
                    <a:bodyPr/>
                    <a:lstStyle/>
                    <a:p>
                      <a:pPr algn="ctr" fontAlgn="ctr">
                        <a:buNone/>
                      </a:pPr>
                      <a:r>
                        <a:rPr lang="en-US" sz="1100" b="0" i="0" u="none" strike="noStrike">
                          <a:solidFill>
                            <a:srgbClr val="000000"/>
                          </a:solidFill>
                          <a:effectLst/>
                          <a:latin typeface="Arial" panose="020B0604020202020204" pitchFamily="34" charset="0"/>
                          <a:cs typeface="Arial" panose="020B0604020202020204" pitchFamily="34" charset="0"/>
                        </a:rPr>
                        <a:t>2,181</a:t>
                      </a:r>
                    </a:p>
                  </a:txBody>
                  <a:tcPr marL="9525" marR="9525" marT="9525" marB="0" anchor="ctr"/>
                </a:tc>
                <a:extLst>
                  <a:ext uri="{0D108BD9-81ED-4DB2-BD59-A6C34878D82A}">
                    <a16:rowId xmlns:a16="http://schemas.microsoft.com/office/drawing/2014/main" val="10009"/>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February</a:t>
                      </a:r>
                    </a:p>
                  </a:txBody>
                  <a:tcPr marL="9525" marR="9525" marT="9525" marB="0" anchor="ctr"/>
                </a:tc>
                <a:tc>
                  <a:txBody>
                    <a:bodyPr/>
                    <a:lstStyle/>
                    <a:p>
                      <a:pPr algn="ctr" fontAlgn="ctr">
                        <a:buNone/>
                      </a:pPr>
                      <a:r>
                        <a:rPr lang="en-US" sz="1100" b="0" i="0" u="none" strike="noStrike">
                          <a:solidFill>
                            <a:srgbClr val="000000"/>
                          </a:solidFill>
                          <a:effectLst/>
                          <a:latin typeface="Arial" panose="020B0604020202020204" pitchFamily="34" charset="0"/>
                          <a:cs typeface="Arial" panose="020B0604020202020204" pitchFamily="34" charset="0"/>
                        </a:rPr>
                        <a:t>3.8%</a:t>
                      </a:r>
                    </a:p>
                  </a:txBody>
                  <a:tcPr marL="9525" marR="9525" marT="9525" marB="0" anchor="ctr"/>
                </a:tc>
                <a:tc>
                  <a:txBody>
                    <a:bodyPr/>
                    <a:lstStyle/>
                    <a:p>
                      <a:pPr algn="ctr" fontAlgn="ctr">
                        <a:buNone/>
                      </a:pPr>
                      <a:r>
                        <a:rPr lang="en-US" sz="1100" b="0" i="0" u="none" strike="noStrike">
                          <a:solidFill>
                            <a:srgbClr val="000000"/>
                          </a:solidFill>
                          <a:effectLst/>
                          <a:latin typeface="Arial" panose="020B0604020202020204" pitchFamily="34" charset="0"/>
                          <a:cs typeface="Arial" panose="020B0604020202020204" pitchFamily="34" charset="0"/>
                        </a:rPr>
                        <a:t>2,173</a:t>
                      </a:r>
                    </a:p>
                  </a:txBody>
                  <a:tcPr marL="9525" marR="9525" marT="9525" marB="0" anchor="ctr"/>
                </a:tc>
                <a:extLst>
                  <a:ext uri="{0D108BD9-81ED-4DB2-BD59-A6C34878D82A}">
                    <a16:rowId xmlns:a16="http://schemas.microsoft.com/office/drawing/2014/main" val="10010"/>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March</a:t>
                      </a:r>
                    </a:p>
                  </a:txBody>
                  <a:tcPr marL="9525" marR="9525" marT="9525" marB="0" anchor="ctr"/>
                </a:tc>
                <a:tc>
                  <a:txBody>
                    <a:bodyPr/>
                    <a:lstStyle/>
                    <a:p>
                      <a:pPr algn="ctr" fontAlgn="ctr">
                        <a:buNone/>
                      </a:pPr>
                      <a:r>
                        <a:rPr lang="en-US" sz="1100" b="0" i="0" u="none" strike="noStrike">
                          <a:solidFill>
                            <a:srgbClr val="000000"/>
                          </a:solidFill>
                          <a:effectLst/>
                          <a:latin typeface="Arial" panose="020B0604020202020204" pitchFamily="34" charset="0"/>
                          <a:cs typeface="Arial" panose="020B0604020202020204" pitchFamily="34" charset="0"/>
                        </a:rPr>
                        <a:t>4.1%</a:t>
                      </a:r>
                    </a:p>
                  </a:txBody>
                  <a:tcPr marL="9525" marR="9525" marT="9525" marB="0" anchor="ctr"/>
                </a:tc>
                <a:tc>
                  <a:txBody>
                    <a:bodyPr/>
                    <a:lstStyle/>
                    <a:p>
                      <a:pPr algn="ctr" fontAlgn="ctr">
                        <a:buNone/>
                      </a:pPr>
                      <a:r>
                        <a:rPr lang="en-US" sz="1100" b="0" i="0" u="none" strike="noStrike">
                          <a:solidFill>
                            <a:srgbClr val="000000"/>
                          </a:solidFill>
                          <a:effectLst/>
                          <a:latin typeface="Arial" panose="020B0604020202020204" pitchFamily="34" charset="0"/>
                          <a:cs typeface="Arial" panose="020B0604020202020204" pitchFamily="34" charset="0"/>
                        </a:rPr>
                        <a:t>2,352</a:t>
                      </a:r>
                    </a:p>
                  </a:txBody>
                  <a:tcPr marL="9525" marR="9525" marT="9525" marB="0" anchor="ctr"/>
                </a:tc>
                <a:extLst>
                  <a:ext uri="{0D108BD9-81ED-4DB2-BD59-A6C34878D82A}">
                    <a16:rowId xmlns:a16="http://schemas.microsoft.com/office/drawing/2014/main" val="10011"/>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April</a:t>
                      </a:r>
                    </a:p>
                  </a:txBody>
                  <a:tcPr marL="9525" marR="9525" marT="9525" marB="0" anchor="ctr"/>
                </a:tc>
                <a:tc>
                  <a:txBody>
                    <a:bodyPr/>
                    <a:lstStyle/>
                    <a:p>
                      <a:pPr algn="ctr" fontAlgn="ctr">
                        <a:buNone/>
                      </a:pPr>
                      <a:r>
                        <a:rPr lang="en-US" sz="1100" b="0" i="0" u="none" strike="noStrike">
                          <a:solidFill>
                            <a:srgbClr val="000000"/>
                          </a:solidFill>
                          <a:effectLst/>
                          <a:latin typeface="Arial" panose="020B0604020202020204" pitchFamily="34" charset="0"/>
                          <a:cs typeface="Arial" panose="020B0604020202020204" pitchFamily="34" charset="0"/>
                        </a:rPr>
                        <a:t>3.6%</a:t>
                      </a:r>
                    </a:p>
                  </a:txBody>
                  <a:tcPr marL="9525" marR="9525" marT="9525" marB="0" anchor="ctr"/>
                </a:tc>
                <a:tc>
                  <a:txBody>
                    <a:bodyPr/>
                    <a:lstStyle/>
                    <a:p>
                      <a:pPr algn="ctr" fontAlgn="ctr">
                        <a:buNone/>
                      </a:pPr>
                      <a:r>
                        <a:rPr lang="en-US" sz="1100" b="0" i="0" u="none" strike="noStrike">
                          <a:solidFill>
                            <a:srgbClr val="000000"/>
                          </a:solidFill>
                          <a:effectLst/>
                          <a:latin typeface="Arial" panose="020B0604020202020204" pitchFamily="34" charset="0"/>
                          <a:cs typeface="Arial" panose="020B0604020202020204" pitchFamily="34" charset="0"/>
                        </a:rPr>
                        <a:t>2,060</a:t>
                      </a:r>
                    </a:p>
                  </a:txBody>
                  <a:tcPr marL="9525" marR="9525" marT="9525" marB="0" anchor="ctr"/>
                </a:tc>
                <a:extLst>
                  <a:ext uri="{0D108BD9-81ED-4DB2-BD59-A6C34878D82A}">
                    <a16:rowId xmlns:a16="http://schemas.microsoft.com/office/drawing/2014/main" val="10012"/>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May</a:t>
                      </a:r>
                    </a:p>
                  </a:txBody>
                  <a:tcPr marL="9525" marR="9525" marT="9525" marB="0" anchor="ctr"/>
                </a:tc>
                <a:tc>
                  <a:txBody>
                    <a:bodyPr/>
                    <a:lstStyle/>
                    <a:p>
                      <a:pPr algn="ctr" fontAlgn="ctr">
                        <a:buNone/>
                      </a:pPr>
                      <a:r>
                        <a:rPr lang="en-US" sz="1100" b="0" i="0" u="none" strike="noStrike">
                          <a:solidFill>
                            <a:srgbClr val="000000"/>
                          </a:solidFill>
                          <a:effectLst/>
                          <a:latin typeface="Arial" panose="020B0604020202020204" pitchFamily="34" charset="0"/>
                          <a:cs typeface="Arial" panose="020B0604020202020204" pitchFamily="34" charset="0"/>
                        </a:rPr>
                        <a:t>4.3%</a:t>
                      </a:r>
                    </a:p>
                  </a:txBody>
                  <a:tcPr marL="9525" marR="9525" marT="9525" marB="0" anchor="ctr"/>
                </a:tc>
                <a:tc>
                  <a:txBody>
                    <a:bodyPr/>
                    <a:lstStyle/>
                    <a:p>
                      <a:pPr algn="ctr" fontAlgn="ctr">
                        <a:buNone/>
                      </a:pPr>
                      <a:r>
                        <a:rPr lang="en-US" sz="1100" b="0" i="0" u="none" strike="noStrike">
                          <a:solidFill>
                            <a:srgbClr val="000000"/>
                          </a:solidFill>
                          <a:effectLst/>
                          <a:latin typeface="Arial" panose="020B0604020202020204" pitchFamily="34" charset="0"/>
                          <a:cs typeface="Arial" panose="020B0604020202020204" pitchFamily="34" charset="0"/>
                        </a:rPr>
                        <a:t>2,458</a:t>
                      </a:r>
                    </a:p>
                  </a:txBody>
                  <a:tcPr marL="9525" marR="9525" marT="9525" marB="0" anchor="ctr"/>
                </a:tc>
                <a:extLst>
                  <a:ext uri="{0D108BD9-81ED-4DB2-BD59-A6C34878D82A}">
                    <a16:rowId xmlns:a16="http://schemas.microsoft.com/office/drawing/2014/main" val="3857882508"/>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June</a:t>
                      </a:r>
                    </a:p>
                  </a:txBody>
                  <a:tcPr marL="9525" marR="9525" marT="9525" marB="0" anchor="ctr"/>
                </a:tc>
                <a:tc>
                  <a:txBody>
                    <a:bodyPr/>
                    <a:lstStyle/>
                    <a:p>
                      <a:pPr algn="ctr" fontAlgn="ctr">
                        <a:buNone/>
                      </a:pPr>
                      <a:r>
                        <a:rPr lang="en-US" sz="1100" b="0" i="0" u="none" strike="noStrike">
                          <a:solidFill>
                            <a:srgbClr val="000000"/>
                          </a:solidFill>
                          <a:effectLst/>
                          <a:latin typeface="Arial" panose="020B0604020202020204" pitchFamily="34" charset="0"/>
                          <a:cs typeface="Arial" panose="020B0604020202020204" pitchFamily="34" charset="0"/>
                        </a:rPr>
                        <a:t>4.5%</a:t>
                      </a:r>
                    </a:p>
                  </a:txBody>
                  <a:tcPr marL="9525" marR="9525" marT="9525" marB="0" anchor="ctr"/>
                </a:tc>
                <a:tc>
                  <a:txBody>
                    <a:bodyPr/>
                    <a:lstStyle/>
                    <a:p>
                      <a:pPr algn="ctr" fontAlgn="ctr">
                        <a:buNone/>
                      </a:pPr>
                      <a:r>
                        <a:rPr lang="en-US" sz="1100" b="0" i="0" u="none" strike="noStrike">
                          <a:solidFill>
                            <a:srgbClr val="000000"/>
                          </a:solidFill>
                          <a:effectLst/>
                          <a:latin typeface="Arial" panose="020B0604020202020204" pitchFamily="34" charset="0"/>
                          <a:cs typeface="Arial" panose="020B0604020202020204" pitchFamily="34" charset="0"/>
                        </a:rPr>
                        <a:t>2,605</a:t>
                      </a:r>
                    </a:p>
                  </a:txBody>
                  <a:tcPr marL="9525" marR="9525" marT="9525" marB="0" anchor="ctr"/>
                </a:tc>
                <a:extLst>
                  <a:ext uri="{0D108BD9-81ED-4DB2-BD59-A6C34878D82A}">
                    <a16:rowId xmlns:a16="http://schemas.microsoft.com/office/drawing/2014/main" val="699453917"/>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July</a:t>
                      </a:r>
                    </a:p>
                  </a:txBody>
                  <a:tcPr marL="9525" marR="9525" marT="9525" marB="0" anchor="ctr"/>
                </a:tc>
                <a:tc>
                  <a:txBody>
                    <a:bodyPr/>
                    <a:lstStyle/>
                    <a:p>
                      <a:pPr algn="ctr" fontAlgn="ctr">
                        <a:buNone/>
                      </a:pPr>
                      <a:r>
                        <a:rPr lang="en-US" sz="1100" b="0" i="0" u="none" strike="noStrike">
                          <a:solidFill>
                            <a:srgbClr val="000000"/>
                          </a:solidFill>
                          <a:effectLst/>
                          <a:latin typeface="Arial" panose="020B0604020202020204" pitchFamily="34" charset="0"/>
                          <a:cs typeface="Arial" panose="020B0604020202020204" pitchFamily="34" charset="0"/>
                        </a:rPr>
                        <a:t>4.1%</a:t>
                      </a:r>
                    </a:p>
                  </a:txBody>
                  <a:tcPr marL="9525" marR="9525" marT="9525" marB="0" anchor="ctr"/>
                </a:tc>
                <a:tc>
                  <a:txBody>
                    <a:bodyPr/>
                    <a:lstStyle/>
                    <a:p>
                      <a:pPr algn="ctr" fontAlgn="ctr">
                        <a:buNone/>
                      </a:pPr>
                      <a:r>
                        <a:rPr lang="en-US" sz="1100" b="0" i="0" u="none" strike="noStrike">
                          <a:solidFill>
                            <a:srgbClr val="000000"/>
                          </a:solidFill>
                          <a:effectLst/>
                          <a:latin typeface="Arial" panose="020B0604020202020204" pitchFamily="34" charset="0"/>
                          <a:cs typeface="Arial" panose="020B0604020202020204" pitchFamily="34" charset="0"/>
                        </a:rPr>
                        <a:t>2,381</a:t>
                      </a:r>
                    </a:p>
                  </a:txBody>
                  <a:tcPr marL="9525" marR="9525" marT="9525" marB="0" anchor="ctr"/>
                </a:tc>
                <a:extLst>
                  <a:ext uri="{0D108BD9-81ED-4DB2-BD59-A6C34878D82A}">
                    <a16:rowId xmlns:a16="http://schemas.microsoft.com/office/drawing/2014/main" val="1981396855"/>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August</a:t>
                      </a:r>
                    </a:p>
                  </a:txBody>
                  <a:tcPr marL="9525" marR="9525" marT="9525" marB="0" anchor="ctr"/>
                </a:tc>
                <a:tc>
                  <a:txBody>
                    <a:bodyPr/>
                    <a:lstStyle/>
                    <a:p>
                      <a:pPr algn="ctr" fontAlgn="ctr">
                        <a:buNone/>
                      </a:pPr>
                      <a:r>
                        <a:rPr lang="en-US" sz="1100" b="0" i="0" u="none" strike="noStrike">
                          <a:solidFill>
                            <a:srgbClr val="000000"/>
                          </a:solidFill>
                          <a:effectLst/>
                          <a:latin typeface="Arial" panose="020B0604020202020204" pitchFamily="34" charset="0"/>
                          <a:cs typeface="Arial" panose="020B0604020202020204" pitchFamily="34" charset="0"/>
                        </a:rPr>
                        <a:t>3.9%</a:t>
                      </a:r>
                    </a:p>
                  </a:txBody>
                  <a:tcPr marL="9525" marR="9525" marT="9525" marB="0" anchor="ctr"/>
                </a:tc>
                <a:tc>
                  <a:txBody>
                    <a:bodyPr/>
                    <a:lstStyle/>
                    <a:p>
                      <a:pPr algn="ctr" fontAlgn="ctr">
                        <a:buNone/>
                      </a:pPr>
                      <a:r>
                        <a:rPr lang="en-US" sz="1100" b="0" i="0" u="none" strike="noStrike">
                          <a:solidFill>
                            <a:srgbClr val="000000"/>
                          </a:solidFill>
                          <a:effectLst/>
                          <a:latin typeface="Arial" panose="020B0604020202020204" pitchFamily="34" charset="0"/>
                          <a:cs typeface="Arial" panose="020B0604020202020204" pitchFamily="34" charset="0"/>
                        </a:rPr>
                        <a:t>2,279</a:t>
                      </a:r>
                    </a:p>
                  </a:txBody>
                  <a:tcPr marL="9525" marR="9525" marT="9525" marB="0" anchor="ctr"/>
                </a:tc>
                <a:extLst>
                  <a:ext uri="{0D108BD9-81ED-4DB2-BD59-A6C34878D82A}">
                    <a16:rowId xmlns:a16="http://schemas.microsoft.com/office/drawing/2014/main" val="916523389"/>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September</a:t>
                      </a:r>
                    </a:p>
                  </a:txBody>
                  <a:tcPr marL="9525" marR="9525" marT="9525" marB="0" anchor="ctr"/>
                </a:tc>
                <a:tc>
                  <a:txBody>
                    <a:bodyPr/>
                    <a:lstStyle/>
                    <a:p>
                      <a:pPr algn="ctr" fontAlgn="ctr">
                        <a:buNone/>
                      </a:pPr>
                      <a:r>
                        <a:rPr lang="en-US" sz="1100" b="0" i="0" u="none" strike="noStrike">
                          <a:solidFill>
                            <a:srgbClr val="000000"/>
                          </a:solidFill>
                          <a:effectLst/>
                          <a:latin typeface="Arial" panose="020B0604020202020204" pitchFamily="34" charset="0"/>
                          <a:cs typeface="Arial" panose="020B0604020202020204" pitchFamily="34" charset="0"/>
                        </a:rPr>
                        <a:t>4.1%</a:t>
                      </a:r>
                    </a:p>
                  </a:txBody>
                  <a:tcPr marL="9525" marR="9525" marT="9525" marB="0" anchor="ctr"/>
                </a:tc>
                <a:tc>
                  <a:txBody>
                    <a:bodyPr/>
                    <a:lstStyle/>
                    <a:p>
                      <a:pPr algn="ctr" fontAlgn="ctr">
                        <a:buNone/>
                      </a:pPr>
                      <a:r>
                        <a:rPr lang="en-US" sz="1100" b="0" i="0" u="none" strike="noStrike">
                          <a:solidFill>
                            <a:srgbClr val="000000"/>
                          </a:solidFill>
                          <a:effectLst/>
                          <a:latin typeface="Arial" panose="020B0604020202020204" pitchFamily="34" charset="0"/>
                          <a:cs typeface="Arial" panose="020B0604020202020204" pitchFamily="34" charset="0"/>
                        </a:rPr>
                        <a:t>2,401</a:t>
                      </a:r>
                    </a:p>
                  </a:txBody>
                  <a:tcPr marL="9525" marR="9525" marT="9525" marB="0" anchor="ctr"/>
                </a:tc>
                <a:extLst>
                  <a:ext uri="{0D108BD9-81ED-4DB2-BD59-A6C34878D82A}">
                    <a16:rowId xmlns:a16="http://schemas.microsoft.com/office/drawing/2014/main" val="3463378068"/>
                  </a:ext>
                </a:extLst>
              </a:tr>
              <a:tr h="249305">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October</a:t>
                      </a:r>
                    </a:p>
                  </a:txBody>
                  <a:tcPr marL="9525" marR="9525" marT="9525" marB="0" anchor="ctr"/>
                </a:tc>
                <a:tc>
                  <a:txBody>
                    <a:bodyPr/>
                    <a:lstStyle/>
                    <a:p>
                      <a:pPr algn="ctr" fontAlgn="ctr">
                        <a:buNone/>
                      </a:pPr>
                      <a:r>
                        <a:rPr lang="en-US" sz="1100" b="0" i="0" u="none" strike="noStrike" dirty="0">
                          <a:solidFill>
                            <a:srgbClr val="000000"/>
                          </a:solidFill>
                          <a:effectLst/>
                          <a:latin typeface="Arial" panose="020B0604020202020204" pitchFamily="34" charset="0"/>
                          <a:cs typeface="Arial" panose="020B0604020202020204" pitchFamily="34" charset="0"/>
                        </a:rPr>
                        <a:t>NA</a:t>
                      </a:r>
                    </a:p>
                  </a:txBody>
                  <a:tcPr marL="9525" marR="9525" marT="9525" marB="0" anchor="ctr"/>
                </a:tc>
                <a:tc>
                  <a:txBody>
                    <a:bodyPr/>
                    <a:lstStyle/>
                    <a:p>
                      <a:pPr algn="ctr" fontAlgn="ctr">
                        <a:buNone/>
                      </a:pPr>
                      <a:r>
                        <a:rPr lang="en-US" sz="1100" b="0" i="0" u="none" strike="noStrike" dirty="0">
                          <a:solidFill>
                            <a:srgbClr val="000000"/>
                          </a:solidFill>
                          <a:effectLst/>
                          <a:latin typeface="Arial" panose="020B0604020202020204" pitchFamily="34" charset="0"/>
                          <a:cs typeface="Arial" panose="020B0604020202020204" pitchFamily="34" charset="0"/>
                        </a:rPr>
                        <a:t>NA</a:t>
                      </a:r>
                    </a:p>
                  </a:txBody>
                  <a:tcPr marL="9525" marR="9525" marT="9525" marB="0" anchor="ctr"/>
                </a:tc>
                <a:extLst>
                  <a:ext uri="{0D108BD9-81ED-4DB2-BD59-A6C34878D82A}">
                    <a16:rowId xmlns:a16="http://schemas.microsoft.com/office/drawing/2014/main" val="998695239"/>
                  </a:ext>
                </a:extLst>
              </a:tr>
              <a:tr h="249305">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November</a:t>
                      </a:r>
                    </a:p>
                  </a:txBody>
                  <a:tcPr marL="9525" marR="9525" marT="9525" marB="0" anchor="ctr"/>
                </a:tc>
                <a:tc>
                  <a:txBody>
                    <a:bodyPr/>
                    <a:lstStyle/>
                    <a:p>
                      <a:pPr algn="ctr" fontAlgn="ctr">
                        <a:buNone/>
                      </a:pPr>
                      <a:r>
                        <a:rPr lang="en-US" sz="1100" b="0" i="0" u="none" strike="noStrike">
                          <a:solidFill>
                            <a:srgbClr val="000000"/>
                          </a:solidFill>
                          <a:effectLst/>
                          <a:latin typeface="Arial" panose="020B0604020202020204" pitchFamily="34" charset="0"/>
                          <a:cs typeface="Arial" panose="020B0604020202020204" pitchFamily="34" charset="0"/>
                        </a:rPr>
                        <a:t>4.0%</a:t>
                      </a:r>
                    </a:p>
                  </a:txBody>
                  <a:tcPr marL="9525" marR="9525" marT="9525" marB="0" anchor="ctr"/>
                </a:tc>
                <a:tc>
                  <a:txBody>
                    <a:bodyPr/>
                    <a:lstStyle/>
                    <a:p>
                      <a:pPr algn="ctr" fontAlgn="ctr">
                        <a:buNone/>
                      </a:pPr>
                      <a:r>
                        <a:rPr lang="en-US" sz="1100" b="0" i="0" u="none" strike="noStrike">
                          <a:solidFill>
                            <a:srgbClr val="000000"/>
                          </a:solidFill>
                          <a:effectLst/>
                          <a:latin typeface="Arial" panose="020B0604020202020204" pitchFamily="34" charset="0"/>
                          <a:cs typeface="Arial" panose="020B0604020202020204" pitchFamily="34" charset="0"/>
                        </a:rPr>
                        <a:t>2,333</a:t>
                      </a:r>
                    </a:p>
                  </a:txBody>
                  <a:tcPr marL="9525" marR="9525" marT="9525" marB="0" anchor="ctr"/>
                </a:tc>
                <a:extLst>
                  <a:ext uri="{0D108BD9-81ED-4DB2-BD59-A6C34878D82A}">
                    <a16:rowId xmlns:a16="http://schemas.microsoft.com/office/drawing/2014/main" val="782759488"/>
                  </a:ext>
                </a:extLst>
              </a:tr>
              <a:tr h="249305">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December</a:t>
                      </a:r>
                    </a:p>
                  </a:txBody>
                  <a:tcPr marL="9525" marR="9525" marT="9525" marB="0" anchor="ctr"/>
                </a:tc>
                <a:tc>
                  <a:txBody>
                    <a:bodyPr/>
                    <a:lstStyle/>
                    <a:p>
                      <a:pPr algn="ctr" fontAlgn="ctr">
                        <a:buNone/>
                      </a:pPr>
                      <a:r>
                        <a:rPr lang="en-US" sz="1100" b="0" i="0" u="none" strike="noStrike">
                          <a:solidFill>
                            <a:srgbClr val="000000"/>
                          </a:solidFill>
                          <a:effectLst/>
                          <a:latin typeface="Arial" panose="020B0604020202020204" pitchFamily="34" charset="0"/>
                          <a:cs typeface="Arial" panose="020B0604020202020204" pitchFamily="34" charset="0"/>
                        </a:rPr>
                        <a:t>3.7%</a:t>
                      </a:r>
                    </a:p>
                  </a:txBody>
                  <a:tcPr marL="9525" marR="9525" marT="9525" marB="0" anchor="ctr"/>
                </a:tc>
                <a:tc>
                  <a:txBody>
                    <a:bodyPr/>
                    <a:lstStyle/>
                    <a:p>
                      <a:pPr algn="ctr" fontAlgn="ctr">
                        <a:buNone/>
                      </a:pPr>
                      <a:r>
                        <a:rPr lang="en-US" sz="1100" b="0" i="0" u="none" strike="noStrike">
                          <a:solidFill>
                            <a:srgbClr val="000000"/>
                          </a:solidFill>
                          <a:effectLst/>
                          <a:latin typeface="Arial" panose="020B0604020202020204" pitchFamily="34" charset="0"/>
                          <a:cs typeface="Arial" panose="020B0604020202020204" pitchFamily="34" charset="0"/>
                        </a:rPr>
                        <a:t>2,134</a:t>
                      </a:r>
                    </a:p>
                  </a:txBody>
                  <a:tcPr marL="9525" marR="9525" marT="9525" marB="0" anchor="ctr"/>
                </a:tc>
                <a:extLst>
                  <a:ext uri="{0D108BD9-81ED-4DB2-BD59-A6C34878D82A}">
                    <a16:rowId xmlns:a16="http://schemas.microsoft.com/office/drawing/2014/main" val="411568435"/>
                  </a:ext>
                </a:extLst>
              </a:tr>
              <a:tr h="249305">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2026</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January</a:t>
                      </a:r>
                    </a:p>
                  </a:txBody>
                  <a:tcPr marL="9525" marR="9525" marT="9525" marB="0" anchor="ctr"/>
                </a:tc>
                <a:tc>
                  <a:txBody>
                    <a:bodyPr/>
                    <a:lstStyle/>
                    <a:p>
                      <a:pPr algn="ctr" fontAlgn="ctr">
                        <a:buNone/>
                      </a:pPr>
                      <a:r>
                        <a:rPr lang="en-US" sz="1100" b="0" i="0" u="none" strike="noStrike">
                          <a:solidFill>
                            <a:srgbClr val="000000"/>
                          </a:solidFill>
                          <a:effectLst/>
                          <a:latin typeface="Arial" panose="020B0604020202020204" pitchFamily="34" charset="0"/>
                          <a:cs typeface="Arial" panose="020B0604020202020204" pitchFamily="34" charset="0"/>
                        </a:rPr>
                        <a:t>4.0%</a:t>
                      </a:r>
                    </a:p>
                  </a:txBody>
                  <a:tcPr marL="9525" marR="9525" marT="9525" marB="0" anchor="ctr"/>
                </a:tc>
                <a:tc>
                  <a:txBody>
                    <a:bodyPr/>
                    <a:lstStyle/>
                    <a:p>
                      <a:pPr algn="ctr" fontAlgn="ctr">
                        <a:buNone/>
                      </a:pPr>
                      <a:r>
                        <a:rPr lang="en-US" sz="1100" b="0" i="0" u="none" strike="noStrike">
                          <a:solidFill>
                            <a:srgbClr val="000000"/>
                          </a:solidFill>
                          <a:effectLst/>
                          <a:latin typeface="Arial" panose="020B0604020202020204" pitchFamily="34" charset="0"/>
                          <a:cs typeface="Arial" panose="020B0604020202020204" pitchFamily="34" charset="0"/>
                        </a:rPr>
                        <a:t>2,401</a:t>
                      </a:r>
                    </a:p>
                  </a:txBody>
                  <a:tcPr marL="9525" marR="9525" marT="9525" marB="0" anchor="ctr"/>
                </a:tc>
                <a:extLst>
                  <a:ext uri="{0D108BD9-81ED-4DB2-BD59-A6C34878D82A}">
                    <a16:rowId xmlns:a16="http://schemas.microsoft.com/office/drawing/2014/main" val="2055859966"/>
                  </a:ext>
                </a:extLst>
              </a:tr>
              <a:tr h="249305">
                <a:tc>
                  <a:txBody>
                    <a:bodyPr/>
                    <a:lstStyle/>
                    <a:p>
                      <a:pPr algn="ctr"/>
                      <a:r>
                        <a:rPr lang="en-US" sz="1100" dirty="0">
                          <a:latin typeface="Arial" panose="020B0604020202020204" pitchFamily="34" charset="0"/>
                          <a:cs typeface="Arial" panose="020B0604020202020204" pitchFamily="34" charset="0"/>
                        </a:rPr>
                        <a:t>2026</a:t>
                      </a:r>
                    </a:p>
                  </a:txBody>
                  <a:tcPr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February</a:t>
                      </a:r>
                    </a:p>
                  </a:txBody>
                  <a:tcPr marL="9525" marR="9525" marT="9525" marB="0" anchor="ctr"/>
                </a:tc>
                <a:tc>
                  <a:txBody>
                    <a:bodyPr/>
                    <a:lstStyle/>
                    <a:p>
                      <a:pPr algn="ctr" fontAlgn="ctr">
                        <a:buNone/>
                      </a:pPr>
                      <a:r>
                        <a:rPr lang="en-US" sz="1100" b="0" i="0" u="none" strike="noStrike">
                          <a:solidFill>
                            <a:srgbClr val="000000"/>
                          </a:solidFill>
                          <a:effectLst/>
                          <a:latin typeface="Arial" panose="020B0604020202020204" pitchFamily="34" charset="0"/>
                          <a:cs typeface="Arial" panose="020B0604020202020204" pitchFamily="34" charset="0"/>
                        </a:rPr>
                        <a:t>4.1%</a:t>
                      </a:r>
                    </a:p>
                  </a:txBody>
                  <a:tcPr marL="9525" marR="9525" marT="9525" marB="0" anchor="ctr"/>
                </a:tc>
                <a:tc>
                  <a:txBody>
                    <a:bodyPr/>
                    <a:lstStyle/>
                    <a:p>
                      <a:pPr algn="ctr" fontAlgn="ctr">
                        <a:buNone/>
                      </a:pPr>
                      <a:r>
                        <a:rPr lang="en-US" sz="1100" b="0" i="0" u="none" strike="noStrike" dirty="0">
                          <a:solidFill>
                            <a:srgbClr val="000000"/>
                          </a:solidFill>
                          <a:effectLst/>
                          <a:latin typeface="Arial" panose="020B0604020202020204" pitchFamily="34" charset="0"/>
                          <a:cs typeface="Arial" panose="020B0604020202020204" pitchFamily="34" charset="0"/>
                        </a:rPr>
                        <a:t>2,474</a:t>
                      </a:r>
                    </a:p>
                  </a:txBody>
                  <a:tcPr marL="9525" marR="9525" marT="9525" marB="0" anchor="ctr"/>
                </a:tc>
                <a:extLst>
                  <a:ext uri="{0D108BD9-81ED-4DB2-BD59-A6C34878D82A}">
                    <a16:rowId xmlns:a16="http://schemas.microsoft.com/office/drawing/2014/main" val="4171079772"/>
                  </a:ext>
                </a:extLst>
              </a:tr>
              <a:tr h="249305">
                <a:tc>
                  <a:txBody>
                    <a:bodyPr/>
                    <a:lstStyle/>
                    <a:p>
                      <a:pPr algn="ctr"/>
                      <a:r>
                        <a:rPr lang="en-US" sz="1100" dirty="0">
                          <a:latin typeface="Arial" panose="020B0604020202020204" pitchFamily="34" charset="0"/>
                          <a:cs typeface="Arial" panose="020B0604020202020204" pitchFamily="34" charset="0"/>
                        </a:rPr>
                        <a:t>2026</a:t>
                      </a:r>
                    </a:p>
                  </a:txBody>
                  <a:tcPr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March</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NA</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NA</a:t>
                      </a:r>
                    </a:p>
                  </a:txBody>
                  <a:tcPr marL="9525" marR="9525" marT="9525" marB="0" anchor="ctr"/>
                </a:tc>
                <a:extLst>
                  <a:ext uri="{0D108BD9-81ED-4DB2-BD59-A6C34878D82A}">
                    <a16:rowId xmlns:a16="http://schemas.microsoft.com/office/drawing/2014/main" val="2763800349"/>
                  </a:ext>
                </a:extLst>
              </a:tr>
            </a:tbl>
          </a:graphicData>
        </a:graphic>
      </p:graphicFrame>
      <p:sp>
        <p:nvSpPr>
          <p:cNvPr id="8" name="object 5">
            <a:extLst>
              <a:ext uri="{FF2B5EF4-FFF2-40B4-BE49-F238E27FC236}">
                <a16:creationId xmlns:a16="http://schemas.microsoft.com/office/drawing/2014/main" id="{7CDF406B-499E-A85D-0CCC-290B99F94D5E}"/>
              </a:ext>
            </a:extLst>
          </p:cNvPr>
          <p:cNvSpPr txBox="1"/>
          <p:nvPr/>
        </p:nvSpPr>
        <p:spPr>
          <a:xfrm>
            <a:off x="9113773" y="6422446"/>
            <a:ext cx="2644775" cy="348813"/>
          </a:xfrm>
          <a:prstGeom prst="rect">
            <a:avLst/>
          </a:prstGeom>
        </p:spPr>
        <p:txBody>
          <a:bodyPr vert="horz" wrap="square" lIns="0" tIns="12700" rIns="0" bIns="0" rtlCol="0">
            <a:spAutoFit/>
          </a:bodyPr>
          <a:lstStyle/>
          <a:p>
            <a:pPr marL="12700" algn="r">
              <a:lnSpc>
                <a:spcPct val="100000"/>
              </a:lnSpc>
              <a:spcBef>
                <a:spcPts val="100"/>
              </a:spcBef>
            </a:pPr>
            <a:r>
              <a:rPr sz="1050" dirty="0">
                <a:latin typeface="Arial" panose="020B0604020202020204" pitchFamily="34" charset="0"/>
                <a:cs typeface="Arial" panose="020B0604020202020204" pitchFamily="34" charset="0"/>
              </a:rPr>
              <a:t>NWLA</a:t>
            </a:r>
            <a:r>
              <a:rPr sz="1050" spc="-15"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ECONOMIC</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DASHBOARD</a:t>
            </a:r>
            <a:endParaRPr lang="en-US" sz="1050" spc="-10" dirty="0">
              <a:latin typeface="Arial" panose="020B0604020202020204" pitchFamily="34" charset="0"/>
              <a:cs typeface="Arial" panose="020B0604020202020204" pitchFamily="34" charset="0"/>
            </a:endParaRPr>
          </a:p>
          <a:p>
            <a:pPr marL="12700" algn="r">
              <a:lnSpc>
                <a:spcPct val="100000"/>
              </a:lnSpc>
              <a:spcBef>
                <a:spcPts val="100"/>
              </a:spcBef>
            </a:pPr>
            <a:r>
              <a:rPr lang="en-US" sz="1050" dirty="0">
                <a:latin typeface="Arial" panose="020B0604020202020204" pitchFamily="34" charset="0"/>
                <a:cs typeface="Arial" panose="020B0604020202020204" pitchFamily="34" charset="0"/>
              </a:rPr>
              <a:t>Unemployment</a:t>
            </a:r>
          </a:p>
        </p:txBody>
      </p:sp>
      <p:sp>
        <p:nvSpPr>
          <p:cNvPr id="5" name="Slide Number Placeholder 4">
            <a:extLst>
              <a:ext uri="{FF2B5EF4-FFF2-40B4-BE49-F238E27FC236}">
                <a16:creationId xmlns:a16="http://schemas.microsoft.com/office/drawing/2014/main" id="{9F5258E8-CB35-3780-611A-B703193F9F5B}"/>
              </a:ext>
            </a:extLst>
          </p:cNvPr>
          <p:cNvSpPr>
            <a:spLocks noGrp="1"/>
          </p:cNvSpPr>
          <p:nvPr>
            <p:ph type="sldNum" sz="quarter" idx="7"/>
          </p:nvPr>
        </p:nvSpPr>
        <p:spPr>
          <a:xfrm>
            <a:off x="11758548" y="6590792"/>
            <a:ext cx="433452" cy="157875"/>
          </a:xfrm>
        </p:spPr>
        <p:txBody>
          <a:bodyPr/>
          <a:lstStyle/>
          <a:p>
            <a:pPr marL="115570">
              <a:lnSpc>
                <a:spcPts val="1240"/>
              </a:lnSpc>
            </a:pPr>
            <a:fld id="{81D60167-4931-47E6-BA6A-407CBD079E47}" type="slidenum">
              <a:rPr lang="en-US" spc="-50" smtClean="0">
                <a:latin typeface="Arial" panose="020B0604020202020204" pitchFamily="34" charset="0"/>
                <a:cs typeface="Arial" panose="020B0604020202020204" pitchFamily="34" charset="0"/>
              </a:rPr>
              <a:t>36</a:t>
            </a:fld>
            <a:endParaRPr lang="en-US" spc="-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15116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0399A-67B1-F8FC-16B8-A5FCC37FF849}"/>
            </a:ext>
          </a:extLst>
        </p:cNvPr>
        <p:cNvGrpSpPr/>
        <p:nvPr/>
      </p:nvGrpSpPr>
      <p:grpSpPr>
        <a:xfrm>
          <a:off x="0" y="0"/>
          <a:ext cx="0" cy="0"/>
          <a:chOff x="0" y="0"/>
          <a:chExt cx="0" cy="0"/>
        </a:xfrm>
      </p:grpSpPr>
      <p:sp>
        <p:nvSpPr>
          <p:cNvPr id="4" name="object 4">
            <a:extLst>
              <a:ext uri="{FF2B5EF4-FFF2-40B4-BE49-F238E27FC236}">
                <a16:creationId xmlns:a16="http://schemas.microsoft.com/office/drawing/2014/main" id="{8F9465BA-A637-FD41-9CB7-269A0D67B8B0}"/>
              </a:ext>
            </a:extLst>
          </p:cNvPr>
          <p:cNvSpPr txBox="1">
            <a:spLocks noGrp="1"/>
          </p:cNvSpPr>
          <p:nvPr>
            <p:ph type="title" idx="4294967295"/>
          </p:nvPr>
        </p:nvSpPr>
        <p:spPr>
          <a:xfrm>
            <a:off x="919378" y="695325"/>
            <a:ext cx="5329022" cy="289823"/>
          </a:xfrm>
          <a:prstGeom prst="rect">
            <a:avLst/>
          </a:prstGeom>
          <a:noFill/>
          <a:ln>
            <a:noFill/>
            <a:prstDash/>
          </a:ln>
          <a:effectLst/>
        </p:spPr>
        <p:txBody>
          <a:bodyPr rot="0" spcFirstLastPara="0" vertOverflow="overflow" horzOverflow="overflow" vert="horz" wrap="square" lIns="0" tIns="12700"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lang="en-US" b="1" dirty="0">
                <a:latin typeface="Arial" panose="020B0604020202020204" pitchFamily="34" charset="0"/>
                <a:cs typeface="Arial" panose="020B0604020202020204" pitchFamily="34" charset="0"/>
              </a:rPr>
              <a:t>Labor</a:t>
            </a:r>
            <a:r>
              <a:rPr lang="en-US" b="1" spc="-35"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Force:</a:t>
            </a:r>
            <a:r>
              <a:rPr lang="en-US" b="1" spc="-35" dirty="0">
                <a:latin typeface="Arial" panose="020B0604020202020204" pitchFamily="34" charset="0"/>
                <a:cs typeface="Arial" panose="020B0604020202020204" pitchFamily="34" charset="0"/>
              </a:rPr>
              <a:t> </a:t>
            </a:r>
            <a:r>
              <a:rPr lang="en-US" b="1" spc="-10" dirty="0">
                <a:latin typeface="Arial" panose="020B0604020202020204" pitchFamily="34" charset="0"/>
                <a:cs typeface="Arial" panose="020B0604020202020204" pitchFamily="34" charset="0"/>
              </a:rPr>
              <a:t>Bossier Parish</a:t>
            </a:r>
            <a:endParaRPr kumimoji="0" lang="en-US"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graphicFrame>
        <p:nvGraphicFramePr>
          <p:cNvPr id="2" name="Chart 1" descr="Dark‑themed stacked bar chart showing monthly employment and unemployment from January 2018 to January 2026. Red bars represent employment (left axis up to 70,000) and small blue bars at the bottom represent unemployment. Employment remains generally stable around 54,000–59,000, with a slight dip in 2020, while unemployment rises noticeably in spring 2020 to around 5,000 before declining and stabilizing at lower levels from 2021 onward.">
            <a:extLst>
              <a:ext uri="{FF2B5EF4-FFF2-40B4-BE49-F238E27FC236}">
                <a16:creationId xmlns:a16="http://schemas.microsoft.com/office/drawing/2014/main" id="{9E8A1204-0A77-9A7B-7B04-1948507FDAFB}"/>
              </a:ext>
              <a:ext uri="{147F2762-F138-4A5C-976F-8EAC2B608ADB}">
                <a16:predDERef xmlns:a16="http://schemas.microsoft.com/office/drawing/2014/main" pred="{810F5703-CDF1-9287-58B0-48A88907FA7E}"/>
              </a:ext>
            </a:extLst>
          </p:cNvPr>
          <p:cNvGraphicFramePr>
            <a:graphicFrameLocks/>
          </p:cNvGraphicFramePr>
          <p:nvPr>
            <p:extLst>
              <p:ext uri="{D42A27DB-BD31-4B8C-83A1-F6EECF244321}">
                <p14:modId xmlns:p14="http://schemas.microsoft.com/office/powerpoint/2010/main" val="3176736265"/>
              </p:ext>
            </p:extLst>
          </p:nvPr>
        </p:nvGraphicFramePr>
        <p:xfrm>
          <a:off x="919379" y="1020708"/>
          <a:ext cx="6700622" cy="4008492"/>
        </p:xfrm>
        <a:graphic>
          <a:graphicData uri="http://schemas.openxmlformats.org/drawingml/2006/chart">
            <c:chart xmlns:c="http://schemas.openxmlformats.org/drawingml/2006/chart" xmlns:r="http://schemas.openxmlformats.org/officeDocument/2006/relationships" r:id="rId2"/>
          </a:graphicData>
        </a:graphic>
      </p:graphicFrame>
      <p:sp>
        <p:nvSpPr>
          <p:cNvPr id="3" name="object 3">
            <a:extLst>
              <a:ext uri="{FF2B5EF4-FFF2-40B4-BE49-F238E27FC236}">
                <a16:creationId xmlns:a16="http://schemas.microsoft.com/office/drawing/2014/main" id="{5BFE2A83-E8DD-572F-54A7-C6434D27B498}"/>
              </a:ext>
            </a:extLst>
          </p:cNvPr>
          <p:cNvSpPr txBox="1"/>
          <p:nvPr/>
        </p:nvSpPr>
        <p:spPr>
          <a:xfrm>
            <a:off x="960526" y="5176080"/>
            <a:ext cx="2849474" cy="197490"/>
          </a:xfrm>
          <a:prstGeom prst="rect">
            <a:avLst/>
          </a:prstGeom>
        </p:spPr>
        <p:txBody>
          <a:bodyPr vert="horz" wrap="square" lIns="0" tIns="12700" rIns="0" bIns="0" rtlCol="0">
            <a:spAutoFit/>
          </a:bodyPr>
          <a:lstStyle/>
          <a:p>
            <a:pPr marL="12700">
              <a:lnSpc>
                <a:spcPct val="100000"/>
              </a:lnSpc>
              <a:spcBef>
                <a:spcPts val="100"/>
              </a:spcBef>
            </a:pPr>
            <a:r>
              <a:rPr sz="1200" dirty="0">
                <a:latin typeface="Arial" panose="020B0604020202020204" pitchFamily="34" charset="0"/>
                <a:cs typeface="Arial" panose="020B0604020202020204" pitchFamily="34" charset="0"/>
              </a:rPr>
              <a:t>Data</a:t>
            </a:r>
            <a:r>
              <a:rPr sz="1200" spc="-5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from:</a:t>
            </a:r>
            <a:r>
              <a:rPr sz="1200" spc="-25" dirty="0">
                <a:latin typeface="Arial" panose="020B0604020202020204" pitchFamily="34" charset="0"/>
                <a:cs typeface="Arial" panose="020B0604020202020204" pitchFamily="34" charset="0"/>
              </a:rPr>
              <a:t> </a:t>
            </a:r>
            <a:r>
              <a:rPr sz="1200" u="sng" spc="-10" dirty="0">
                <a:solidFill>
                  <a:srgbClr val="0462C1"/>
                </a:solidFill>
                <a:uFill>
                  <a:solidFill>
                    <a:srgbClr val="0462C1"/>
                  </a:solidFill>
                </a:uFill>
                <a:latin typeface="Arial" panose="020B0604020202020204" pitchFamily="34" charset="0"/>
                <a:cs typeface="Arial" panose="020B0604020202020204" pitchFamily="34" charset="0"/>
                <a:hlinkClick r:id="rId3"/>
              </a:rPr>
              <a:t>https://www.bls.gov/</a:t>
            </a:r>
            <a:endParaRPr sz="1200" dirty="0">
              <a:latin typeface="Arial" panose="020B0604020202020204" pitchFamily="34" charset="0"/>
              <a:cs typeface="Arial" panose="020B0604020202020204" pitchFamily="34" charset="0"/>
            </a:endParaRPr>
          </a:p>
        </p:txBody>
      </p:sp>
      <p:graphicFrame>
        <p:nvGraphicFramePr>
          <p:cNvPr id="6" name="object 5">
            <a:extLst>
              <a:ext uri="{FF2B5EF4-FFF2-40B4-BE49-F238E27FC236}">
                <a16:creationId xmlns:a16="http://schemas.microsoft.com/office/drawing/2014/main" id="{8ADF14EC-B7EF-FA4D-D37C-06FBCBAF9F18}"/>
              </a:ext>
            </a:extLst>
          </p:cNvPr>
          <p:cNvGraphicFramePr>
            <a:graphicFrameLocks noGrp="1"/>
          </p:cNvGraphicFramePr>
          <p:nvPr>
            <p:extLst>
              <p:ext uri="{D42A27DB-BD31-4B8C-83A1-F6EECF244321}">
                <p14:modId xmlns:p14="http://schemas.microsoft.com/office/powerpoint/2010/main" val="1412313095"/>
              </p:ext>
            </p:extLst>
          </p:nvPr>
        </p:nvGraphicFramePr>
        <p:xfrm>
          <a:off x="8001000" y="695325"/>
          <a:ext cx="3816240" cy="4168258"/>
        </p:xfrm>
        <a:graphic>
          <a:graphicData uri="http://schemas.openxmlformats.org/drawingml/2006/table">
            <a:tbl>
              <a:tblPr firstRow="1" bandRow="1">
                <a:tableStyleId>{616DA210-FB5B-4158-B5E0-FEB733F419BA}</a:tableStyleId>
              </a:tblPr>
              <a:tblGrid>
                <a:gridCol w="620760">
                  <a:extLst>
                    <a:ext uri="{9D8B030D-6E8A-4147-A177-3AD203B41FA5}">
                      <a16:colId xmlns:a16="http://schemas.microsoft.com/office/drawing/2014/main" val="20000"/>
                    </a:ext>
                  </a:extLst>
                </a:gridCol>
                <a:gridCol w="739775">
                  <a:extLst>
                    <a:ext uri="{9D8B030D-6E8A-4147-A177-3AD203B41FA5}">
                      <a16:colId xmlns:a16="http://schemas.microsoft.com/office/drawing/2014/main" val="1740401803"/>
                    </a:ext>
                  </a:extLst>
                </a:gridCol>
                <a:gridCol w="1227853">
                  <a:extLst>
                    <a:ext uri="{9D8B030D-6E8A-4147-A177-3AD203B41FA5}">
                      <a16:colId xmlns:a16="http://schemas.microsoft.com/office/drawing/2014/main" val="20001"/>
                    </a:ext>
                  </a:extLst>
                </a:gridCol>
                <a:gridCol w="1227852">
                  <a:extLst>
                    <a:ext uri="{9D8B030D-6E8A-4147-A177-3AD203B41FA5}">
                      <a16:colId xmlns:a16="http://schemas.microsoft.com/office/drawing/2014/main" val="20002"/>
                    </a:ext>
                  </a:extLst>
                </a:gridCol>
              </a:tblGrid>
              <a:tr h="353792">
                <a:tc>
                  <a:txBody>
                    <a:bodyPr/>
                    <a:lstStyle/>
                    <a:p>
                      <a:pPr algn="ctr"/>
                      <a:r>
                        <a:rPr lang="en-US" sz="1100" dirty="0">
                          <a:solidFill>
                            <a:schemeClr val="bg1"/>
                          </a:solidFill>
                          <a:latin typeface="Arial" panose="020B0604020202020204" pitchFamily="34" charset="0"/>
                          <a:cs typeface="Arial" panose="020B0604020202020204" pitchFamily="34" charset="0"/>
                        </a:rPr>
                        <a:t>Year</a:t>
                      </a:r>
                    </a:p>
                  </a:txBody>
                  <a:tcPr anchor="ctr">
                    <a:solidFill>
                      <a:srgbClr val="472C7B"/>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100" dirty="0">
                          <a:solidFill>
                            <a:schemeClr val="bg1"/>
                          </a:solidFill>
                          <a:latin typeface="Arial" panose="020B0604020202020204" pitchFamily="34" charset="0"/>
                          <a:cs typeface="Arial" panose="020B0604020202020204" pitchFamily="34" charset="0"/>
                        </a:rPr>
                        <a:t>Month</a:t>
                      </a:r>
                    </a:p>
                  </a:txBody>
                  <a:tcPr anchor="ctr">
                    <a:solidFill>
                      <a:srgbClr val="472C7B"/>
                    </a:solidFill>
                  </a:tcPr>
                </a:tc>
                <a:tc>
                  <a:txBody>
                    <a:bodyPr/>
                    <a:lstStyle/>
                    <a:p>
                      <a:pPr marL="1270" algn="ctr">
                        <a:lnSpc>
                          <a:spcPct val="100000"/>
                        </a:lnSpc>
                        <a:spcBef>
                          <a:spcPts val="910"/>
                        </a:spcBef>
                      </a:pPr>
                      <a:r>
                        <a:rPr sz="1100" spc="-10" dirty="0">
                          <a:solidFill>
                            <a:schemeClr val="bg1"/>
                          </a:solidFill>
                          <a:latin typeface="Arial" panose="020B0604020202020204" pitchFamily="34" charset="0"/>
                          <a:cs typeface="Arial" panose="020B0604020202020204" pitchFamily="34" charset="0"/>
                        </a:rPr>
                        <a:t>Unemployment</a:t>
                      </a:r>
                      <a:endParaRPr sz="1100" dirty="0">
                        <a:solidFill>
                          <a:schemeClr val="bg1"/>
                        </a:solidFill>
                        <a:latin typeface="Arial" panose="020B0604020202020204" pitchFamily="34" charset="0"/>
                        <a:cs typeface="Arial" panose="020B0604020202020204" pitchFamily="34" charset="0"/>
                      </a:endParaRPr>
                    </a:p>
                  </a:txBody>
                  <a:tcPr marL="0" marR="0" marT="115570" marB="0">
                    <a:solidFill>
                      <a:srgbClr val="472C7B"/>
                    </a:solidFill>
                  </a:tcPr>
                </a:tc>
                <a:tc>
                  <a:txBody>
                    <a:bodyPr/>
                    <a:lstStyle/>
                    <a:p>
                      <a:pPr marL="1905" algn="ctr">
                        <a:lnSpc>
                          <a:spcPct val="100000"/>
                        </a:lnSpc>
                        <a:spcBef>
                          <a:spcPts val="910"/>
                        </a:spcBef>
                      </a:pPr>
                      <a:r>
                        <a:rPr sz="1100" spc="-10" dirty="0">
                          <a:solidFill>
                            <a:schemeClr val="bg1"/>
                          </a:solidFill>
                          <a:latin typeface="Arial" panose="020B0604020202020204" pitchFamily="34" charset="0"/>
                          <a:cs typeface="Arial" panose="020B0604020202020204" pitchFamily="34" charset="0"/>
                        </a:rPr>
                        <a:t>Employment</a:t>
                      </a:r>
                      <a:endParaRPr sz="1100" dirty="0">
                        <a:solidFill>
                          <a:schemeClr val="bg1"/>
                        </a:solidFill>
                        <a:latin typeface="Arial" panose="020B0604020202020204" pitchFamily="34" charset="0"/>
                        <a:cs typeface="Arial" panose="020B0604020202020204" pitchFamily="34" charset="0"/>
                      </a:endParaRPr>
                    </a:p>
                  </a:txBody>
                  <a:tcPr marL="0" marR="0" marT="115570" marB="0">
                    <a:solidFill>
                      <a:srgbClr val="472C7B"/>
                    </a:solidFill>
                  </a:tcPr>
                </a:tc>
                <a:extLst>
                  <a:ext uri="{0D108BD9-81ED-4DB2-BD59-A6C34878D82A}">
                    <a16:rowId xmlns:a16="http://schemas.microsoft.com/office/drawing/2014/main" val="10000"/>
                  </a:ext>
                </a:extLst>
              </a:tr>
              <a:tr h="255454">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January</a:t>
                      </a:r>
                    </a:p>
                  </a:txBody>
                  <a:tcPr marL="9525" marR="9525" marT="9525" marB="0" anchor="ctr"/>
                </a:tc>
                <a:tc>
                  <a:txBody>
                    <a:bodyPr/>
                    <a:lstStyle/>
                    <a:p>
                      <a:pPr algn="ctr" fontAlgn="ctr">
                        <a:buNone/>
                      </a:pPr>
                      <a:r>
                        <a:rPr lang="en-US" sz="1100" b="0" i="0" u="none" strike="noStrike">
                          <a:solidFill>
                            <a:srgbClr val="000000"/>
                          </a:solidFill>
                          <a:effectLst/>
                          <a:latin typeface="Arial" panose="020B0604020202020204" pitchFamily="34" charset="0"/>
                          <a:cs typeface="Arial" panose="020B0604020202020204" pitchFamily="34" charset="0"/>
                        </a:rPr>
                        <a:t>2,181</a:t>
                      </a:r>
                    </a:p>
                  </a:txBody>
                  <a:tcPr marL="9525" marR="9525" marT="9525" marB="0" anchor="ctr"/>
                </a:tc>
                <a:tc>
                  <a:txBody>
                    <a:bodyPr/>
                    <a:lstStyle/>
                    <a:p>
                      <a:pPr algn="ctr" fontAlgn="ctr">
                        <a:buNone/>
                      </a:pPr>
                      <a:r>
                        <a:rPr lang="en-US" sz="1100" b="0" i="0" u="none" strike="noStrike">
                          <a:solidFill>
                            <a:srgbClr val="000000"/>
                          </a:solidFill>
                          <a:effectLst/>
                          <a:latin typeface="Arial" panose="020B0604020202020204" pitchFamily="34" charset="0"/>
                          <a:cs typeface="Arial" panose="020B0604020202020204" pitchFamily="34" charset="0"/>
                        </a:rPr>
                        <a:t>54,612</a:t>
                      </a:r>
                    </a:p>
                  </a:txBody>
                  <a:tcPr marL="9525" marR="9525" marT="9525" marB="0" anchor="ctr"/>
                </a:tc>
                <a:extLst>
                  <a:ext uri="{0D108BD9-81ED-4DB2-BD59-A6C34878D82A}">
                    <a16:rowId xmlns:a16="http://schemas.microsoft.com/office/drawing/2014/main" val="10009"/>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February</a:t>
                      </a:r>
                    </a:p>
                  </a:txBody>
                  <a:tcPr marL="9525" marR="9525" marT="9525" marB="0" anchor="ctr"/>
                </a:tc>
                <a:tc>
                  <a:txBody>
                    <a:bodyPr/>
                    <a:lstStyle/>
                    <a:p>
                      <a:pPr algn="ctr" fontAlgn="ctr">
                        <a:buNone/>
                      </a:pPr>
                      <a:r>
                        <a:rPr lang="en-US" sz="1100" b="0" i="0" u="none" strike="noStrike">
                          <a:solidFill>
                            <a:srgbClr val="000000"/>
                          </a:solidFill>
                          <a:effectLst/>
                          <a:latin typeface="Arial" panose="020B0604020202020204" pitchFamily="34" charset="0"/>
                          <a:cs typeface="Arial" panose="020B0604020202020204" pitchFamily="34" charset="0"/>
                        </a:rPr>
                        <a:t>2,173</a:t>
                      </a:r>
                    </a:p>
                  </a:txBody>
                  <a:tcPr marL="9525" marR="9525" marT="9525" marB="0" anchor="ctr"/>
                </a:tc>
                <a:tc>
                  <a:txBody>
                    <a:bodyPr/>
                    <a:lstStyle/>
                    <a:p>
                      <a:pPr algn="ctr" fontAlgn="ctr">
                        <a:buNone/>
                      </a:pPr>
                      <a:r>
                        <a:rPr lang="en-US" sz="1100" b="0" i="0" u="none" strike="noStrike">
                          <a:solidFill>
                            <a:srgbClr val="000000"/>
                          </a:solidFill>
                          <a:effectLst/>
                          <a:latin typeface="Arial" panose="020B0604020202020204" pitchFamily="34" charset="0"/>
                          <a:cs typeface="Arial" panose="020B0604020202020204" pitchFamily="34" charset="0"/>
                        </a:rPr>
                        <a:t>55,164</a:t>
                      </a:r>
                    </a:p>
                  </a:txBody>
                  <a:tcPr marL="9525" marR="9525" marT="9525" marB="0" anchor="ctr"/>
                </a:tc>
                <a:extLst>
                  <a:ext uri="{0D108BD9-81ED-4DB2-BD59-A6C34878D82A}">
                    <a16:rowId xmlns:a16="http://schemas.microsoft.com/office/drawing/2014/main" val="10010"/>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March</a:t>
                      </a:r>
                    </a:p>
                  </a:txBody>
                  <a:tcPr marL="9525" marR="9525" marT="9525" marB="0" anchor="ctr"/>
                </a:tc>
                <a:tc>
                  <a:txBody>
                    <a:bodyPr/>
                    <a:lstStyle/>
                    <a:p>
                      <a:pPr algn="ctr" fontAlgn="ctr">
                        <a:buNone/>
                      </a:pPr>
                      <a:r>
                        <a:rPr lang="en-US" sz="1100" b="0" i="0" u="none" strike="noStrike">
                          <a:solidFill>
                            <a:srgbClr val="000000"/>
                          </a:solidFill>
                          <a:effectLst/>
                          <a:latin typeface="Arial" panose="020B0604020202020204" pitchFamily="34" charset="0"/>
                          <a:cs typeface="Arial" panose="020B0604020202020204" pitchFamily="34" charset="0"/>
                        </a:rPr>
                        <a:t>2,352</a:t>
                      </a:r>
                    </a:p>
                  </a:txBody>
                  <a:tcPr marL="9525" marR="9525" marT="9525" marB="0" anchor="ctr"/>
                </a:tc>
                <a:tc>
                  <a:txBody>
                    <a:bodyPr/>
                    <a:lstStyle/>
                    <a:p>
                      <a:pPr algn="ctr" fontAlgn="ctr">
                        <a:buNone/>
                      </a:pPr>
                      <a:r>
                        <a:rPr lang="en-US" sz="1100" b="0" i="0" u="none" strike="noStrike">
                          <a:solidFill>
                            <a:srgbClr val="000000"/>
                          </a:solidFill>
                          <a:effectLst/>
                          <a:latin typeface="Arial" panose="020B0604020202020204" pitchFamily="34" charset="0"/>
                          <a:cs typeface="Arial" panose="020B0604020202020204" pitchFamily="34" charset="0"/>
                        </a:rPr>
                        <a:t>55,305</a:t>
                      </a:r>
                    </a:p>
                  </a:txBody>
                  <a:tcPr marL="9525" marR="9525" marT="9525" marB="0" anchor="ctr"/>
                </a:tc>
                <a:extLst>
                  <a:ext uri="{0D108BD9-81ED-4DB2-BD59-A6C34878D82A}">
                    <a16:rowId xmlns:a16="http://schemas.microsoft.com/office/drawing/2014/main" val="10011"/>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April</a:t>
                      </a:r>
                    </a:p>
                  </a:txBody>
                  <a:tcPr marL="9525" marR="9525" marT="9525" marB="0" anchor="ctr"/>
                </a:tc>
                <a:tc>
                  <a:txBody>
                    <a:bodyPr/>
                    <a:lstStyle/>
                    <a:p>
                      <a:pPr algn="ctr" fontAlgn="ctr">
                        <a:buNone/>
                      </a:pPr>
                      <a:r>
                        <a:rPr lang="en-US" sz="1100" b="0" i="0" u="none" strike="noStrike">
                          <a:solidFill>
                            <a:srgbClr val="000000"/>
                          </a:solidFill>
                          <a:effectLst/>
                          <a:latin typeface="Arial" panose="020B0604020202020204" pitchFamily="34" charset="0"/>
                          <a:cs typeface="Arial" panose="020B0604020202020204" pitchFamily="34" charset="0"/>
                        </a:rPr>
                        <a:t>2,060</a:t>
                      </a:r>
                    </a:p>
                  </a:txBody>
                  <a:tcPr marL="9525" marR="9525" marT="9525" marB="0" anchor="ctr"/>
                </a:tc>
                <a:tc>
                  <a:txBody>
                    <a:bodyPr/>
                    <a:lstStyle/>
                    <a:p>
                      <a:pPr algn="ctr" fontAlgn="ctr">
                        <a:buNone/>
                      </a:pPr>
                      <a:r>
                        <a:rPr lang="en-US" sz="1100" b="0" i="0" u="none" strike="noStrike">
                          <a:solidFill>
                            <a:srgbClr val="000000"/>
                          </a:solidFill>
                          <a:effectLst/>
                          <a:latin typeface="Arial" panose="020B0604020202020204" pitchFamily="34" charset="0"/>
                          <a:cs typeface="Arial" panose="020B0604020202020204" pitchFamily="34" charset="0"/>
                        </a:rPr>
                        <a:t>55,412</a:t>
                      </a:r>
                    </a:p>
                  </a:txBody>
                  <a:tcPr marL="9525" marR="9525" marT="9525" marB="0" anchor="ctr"/>
                </a:tc>
                <a:extLst>
                  <a:ext uri="{0D108BD9-81ED-4DB2-BD59-A6C34878D82A}">
                    <a16:rowId xmlns:a16="http://schemas.microsoft.com/office/drawing/2014/main" val="10012"/>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May</a:t>
                      </a:r>
                    </a:p>
                  </a:txBody>
                  <a:tcPr marL="9525" marR="9525" marT="9525" marB="0" anchor="ctr"/>
                </a:tc>
                <a:tc>
                  <a:txBody>
                    <a:bodyPr/>
                    <a:lstStyle/>
                    <a:p>
                      <a:pPr algn="ctr" fontAlgn="ctr">
                        <a:buNone/>
                      </a:pPr>
                      <a:r>
                        <a:rPr lang="en-US" sz="1100" b="0" i="0" u="none" strike="noStrike">
                          <a:solidFill>
                            <a:srgbClr val="000000"/>
                          </a:solidFill>
                          <a:effectLst/>
                          <a:latin typeface="Arial" panose="020B0604020202020204" pitchFamily="34" charset="0"/>
                          <a:cs typeface="Arial" panose="020B0604020202020204" pitchFamily="34" charset="0"/>
                        </a:rPr>
                        <a:t>2,458</a:t>
                      </a:r>
                    </a:p>
                  </a:txBody>
                  <a:tcPr marL="9525" marR="9525" marT="9525" marB="0" anchor="ctr"/>
                </a:tc>
                <a:tc>
                  <a:txBody>
                    <a:bodyPr/>
                    <a:lstStyle/>
                    <a:p>
                      <a:pPr algn="ctr" fontAlgn="ctr">
                        <a:buNone/>
                      </a:pPr>
                      <a:r>
                        <a:rPr lang="en-US" sz="1100" b="0" i="0" u="none" strike="noStrike">
                          <a:solidFill>
                            <a:srgbClr val="000000"/>
                          </a:solidFill>
                          <a:effectLst/>
                          <a:latin typeface="Arial" panose="020B0604020202020204" pitchFamily="34" charset="0"/>
                          <a:cs typeface="Arial" panose="020B0604020202020204" pitchFamily="34" charset="0"/>
                        </a:rPr>
                        <a:t>55,238</a:t>
                      </a:r>
                    </a:p>
                  </a:txBody>
                  <a:tcPr marL="9525" marR="9525" marT="9525" marB="0" anchor="ctr"/>
                </a:tc>
                <a:extLst>
                  <a:ext uri="{0D108BD9-81ED-4DB2-BD59-A6C34878D82A}">
                    <a16:rowId xmlns:a16="http://schemas.microsoft.com/office/drawing/2014/main" val="3857882508"/>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June</a:t>
                      </a:r>
                    </a:p>
                  </a:txBody>
                  <a:tcPr marL="9525" marR="9525" marT="9525" marB="0" anchor="ctr"/>
                </a:tc>
                <a:tc>
                  <a:txBody>
                    <a:bodyPr/>
                    <a:lstStyle/>
                    <a:p>
                      <a:pPr algn="ctr" fontAlgn="ctr">
                        <a:buNone/>
                      </a:pPr>
                      <a:r>
                        <a:rPr lang="en-US" sz="1100" b="0" i="0" u="none" strike="noStrike">
                          <a:solidFill>
                            <a:srgbClr val="000000"/>
                          </a:solidFill>
                          <a:effectLst/>
                          <a:latin typeface="Arial" panose="020B0604020202020204" pitchFamily="34" charset="0"/>
                          <a:cs typeface="Arial" panose="020B0604020202020204" pitchFamily="34" charset="0"/>
                        </a:rPr>
                        <a:t>2,605</a:t>
                      </a:r>
                    </a:p>
                  </a:txBody>
                  <a:tcPr marL="9525" marR="9525" marT="9525" marB="0" anchor="ctr"/>
                </a:tc>
                <a:tc>
                  <a:txBody>
                    <a:bodyPr/>
                    <a:lstStyle/>
                    <a:p>
                      <a:pPr algn="ctr" fontAlgn="ctr">
                        <a:buNone/>
                      </a:pPr>
                      <a:r>
                        <a:rPr lang="en-US" sz="1100" b="0" i="0" u="none" strike="noStrike">
                          <a:solidFill>
                            <a:srgbClr val="000000"/>
                          </a:solidFill>
                          <a:effectLst/>
                          <a:latin typeface="Arial" panose="020B0604020202020204" pitchFamily="34" charset="0"/>
                          <a:cs typeface="Arial" panose="020B0604020202020204" pitchFamily="34" charset="0"/>
                        </a:rPr>
                        <a:t>55,911</a:t>
                      </a:r>
                    </a:p>
                  </a:txBody>
                  <a:tcPr marL="9525" marR="9525" marT="9525" marB="0" anchor="ctr"/>
                </a:tc>
                <a:extLst>
                  <a:ext uri="{0D108BD9-81ED-4DB2-BD59-A6C34878D82A}">
                    <a16:rowId xmlns:a16="http://schemas.microsoft.com/office/drawing/2014/main" val="699453917"/>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July</a:t>
                      </a:r>
                    </a:p>
                  </a:txBody>
                  <a:tcPr marL="9525" marR="9525" marT="9525" marB="0" anchor="ctr"/>
                </a:tc>
                <a:tc>
                  <a:txBody>
                    <a:bodyPr/>
                    <a:lstStyle/>
                    <a:p>
                      <a:pPr algn="ctr" fontAlgn="ctr">
                        <a:buNone/>
                      </a:pPr>
                      <a:r>
                        <a:rPr lang="en-US" sz="1100" b="0" i="0" u="none" strike="noStrike">
                          <a:solidFill>
                            <a:srgbClr val="000000"/>
                          </a:solidFill>
                          <a:effectLst/>
                          <a:latin typeface="Arial" panose="020B0604020202020204" pitchFamily="34" charset="0"/>
                          <a:cs typeface="Arial" panose="020B0604020202020204" pitchFamily="34" charset="0"/>
                        </a:rPr>
                        <a:t>2,381</a:t>
                      </a:r>
                    </a:p>
                  </a:txBody>
                  <a:tcPr marL="9525" marR="9525" marT="9525" marB="0" anchor="ctr"/>
                </a:tc>
                <a:tc>
                  <a:txBody>
                    <a:bodyPr/>
                    <a:lstStyle/>
                    <a:p>
                      <a:pPr algn="ctr" fontAlgn="ctr">
                        <a:buNone/>
                      </a:pPr>
                      <a:r>
                        <a:rPr lang="en-US" sz="1100" b="0" i="0" u="none" strike="noStrike">
                          <a:solidFill>
                            <a:srgbClr val="000000"/>
                          </a:solidFill>
                          <a:effectLst/>
                          <a:latin typeface="Arial" panose="020B0604020202020204" pitchFamily="34" charset="0"/>
                          <a:cs typeface="Arial" panose="020B0604020202020204" pitchFamily="34" charset="0"/>
                        </a:rPr>
                        <a:t>55,888</a:t>
                      </a:r>
                    </a:p>
                  </a:txBody>
                  <a:tcPr marL="9525" marR="9525" marT="9525" marB="0" anchor="ctr"/>
                </a:tc>
                <a:extLst>
                  <a:ext uri="{0D108BD9-81ED-4DB2-BD59-A6C34878D82A}">
                    <a16:rowId xmlns:a16="http://schemas.microsoft.com/office/drawing/2014/main" val="1981396855"/>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August</a:t>
                      </a:r>
                    </a:p>
                  </a:txBody>
                  <a:tcPr marL="9525" marR="9525" marT="9525" marB="0" anchor="ctr"/>
                </a:tc>
                <a:tc>
                  <a:txBody>
                    <a:bodyPr/>
                    <a:lstStyle/>
                    <a:p>
                      <a:pPr algn="ctr" fontAlgn="ctr">
                        <a:buNone/>
                      </a:pPr>
                      <a:r>
                        <a:rPr lang="en-US" sz="1100" b="0" i="0" u="none" strike="noStrike">
                          <a:solidFill>
                            <a:srgbClr val="000000"/>
                          </a:solidFill>
                          <a:effectLst/>
                          <a:latin typeface="Arial" panose="020B0604020202020204" pitchFamily="34" charset="0"/>
                          <a:cs typeface="Arial" panose="020B0604020202020204" pitchFamily="34" charset="0"/>
                        </a:rPr>
                        <a:t>2,279</a:t>
                      </a:r>
                    </a:p>
                  </a:txBody>
                  <a:tcPr marL="9525" marR="9525" marT="9525" marB="0" anchor="ctr"/>
                </a:tc>
                <a:tc>
                  <a:txBody>
                    <a:bodyPr/>
                    <a:lstStyle/>
                    <a:p>
                      <a:pPr algn="ctr" fontAlgn="ctr">
                        <a:buNone/>
                      </a:pPr>
                      <a:r>
                        <a:rPr lang="en-US" sz="1100" b="0" i="0" u="none" strike="noStrike">
                          <a:solidFill>
                            <a:srgbClr val="000000"/>
                          </a:solidFill>
                          <a:effectLst/>
                          <a:latin typeface="Arial" panose="020B0604020202020204" pitchFamily="34" charset="0"/>
                          <a:cs typeface="Arial" panose="020B0604020202020204" pitchFamily="34" charset="0"/>
                        </a:rPr>
                        <a:t>55,536</a:t>
                      </a:r>
                    </a:p>
                  </a:txBody>
                  <a:tcPr marL="9525" marR="9525" marT="9525" marB="0" anchor="ctr"/>
                </a:tc>
                <a:extLst>
                  <a:ext uri="{0D108BD9-81ED-4DB2-BD59-A6C34878D82A}">
                    <a16:rowId xmlns:a16="http://schemas.microsoft.com/office/drawing/2014/main" val="916523389"/>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September</a:t>
                      </a:r>
                    </a:p>
                  </a:txBody>
                  <a:tcPr marL="9525" marR="9525" marT="9525" marB="0" anchor="ctr"/>
                </a:tc>
                <a:tc>
                  <a:txBody>
                    <a:bodyPr/>
                    <a:lstStyle/>
                    <a:p>
                      <a:pPr algn="ctr" fontAlgn="ctr">
                        <a:buNone/>
                      </a:pPr>
                      <a:r>
                        <a:rPr lang="en-US" sz="1100" b="0" i="0" u="none" strike="noStrike">
                          <a:solidFill>
                            <a:srgbClr val="000000"/>
                          </a:solidFill>
                          <a:effectLst/>
                          <a:latin typeface="Arial" panose="020B0604020202020204" pitchFamily="34" charset="0"/>
                          <a:cs typeface="Arial" panose="020B0604020202020204" pitchFamily="34" charset="0"/>
                        </a:rPr>
                        <a:t>2,401</a:t>
                      </a:r>
                    </a:p>
                  </a:txBody>
                  <a:tcPr marL="9525" marR="9525" marT="9525" marB="0" anchor="ctr"/>
                </a:tc>
                <a:tc>
                  <a:txBody>
                    <a:bodyPr/>
                    <a:lstStyle/>
                    <a:p>
                      <a:pPr algn="ctr" fontAlgn="ctr">
                        <a:buNone/>
                      </a:pPr>
                      <a:r>
                        <a:rPr lang="en-US" sz="1100" b="0" i="0" u="none" strike="noStrike">
                          <a:solidFill>
                            <a:srgbClr val="000000"/>
                          </a:solidFill>
                          <a:effectLst/>
                          <a:latin typeface="Arial" panose="020B0604020202020204" pitchFamily="34" charset="0"/>
                          <a:cs typeface="Arial" panose="020B0604020202020204" pitchFamily="34" charset="0"/>
                        </a:rPr>
                        <a:t>55,609</a:t>
                      </a:r>
                    </a:p>
                  </a:txBody>
                  <a:tcPr marL="9525" marR="9525" marT="9525" marB="0" anchor="ctr"/>
                </a:tc>
                <a:extLst>
                  <a:ext uri="{0D108BD9-81ED-4DB2-BD59-A6C34878D82A}">
                    <a16:rowId xmlns:a16="http://schemas.microsoft.com/office/drawing/2014/main" val="3463378068"/>
                  </a:ext>
                </a:extLst>
              </a:tr>
              <a:tr h="249305">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October</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NA</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NA</a:t>
                      </a:r>
                    </a:p>
                  </a:txBody>
                  <a:tcPr marL="9525" marR="9525" marT="9525" marB="0" anchor="ctr"/>
                </a:tc>
                <a:extLst>
                  <a:ext uri="{0D108BD9-81ED-4DB2-BD59-A6C34878D82A}">
                    <a16:rowId xmlns:a16="http://schemas.microsoft.com/office/drawing/2014/main" val="998695239"/>
                  </a:ext>
                </a:extLst>
              </a:tr>
              <a:tr h="249305">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November</a:t>
                      </a:r>
                    </a:p>
                  </a:txBody>
                  <a:tcPr marL="9525" marR="9525" marT="9525" marB="0" anchor="ctr"/>
                </a:tc>
                <a:tc>
                  <a:txBody>
                    <a:bodyPr/>
                    <a:lstStyle/>
                    <a:p>
                      <a:pPr algn="ctr" fontAlgn="ctr">
                        <a:buNone/>
                      </a:pPr>
                      <a:r>
                        <a:rPr lang="en-US" sz="1100" b="0" i="0" u="none" strike="noStrike">
                          <a:solidFill>
                            <a:srgbClr val="000000"/>
                          </a:solidFill>
                          <a:effectLst/>
                          <a:latin typeface="Arial" panose="020B0604020202020204" pitchFamily="34" charset="0"/>
                          <a:cs typeface="Arial" panose="020B0604020202020204" pitchFamily="34" charset="0"/>
                        </a:rPr>
                        <a:t>2,333</a:t>
                      </a:r>
                    </a:p>
                  </a:txBody>
                  <a:tcPr marL="9525" marR="9525" marT="9525" marB="0" anchor="ctr"/>
                </a:tc>
                <a:tc>
                  <a:txBody>
                    <a:bodyPr/>
                    <a:lstStyle/>
                    <a:p>
                      <a:pPr algn="ctr" fontAlgn="ctr">
                        <a:buNone/>
                      </a:pPr>
                      <a:r>
                        <a:rPr lang="en-US" sz="1100" b="0" i="0" u="none" strike="noStrike">
                          <a:solidFill>
                            <a:srgbClr val="000000"/>
                          </a:solidFill>
                          <a:effectLst/>
                          <a:latin typeface="Arial" panose="020B0604020202020204" pitchFamily="34" charset="0"/>
                          <a:cs typeface="Arial" panose="020B0604020202020204" pitchFamily="34" charset="0"/>
                        </a:rPr>
                        <a:t>56,408</a:t>
                      </a:r>
                    </a:p>
                  </a:txBody>
                  <a:tcPr marL="9525" marR="9525" marT="9525" marB="0" anchor="ctr"/>
                </a:tc>
                <a:extLst>
                  <a:ext uri="{0D108BD9-81ED-4DB2-BD59-A6C34878D82A}">
                    <a16:rowId xmlns:a16="http://schemas.microsoft.com/office/drawing/2014/main" val="782759488"/>
                  </a:ext>
                </a:extLst>
              </a:tr>
              <a:tr h="249305">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December</a:t>
                      </a:r>
                    </a:p>
                  </a:txBody>
                  <a:tcPr marL="9525" marR="9525" marT="9525" marB="0" anchor="ctr"/>
                </a:tc>
                <a:tc>
                  <a:txBody>
                    <a:bodyPr/>
                    <a:lstStyle/>
                    <a:p>
                      <a:pPr algn="ctr" fontAlgn="ctr">
                        <a:buNone/>
                      </a:pPr>
                      <a:r>
                        <a:rPr lang="en-US" sz="1100" b="0" i="0" u="none" strike="noStrike">
                          <a:solidFill>
                            <a:srgbClr val="000000"/>
                          </a:solidFill>
                          <a:effectLst/>
                          <a:latin typeface="Arial" panose="020B0604020202020204" pitchFamily="34" charset="0"/>
                          <a:cs typeface="Arial" panose="020B0604020202020204" pitchFamily="34" charset="0"/>
                        </a:rPr>
                        <a:t>2,134</a:t>
                      </a:r>
                    </a:p>
                  </a:txBody>
                  <a:tcPr marL="9525" marR="9525" marT="9525" marB="0" anchor="ctr"/>
                </a:tc>
                <a:tc>
                  <a:txBody>
                    <a:bodyPr/>
                    <a:lstStyle/>
                    <a:p>
                      <a:pPr algn="ctr" fontAlgn="ctr">
                        <a:buNone/>
                      </a:pPr>
                      <a:r>
                        <a:rPr lang="en-US" sz="1100" b="0" i="0" u="none" strike="noStrike">
                          <a:solidFill>
                            <a:srgbClr val="000000"/>
                          </a:solidFill>
                          <a:effectLst/>
                          <a:latin typeface="Arial" panose="020B0604020202020204" pitchFamily="34" charset="0"/>
                          <a:cs typeface="Arial" panose="020B0604020202020204" pitchFamily="34" charset="0"/>
                        </a:rPr>
                        <a:t>56,237</a:t>
                      </a:r>
                    </a:p>
                  </a:txBody>
                  <a:tcPr marL="9525" marR="9525" marT="9525" marB="0" anchor="ctr"/>
                </a:tc>
                <a:extLst>
                  <a:ext uri="{0D108BD9-81ED-4DB2-BD59-A6C34878D82A}">
                    <a16:rowId xmlns:a16="http://schemas.microsoft.com/office/drawing/2014/main" val="411568435"/>
                  </a:ext>
                </a:extLst>
              </a:tr>
              <a:tr h="249305">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2026</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January</a:t>
                      </a:r>
                    </a:p>
                  </a:txBody>
                  <a:tcPr marL="9525" marR="9525" marT="9525" marB="0" anchor="ctr"/>
                </a:tc>
                <a:tc>
                  <a:txBody>
                    <a:bodyPr/>
                    <a:lstStyle/>
                    <a:p>
                      <a:pPr algn="ctr" fontAlgn="ctr">
                        <a:buNone/>
                      </a:pPr>
                      <a:r>
                        <a:rPr lang="en-US" sz="1100" b="0" i="0" u="none" strike="noStrike">
                          <a:solidFill>
                            <a:srgbClr val="000000"/>
                          </a:solidFill>
                          <a:effectLst/>
                          <a:latin typeface="Arial" panose="020B0604020202020204" pitchFamily="34" charset="0"/>
                          <a:cs typeface="Arial" panose="020B0604020202020204" pitchFamily="34" charset="0"/>
                        </a:rPr>
                        <a:t>2,401</a:t>
                      </a:r>
                    </a:p>
                  </a:txBody>
                  <a:tcPr marL="9525" marR="9525" marT="9525" marB="0" anchor="ctr"/>
                </a:tc>
                <a:tc>
                  <a:txBody>
                    <a:bodyPr/>
                    <a:lstStyle/>
                    <a:p>
                      <a:pPr algn="ctr" fontAlgn="ctr">
                        <a:buNone/>
                      </a:pPr>
                      <a:r>
                        <a:rPr lang="en-US" sz="1100" b="0" i="0" u="none" strike="noStrike">
                          <a:solidFill>
                            <a:srgbClr val="000000"/>
                          </a:solidFill>
                          <a:effectLst/>
                          <a:latin typeface="Arial" panose="020B0604020202020204" pitchFamily="34" charset="0"/>
                          <a:cs typeface="Arial" panose="020B0604020202020204" pitchFamily="34" charset="0"/>
                        </a:rPr>
                        <a:t>57,191</a:t>
                      </a:r>
                    </a:p>
                  </a:txBody>
                  <a:tcPr marL="9525" marR="9525" marT="9525" marB="0" anchor="ctr"/>
                </a:tc>
                <a:extLst>
                  <a:ext uri="{0D108BD9-81ED-4DB2-BD59-A6C34878D82A}">
                    <a16:rowId xmlns:a16="http://schemas.microsoft.com/office/drawing/2014/main" val="2055859966"/>
                  </a:ext>
                </a:extLst>
              </a:tr>
              <a:tr h="249305">
                <a:tc>
                  <a:txBody>
                    <a:bodyPr/>
                    <a:lstStyle/>
                    <a:p>
                      <a:pPr algn="ctr"/>
                      <a:r>
                        <a:rPr lang="en-US" sz="1100" dirty="0">
                          <a:latin typeface="Arial" panose="020B0604020202020204" pitchFamily="34" charset="0"/>
                          <a:cs typeface="Arial" panose="020B0604020202020204" pitchFamily="34" charset="0"/>
                        </a:rPr>
                        <a:t>2026</a:t>
                      </a:r>
                    </a:p>
                  </a:txBody>
                  <a:tcPr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February</a:t>
                      </a:r>
                    </a:p>
                  </a:txBody>
                  <a:tcPr marL="9525" marR="9525" marT="9525" marB="0" anchor="ctr"/>
                </a:tc>
                <a:tc>
                  <a:txBody>
                    <a:bodyPr/>
                    <a:lstStyle/>
                    <a:p>
                      <a:pPr algn="ctr" fontAlgn="ctr">
                        <a:buNone/>
                      </a:pPr>
                      <a:r>
                        <a:rPr lang="en-US" sz="1100" b="0" i="0" u="none" strike="noStrike">
                          <a:solidFill>
                            <a:srgbClr val="000000"/>
                          </a:solidFill>
                          <a:effectLst/>
                          <a:latin typeface="Arial" panose="020B0604020202020204" pitchFamily="34" charset="0"/>
                          <a:cs typeface="Arial" panose="020B0604020202020204" pitchFamily="34" charset="0"/>
                        </a:rPr>
                        <a:t>2,474</a:t>
                      </a:r>
                    </a:p>
                  </a:txBody>
                  <a:tcPr marL="9525" marR="9525" marT="9525" marB="0" anchor="ctr"/>
                </a:tc>
                <a:tc>
                  <a:txBody>
                    <a:bodyPr/>
                    <a:lstStyle/>
                    <a:p>
                      <a:pPr algn="ctr" fontAlgn="ctr">
                        <a:buNone/>
                      </a:pPr>
                      <a:r>
                        <a:rPr lang="en-US" sz="1100" b="0" i="0" u="none" strike="noStrike" dirty="0">
                          <a:solidFill>
                            <a:srgbClr val="000000"/>
                          </a:solidFill>
                          <a:effectLst/>
                          <a:latin typeface="Arial" panose="020B0604020202020204" pitchFamily="34" charset="0"/>
                          <a:cs typeface="Arial" panose="020B0604020202020204" pitchFamily="34" charset="0"/>
                        </a:rPr>
                        <a:t>57,404</a:t>
                      </a:r>
                    </a:p>
                  </a:txBody>
                  <a:tcPr marL="9525" marR="9525" marT="9525" marB="0" anchor="ctr"/>
                </a:tc>
                <a:extLst>
                  <a:ext uri="{0D108BD9-81ED-4DB2-BD59-A6C34878D82A}">
                    <a16:rowId xmlns:a16="http://schemas.microsoft.com/office/drawing/2014/main" val="4171079772"/>
                  </a:ext>
                </a:extLst>
              </a:tr>
              <a:tr h="249305">
                <a:tc>
                  <a:txBody>
                    <a:bodyPr/>
                    <a:lstStyle/>
                    <a:p>
                      <a:pPr algn="ctr"/>
                      <a:r>
                        <a:rPr lang="en-US" sz="1100" dirty="0">
                          <a:latin typeface="Arial" panose="020B0604020202020204" pitchFamily="34" charset="0"/>
                          <a:cs typeface="Arial" panose="020B0604020202020204" pitchFamily="34" charset="0"/>
                        </a:rPr>
                        <a:t>2026</a:t>
                      </a:r>
                    </a:p>
                  </a:txBody>
                  <a:tcPr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March</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NA</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NA</a:t>
                      </a:r>
                    </a:p>
                  </a:txBody>
                  <a:tcPr marL="9525" marR="9525" marT="9525" marB="0" anchor="ctr"/>
                </a:tc>
                <a:extLst>
                  <a:ext uri="{0D108BD9-81ED-4DB2-BD59-A6C34878D82A}">
                    <a16:rowId xmlns:a16="http://schemas.microsoft.com/office/drawing/2014/main" val="2763800349"/>
                  </a:ext>
                </a:extLst>
              </a:tr>
            </a:tbl>
          </a:graphicData>
        </a:graphic>
      </p:graphicFrame>
      <p:sp>
        <p:nvSpPr>
          <p:cNvPr id="8" name="object 5">
            <a:extLst>
              <a:ext uri="{FF2B5EF4-FFF2-40B4-BE49-F238E27FC236}">
                <a16:creationId xmlns:a16="http://schemas.microsoft.com/office/drawing/2014/main" id="{99327437-AF0B-A4B7-DF4B-AE2E01818AF6}"/>
              </a:ext>
            </a:extLst>
          </p:cNvPr>
          <p:cNvSpPr txBox="1"/>
          <p:nvPr/>
        </p:nvSpPr>
        <p:spPr>
          <a:xfrm>
            <a:off x="9113773" y="6422446"/>
            <a:ext cx="2644775" cy="348813"/>
          </a:xfrm>
          <a:prstGeom prst="rect">
            <a:avLst/>
          </a:prstGeom>
        </p:spPr>
        <p:txBody>
          <a:bodyPr vert="horz" wrap="square" lIns="0" tIns="12700" rIns="0" bIns="0" rtlCol="0">
            <a:spAutoFit/>
          </a:bodyPr>
          <a:lstStyle/>
          <a:p>
            <a:pPr marL="12700" algn="r">
              <a:lnSpc>
                <a:spcPct val="100000"/>
              </a:lnSpc>
              <a:spcBef>
                <a:spcPts val="100"/>
              </a:spcBef>
            </a:pPr>
            <a:r>
              <a:rPr sz="1050" dirty="0">
                <a:latin typeface="Arial" panose="020B0604020202020204" pitchFamily="34" charset="0"/>
                <a:cs typeface="Arial" panose="020B0604020202020204" pitchFamily="34" charset="0"/>
              </a:rPr>
              <a:t>NWLA</a:t>
            </a:r>
            <a:r>
              <a:rPr sz="1050" spc="-15"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ECONOMIC</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DASHBOARD</a:t>
            </a:r>
            <a:endParaRPr lang="en-US" sz="1050" spc="-10" dirty="0">
              <a:latin typeface="Arial" panose="020B0604020202020204" pitchFamily="34" charset="0"/>
              <a:cs typeface="Arial" panose="020B0604020202020204" pitchFamily="34" charset="0"/>
            </a:endParaRPr>
          </a:p>
          <a:p>
            <a:pPr marL="12700" algn="r">
              <a:lnSpc>
                <a:spcPct val="100000"/>
              </a:lnSpc>
              <a:spcBef>
                <a:spcPts val="100"/>
              </a:spcBef>
            </a:pPr>
            <a:r>
              <a:rPr lang="en-US" sz="1050" dirty="0">
                <a:latin typeface="Arial" panose="020B0604020202020204" pitchFamily="34" charset="0"/>
                <a:cs typeface="Arial" panose="020B0604020202020204" pitchFamily="34" charset="0"/>
              </a:rPr>
              <a:t>Unemployment</a:t>
            </a:r>
          </a:p>
        </p:txBody>
      </p:sp>
      <p:sp>
        <p:nvSpPr>
          <p:cNvPr id="5" name="Slide Number Placeholder 4">
            <a:extLst>
              <a:ext uri="{FF2B5EF4-FFF2-40B4-BE49-F238E27FC236}">
                <a16:creationId xmlns:a16="http://schemas.microsoft.com/office/drawing/2014/main" id="{673D8FCF-982F-F73F-37A2-92303DD078F2}"/>
              </a:ext>
            </a:extLst>
          </p:cNvPr>
          <p:cNvSpPr>
            <a:spLocks noGrp="1"/>
          </p:cNvSpPr>
          <p:nvPr>
            <p:ph type="sldNum" sz="quarter" idx="7"/>
          </p:nvPr>
        </p:nvSpPr>
        <p:spPr>
          <a:xfrm>
            <a:off x="11758548" y="6590792"/>
            <a:ext cx="433452" cy="157875"/>
          </a:xfrm>
        </p:spPr>
        <p:txBody>
          <a:bodyPr/>
          <a:lstStyle/>
          <a:p>
            <a:pPr marL="115570">
              <a:lnSpc>
                <a:spcPts val="1240"/>
              </a:lnSpc>
            </a:pPr>
            <a:fld id="{81D60167-4931-47E6-BA6A-407CBD079E47}" type="slidenum">
              <a:rPr lang="en-US" spc="-50" smtClean="0">
                <a:latin typeface="Arial" panose="020B0604020202020204" pitchFamily="34" charset="0"/>
                <a:cs typeface="Arial" panose="020B0604020202020204" pitchFamily="34" charset="0"/>
              </a:rPr>
              <a:t>37</a:t>
            </a:fld>
            <a:endParaRPr lang="en-US" spc="-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41432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4799E-32B7-2D24-EE26-979480E10226}"/>
            </a:ext>
          </a:extLst>
        </p:cNvPr>
        <p:cNvGrpSpPr/>
        <p:nvPr/>
      </p:nvGrpSpPr>
      <p:grpSpPr>
        <a:xfrm>
          <a:off x="0" y="0"/>
          <a:ext cx="0" cy="0"/>
          <a:chOff x="0" y="0"/>
          <a:chExt cx="0" cy="0"/>
        </a:xfrm>
      </p:grpSpPr>
      <p:sp>
        <p:nvSpPr>
          <p:cNvPr id="4" name="object 4">
            <a:extLst>
              <a:ext uri="{FF2B5EF4-FFF2-40B4-BE49-F238E27FC236}">
                <a16:creationId xmlns:a16="http://schemas.microsoft.com/office/drawing/2014/main" id="{F64F8F02-BD59-2C0F-D924-FD67CE36759C}"/>
              </a:ext>
            </a:extLst>
          </p:cNvPr>
          <p:cNvSpPr txBox="1">
            <a:spLocks noGrp="1"/>
          </p:cNvSpPr>
          <p:nvPr>
            <p:ph type="title" idx="4294967295"/>
          </p:nvPr>
        </p:nvSpPr>
        <p:spPr>
          <a:xfrm>
            <a:off x="919378" y="695325"/>
            <a:ext cx="5329022" cy="289823"/>
          </a:xfrm>
          <a:prstGeom prst="rect">
            <a:avLst/>
          </a:prstGeom>
          <a:noFill/>
          <a:ln>
            <a:noFill/>
            <a:prstDash/>
          </a:ln>
          <a:effectLst/>
        </p:spPr>
        <p:txBody>
          <a:bodyPr rot="0" spcFirstLastPara="0" vertOverflow="overflow" horzOverflow="overflow" vert="horz" wrap="square" lIns="0" tIns="12700"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Unemployment:</a:t>
            </a:r>
            <a:r>
              <a:rPr kumimoji="0" lang="en-US" sz="1800" b="1" i="0" u="none" strike="noStrike" kern="0" cap="none" spc="-5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lang="en-US" b="1" spc="-10" dirty="0">
                <a:latin typeface="Arial" panose="020B0604020202020204" pitchFamily="34" charset="0"/>
                <a:cs typeface="Arial" panose="020B0604020202020204" pitchFamily="34" charset="0"/>
              </a:rPr>
              <a:t>Caddo</a:t>
            </a:r>
            <a:r>
              <a:rPr kumimoji="0" lang="en-US" sz="1800" b="1" i="0" u="none" strike="noStrike" kern="0" cap="none" spc="-1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Parish</a:t>
            </a:r>
            <a:endParaRPr kumimoji="0" lang="en-US"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graphicFrame>
        <p:nvGraphicFramePr>
          <p:cNvPr id="7" name="Chart 6" descr="Dark‑themed dual‑axis chart showing monthly unemployment from January 2018 to January 2026. Red bars show the number of unemployed people (left axis, 0–16,000), and a blue line shows the unemployment rate (right axis, 0–16%). Unemployment fluctuates around 4,500–6,000 before 2020, spikes sharply in spring 2020 to roughly 13,500 unemployed with the rate near 14%, then declines through 2021. From 2022 onward, unemployment stabilizes around 3,500–5,000 with rates mostly near 4–5%.">
            <a:extLst>
              <a:ext uri="{FF2B5EF4-FFF2-40B4-BE49-F238E27FC236}">
                <a16:creationId xmlns:a16="http://schemas.microsoft.com/office/drawing/2014/main" id="{DEB04E61-3991-509C-2BF3-1DCCAE4DC326}"/>
              </a:ext>
            </a:extLst>
          </p:cNvPr>
          <p:cNvGraphicFramePr>
            <a:graphicFrameLocks/>
          </p:cNvGraphicFramePr>
          <p:nvPr>
            <p:extLst>
              <p:ext uri="{D42A27DB-BD31-4B8C-83A1-F6EECF244321}">
                <p14:modId xmlns:p14="http://schemas.microsoft.com/office/powerpoint/2010/main" val="929807135"/>
              </p:ext>
            </p:extLst>
          </p:nvPr>
        </p:nvGraphicFramePr>
        <p:xfrm>
          <a:off x="919378" y="985148"/>
          <a:ext cx="6700622" cy="4120252"/>
        </p:xfrm>
        <a:graphic>
          <a:graphicData uri="http://schemas.openxmlformats.org/drawingml/2006/chart">
            <c:chart xmlns:c="http://schemas.openxmlformats.org/drawingml/2006/chart" xmlns:r="http://schemas.openxmlformats.org/officeDocument/2006/relationships" r:id="rId2"/>
          </a:graphicData>
        </a:graphic>
      </p:graphicFrame>
      <p:sp>
        <p:nvSpPr>
          <p:cNvPr id="3" name="object 3">
            <a:extLst>
              <a:ext uri="{FF2B5EF4-FFF2-40B4-BE49-F238E27FC236}">
                <a16:creationId xmlns:a16="http://schemas.microsoft.com/office/drawing/2014/main" id="{CF05F2F1-61DB-7519-FFB9-C2327694DA45}"/>
              </a:ext>
            </a:extLst>
          </p:cNvPr>
          <p:cNvSpPr txBox="1"/>
          <p:nvPr/>
        </p:nvSpPr>
        <p:spPr>
          <a:xfrm>
            <a:off x="960526" y="5176080"/>
            <a:ext cx="2849474" cy="197490"/>
          </a:xfrm>
          <a:prstGeom prst="rect">
            <a:avLst/>
          </a:prstGeom>
        </p:spPr>
        <p:txBody>
          <a:bodyPr vert="horz" wrap="square" lIns="0" tIns="12700" rIns="0" bIns="0" rtlCol="0">
            <a:spAutoFit/>
          </a:bodyPr>
          <a:lstStyle/>
          <a:p>
            <a:pPr marL="12700">
              <a:lnSpc>
                <a:spcPct val="100000"/>
              </a:lnSpc>
              <a:spcBef>
                <a:spcPts val="100"/>
              </a:spcBef>
            </a:pPr>
            <a:r>
              <a:rPr sz="1200" dirty="0">
                <a:latin typeface="Arial" panose="020B0604020202020204" pitchFamily="34" charset="0"/>
                <a:cs typeface="Arial" panose="020B0604020202020204" pitchFamily="34" charset="0"/>
              </a:rPr>
              <a:t>Data</a:t>
            </a:r>
            <a:r>
              <a:rPr sz="1200" spc="-5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from:</a:t>
            </a:r>
            <a:r>
              <a:rPr sz="1200" spc="-25" dirty="0">
                <a:latin typeface="Arial" panose="020B0604020202020204" pitchFamily="34" charset="0"/>
                <a:cs typeface="Arial" panose="020B0604020202020204" pitchFamily="34" charset="0"/>
              </a:rPr>
              <a:t> </a:t>
            </a:r>
            <a:r>
              <a:rPr sz="1200" u="sng" spc="-10" dirty="0">
                <a:solidFill>
                  <a:srgbClr val="0462C1"/>
                </a:solidFill>
                <a:uFill>
                  <a:solidFill>
                    <a:srgbClr val="0462C1"/>
                  </a:solidFill>
                </a:uFill>
                <a:latin typeface="Arial" panose="020B0604020202020204" pitchFamily="34" charset="0"/>
                <a:cs typeface="Arial" panose="020B0604020202020204" pitchFamily="34" charset="0"/>
                <a:hlinkClick r:id="rId3"/>
              </a:rPr>
              <a:t>https://www.bls.gov/</a:t>
            </a:r>
            <a:endParaRPr sz="1200" dirty="0">
              <a:latin typeface="Arial" panose="020B0604020202020204" pitchFamily="34" charset="0"/>
              <a:cs typeface="Arial" panose="020B0604020202020204" pitchFamily="34" charset="0"/>
            </a:endParaRPr>
          </a:p>
        </p:txBody>
      </p:sp>
      <p:graphicFrame>
        <p:nvGraphicFramePr>
          <p:cNvPr id="6" name="object 5">
            <a:extLst>
              <a:ext uri="{FF2B5EF4-FFF2-40B4-BE49-F238E27FC236}">
                <a16:creationId xmlns:a16="http://schemas.microsoft.com/office/drawing/2014/main" id="{3153613B-A782-1BBF-E21E-07A3379F80E6}"/>
              </a:ext>
            </a:extLst>
          </p:cNvPr>
          <p:cNvGraphicFramePr>
            <a:graphicFrameLocks noGrp="1"/>
          </p:cNvGraphicFramePr>
          <p:nvPr>
            <p:extLst>
              <p:ext uri="{D42A27DB-BD31-4B8C-83A1-F6EECF244321}">
                <p14:modId xmlns:p14="http://schemas.microsoft.com/office/powerpoint/2010/main" val="602998484"/>
              </p:ext>
            </p:extLst>
          </p:nvPr>
        </p:nvGraphicFramePr>
        <p:xfrm>
          <a:off x="8001000" y="695325"/>
          <a:ext cx="3816240" cy="4182130"/>
        </p:xfrm>
        <a:graphic>
          <a:graphicData uri="http://schemas.openxmlformats.org/drawingml/2006/table">
            <a:tbl>
              <a:tblPr firstRow="1" bandRow="1">
                <a:tableStyleId>{616DA210-FB5B-4158-B5E0-FEB733F419BA}</a:tableStyleId>
              </a:tblPr>
              <a:tblGrid>
                <a:gridCol w="620760">
                  <a:extLst>
                    <a:ext uri="{9D8B030D-6E8A-4147-A177-3AD203B41FA5}">
                      <a16:colId xmlns:a16="http://schemas.microsoft.com/office/drawing/2014/main" val="20000"/>
                    </a:ext>
                  </a:extLst>
                </a:gridCol>
                <a:gridCol w="739775">
                  <a:extLst>
                    <a:ext uri="{9D8B030D-6E8A-4147-A177-3AD203B41FA5}">
                      <a16:colId xmlns:a16="http://schemas.microsoft.com/office/drawing/2014/main" val="1740401803"/>
                    </a:ext>
                  </a:extLst>
                </a:gridCol>
                <a:gridCol w="1227853">
                  <a:extLst>
                    <a:ext uri="{9D8B030D-6E8A-4147-A177-3AD203B41FA5}">
                      <a16:colId xmlns:a16="http://schemas.microsoft.com/office/drawing/2014/main" val="20001"/>
                    </a:ext>
                  </a:extLst>
                </a:gridCol>
                <a:gridCol w="1227852">
                  <a:extLst>
                    <a:ext uri="{9D8B030D-6E8A-4147-A177-3AD203B41FA5}">
                      <a16:colId xmlns:a16="http://schemas.microsoft.com/office/drawing/2014/main" val="20002"/>
                    </a:ext>
                  </a:extLst>
                </a:gridCol>
              </a:tblGrid>
              <a:tr h="353792">
                <a:tc>
                  <a:txBody>
                    <a:bodyPr/>
                    <a:lstStyle/>
                    <a:p>
                      <a:pPr algn="ctr"/>
                      <a:r>
                        <a:rPr lang="en-US" sz="1100" dirty="0">
                          <a:solidFill>
                            <a:schemeClr val="bg1"/>
                          </a:solidFill>
                          <a:latin typeface="Arial" panose="020B0604020202020204" pitchFamily="34" charset="0"/>
                          <a:cs typeface="Arial" panose="020B0604020202020204" pitchFamily="34" charset="0"/>
                        </a:rPr>
                        <a:t>Year</a:t>
                      </a:r>
                    </a:p>
                  </a:txBody>
                  <a:tcPr anchor="ctr">
                    <a:solidFill>
                      <a:srgbClr val="472C7B"/>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100" dirty="0">
                          <a:solidFill>
                            <a:schemeClr val="bg1"/>
                          </a:solidFill>
                          <a:latin typeface="Arial" panose="020B0604020202020204" pitchFamily="34" charset="0"/>
                          <a:cs typeface="Arial" panose="020B0604020202020204" pitchFamily="34" charset="0"/>
                        </a:rPr>
                        <a:t>Month</a:t>
                      </a:r>
                    </a:p>
                  </a:txBody>
                  <a:tcPr anchor="ctr">
                    <a:solidFill>
                      <a:srgbClr val="472C7B"/>
                    </a:solidFill>
                  </a:tcPr>
                </a:tc>
                <a:tc>
                  <a:txBody>
                    <a:bodyPr/>
                    <a:lstStyle/>
                    <a:p>
                      <a:pPr marL="438150" marR="106680" indent="-321945">
                        <a:lnSpc>
                          <a:spcPct val="100000"/>
                        </a:lnSpc>
                        <a:spcBef>
                          <a:spcPts val="254"/>
                        </a:spcBef>
                      </a:pPr>
                      <a:r>
                        <a:rPr sz="1100" spc="-10" dirty="0">
                          <a:solidFill>
                            <a:schemeClr val="bg1"/>
                          </a:solidFill>
                          <a:latin typeface="Arial" panose="020B0604020202020204" pitchFamily="34" charset="0"/>
                          <a:cs typeface="Arial" panose="020B0604020202020204" pitchFamily="34" charset="0"/>
                        </a:rPr>
                        <a:t>Unemployment </a:t>
                      </a:r>
                      <a:r>
                        <a:rPr sz="1100" spc="-20" dirty="0">
                          <a:solidFill>
                            <a:schemeClr val="bg1"/>
                          </a:solidFill>
                          <a:latin typeface="Arial" panose="020B0604020202020204" pitchFamily="34" charset="0"/>
                          <a:cs typeface="Arial" panose="020B0604020202020204" pitchFamily="34" charset="0"/>
                        </a:rPr>
                        <a:t>Rate</a:t>
                      </a:r>
                      <a:endParaRPr sz="1100" dirty="0">
                        <a:solidFill>
                          <a:schemeClr val="bg1"/>
                        </a:solidFill>
                        <a:latin typeface="Arial" panose="020B0604020202020204" pitchFamily="34" charset="0"/>
                        <a:cs typeface="Arial" panose="020B0604020202020204" pitchFamily="34" charset="0"/>
                      </a:endParaRPr>
                    </a:p>
                  </a:txBody>
                  <a:tcPr marL="0" marR="0" marT="32384" marB="0">
                    <a:solidFill>
                      <a:srgbClr val="472C7B"/>
                    </a:solidFill>
                  </a:tcPr>
                </a:tc>
                <a:tc>
                  <a:txBody>
                    <a:bodyPr/>
                    <a:lstStyle/>
                    <a:p>
                      <a:pPr marL="1905" algn="ctr">
                        <a:lnSpc>
                          <a:spcPct val="100000"/>
                        </a:lnSpc>
                        <a:spcBef>
                          <a:spcPts val="915"/>
                        </a:spcBef>
                      </a:pPr>
                      <a:r>
                        <a:rPr sz="1100" spc="-10" dirty="0">
                          <a:solidFill>
                            <a:schemeClr val="bg1"/>
                          </a:solidFill>
                          <a:latin typeface="Arial" panose="020B0604020202020204" pitchFamily="34" charset="0"/>
                          <a:cs typeface="Arial" panose="020B0604020202020204" pitchFamily="34" charset="0"/>
                        </a:rPr>
                        <a:t>Unemployment</a:t>
                      </a:r>
                      <a:endParaRPr sz="1100" dirty="0">
                        <a:solidFill>
                          <a:schemeClr val="bg1"/>
                        </a:solidFill>
                        <a:latin typeface="Arial" panose="020B0604020202020204" pitchFamily="34" charset="0"/>
                        <a:cs typeface="Arial" panose="020B0604020202020204" pitchFamily="34" charset="0"/>
                      </a:endParaRPr>
                    </a:p>
                  </a:txBody>
                  <a:tcPr marL="0" marR="0" marT="116205" marB="0">
                    <a:solidFill>
                      <a:srgbClr val="472C7B"/>
                    </a:solidFill>
                  </a:tcPr>
                </a:tc>
                <a:extLst>
                  <a:ext uri="{0D108BD9-81ED-4DB2-BD59-A6C34878D82A}">
                    <a16:rowId xmlns:a16="http://schemas.microsoft.com/office/drawing/2014/main" val="10000"/>
                  </a:ext>
                </a:extLst>
              </a:tr>
              <a:tr h="255454">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January</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rPr>
                        <a:t>4.5%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rPr>
                        <a:t>4,406</a:t>
                      </a:r>
                    </a:p>
                  </a:txBody>
                  <a:tcPr marL="9525" marR="9525" marT="9525" marB="0" anchor="ctr"/>
                </a:tc>
                <a:extLst>
                  <a:ext uri="{0D108BD9-81ED-4DB2-BD59-A6C34878D82A}">
                    <a16:rowId xmlns:a16="http://schemas.microsoft.com/office/drawing/2014/main" val="10009"/>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February</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rPr>
                        <a:t>4.3%</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rPr>
                        <a:t>4,249</a:t>
                      </a:r>
                    </a:p>
                  </a:txBody>
                  <a:tcPr marL="9525" marR="9525" marT="9525" marB="0" anchor="ctr"/>
                </a:tc>
                <a:extLst>
                  <a:ext uri="{0D108BD9-81ED-4DB2-BD59-A6C34878D82A}">
                    <a16:rowId xmlns:a16="http://schemas.microsoft.com/office/drawing/2014/main" val="10010"/>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March</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rPr>
                        <a:t>4.5%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rPr>
                        <a:t>4,449</a:t>
                      </a:r>
                    </a:p>
                  </a:txBody>
                  <a:tcPr marL="9525" marR="9525" marT="9525" marB="0" anchor="ctr"/>
                </a:tc>
                <a:extLst>
                  <a:ext uri="{0D108BD9-81ED-4DB2-BD59-A6C34878D82A}">
                    <a16:rowId xmlns:a16="http://schemas.microsoft.com/office/drawing/2014/main" val="10011"/>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April</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rPr>
                        <a:t>4.1%</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rPr>
                        <a:t>4,085</a:t>
                      </a:r>
                    </a:p>
                  </a:txBody>
                  <a:tcPr marL="9525" marR="9525" marT="9525" marB="0" anchor="ctr"/>
                </a:tc>
                <a:extLst>
                  <a:ext uri="{0D108BD9-81ED-4DB2-BD59-A6C34878D82A}">
                    <a16:rowId xmlns:a16="http://schemas.microsoft.com/office/drawing/2014/main" val="10012"/>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May</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rPr>
                        <a:t>4.8%</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rPr>
                        <a:t>4,771</a:t>
                      </a:r>
                    </a:p>
                  </a:txBody>
                  <a:tcPr marL="9525" marR="9525" marT="9525" marB="0" anchor="ctr"/>
                </a:tc>
                <a:extLst>
                  <a:ext uri="{0D108BD9-81ED-4DB2-BD59-A6C34878D82A}">
                    <a16:rowId xmlns:a16="http://schemas.microsoft.com/office/drawing/2014/main" val="3857882508"/>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June</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rPr>
                        <a:t>5.2%</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rPr>
                        <a:t>5,239</a:t>
                      </a:r>
                    </a:p>
                  </a:txBody>
                  <a:tcPr marL="9525" marR="9525" marT="9525" marB="0" anchor="ctr"/>
                </a:tc>
                <a:extLst>
                  <a:ext uri="{0D108BD9-81ED-4DB2-BD59-A6C34878D82A}">
                    <a16:rowId xmlns:a16="http://schemas.microsoft.com/office/drawing/2014/main" val="699453917"/>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July</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rPr>
                        <a:t>4.9%</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rPr>
                        <a:t>4,874</a:t>
                      </a:r>
                    </a:p>
                  </a:txBody>
                  <a:tcPr marL="9525" marR="9525" marT="9525" marB="0" anchor="ctr"/>
                </a:tc>
                <a:extLst>
                  <a:ext uri="{0D108BD9-81ED-4DB2-BD59-A6C34878D82A}">
                    <a16:rowId xmlns:a16="http://schemas.microsoft.com/office/drawing/2014/main" val="1981396855"/>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August</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rPr>
                        <a:t>4.4%</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rPr>
                        <a:t>4,337</a:t>
                      </a:r>
                    </a:p>
                  </a:txBody>
                  <a:tcPr marL="9525" marR="9525" marT="9525" marB="0" anchor="ctr"/>
                </a:tc>
                <a:extLst>
                  <a:ext uri="{0D108BD9-81ED-4DB2-BD59-A6C34878D82A}">
                    <a16:rowId xmlns:a16="http://schemas.microsoft.com/office/drawing/2014/main" val="916523389"/>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September</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rPr>
                        <a:t>4.5%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rPr>
                        <a:t>4,486</a:t>
                      </a:r>
                    </a:p>
                  </a:txBody>
                  <a:tcPr marL="9525" marR="9525" marT="9525" marB="0" anchor="ctr"/>
                </a:tc>
                <a:extLst>
                  <a:ext uri="{0D108BD9-81ED-4DB2-BD59-A6C34878D82A}">
                    <a16:rowId xmlns:a16="http://schemas.microsoft.com/office/drawing/2014/main" val="3463378068"/>
                  </a:ext>
                </a:extLst>
              </a:tr>
              <a:tr h="249305">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October</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rPr>
                        <a:t>NA</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rPr>
                        <a:t>NA</a:t>
                      </a:r>
                    </a:p>
                  </a:txBody>
                  <a:tcPr marL="9525" marR="9525" marT="9525" marB="0" anchor="ctr"/>
                </a:tc>
                <a:extLst>
                  <a:ext uri="{0D108BD9-81ED-4DB2-BD59-A6C34878D82A}">
                    <a16:rowId xmlns:a16="http://schemas.microsoft.com/office/drawing/2014/main" val="998695239"/>
                  </a:ext>
                </a:extLst>
              </a:tr>
              <a:tr h="249305">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November</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rPr>
                        <a:t>4.3%</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rPr>
                        <a:t>4,315</a:t>
                      </a:r>
                    </a:p>
                  </a:txBody>
                  <a:tcPr marL="9525" marR="9525" marT="9525" marB="0" anchor="ctr"/>
                </a:tc>
                <a:extLst>
                  <a:ext uri="{0D108BD9-81ED-4DB2-BD59-A6C34878D82A}">
                    <a16:rowId xmlns:a16="http://schemas.microsoft.com/office/drawing/2014/main" val="782759488"/>
                  </a:ext>
                </a:extLst>
              </a:tr>
              <a:tr h="249305">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December</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rPr>
                        <a:t>4.1%</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rPr>
                        <a:t>4,043</a:t>
                      </a:r>
                    </a:p>
                  </a:txBody>
                  <a:tcPr marL="9525" marR="9525" marT="9525" marB="0" anchor="ctr"/>
                </a:tc>
                <a:extLst>
                  <a:ext uri="{0D108BD9-81ED-4DB2-BD59-A6C34878D82A}">
                    <a16:rowId xmlns:a16="http://schemas.microsoft.com/office/drawing/2014/main" val="411568435"/>
                  </a:ext>
                </a:extLst>
              </a:tr>
              <a:tr h="249305">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2026</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January</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rPr>
                        <a:t>4.5%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rPr>
                        <a:t>4,560 </a:t>
                      </a:r>
                    </a:p>
                  </a:txBody>
                  <a:tcPr marL="9525" marR="9525" marT="9525" marB="0" anchor="ctr"/>
                </a:tc>
                <a:extLst>
                  <a:ext uri="{0D108BD9-81ED-4DB2-BD59-A6C34878D82A}">
                    <a16:rowId xmlns:a16="http://schemas.microsoft.com/office/drawing/2014/main" val="2055859966"/>
                  </a:ext>
                </a:extLst>
              </a:tr>
              <a:tr h="249305">
                <a:tc>
                  <a:txBody>
                    <a:bodyPr/>
                    <a:lstStyle/>
                    <a:p>
                      <a:pPr algn="ctr"/>
                      <a:r>
                        <a:rPr lang="en-US" sz="1100" dirty="0">
                          <a:latin typeface="Arial" panose="020B0604020202020204" pitchFamily="34" charset="0"/>
                          <a:cs typeface="Arial" panose="020B0604020202020204" pitchFamily="34" charset="0"/>
                        </a:rPr>
                        <a:t>2026</a:t>
                      </a:r>
                    </a:p>
                  </a:txBody>
                  <a:tcPr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February</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rPr>
                        <a:t>4.6%</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rPr>
                        <a:t>4,638 </a:t>
                      </a:r>
                    </a:p>
                  </a:txBody>
                  <a:tcPr marL="9525" marR="9525" marT="9525" marB="0" anchor="ctr"/>
                </a:tc>
                <a:extLst>
                  <a:ext uri="{0D108BD9-81ED-4DB2-BD59-A6C34878D82A}">
                    <a16:rowId xmlns:a16="http://schemas.microsoft.com/office/drawing/2014/main" val="4171079772"/>
                  </a:ext>
                </a:extLst>
              </a:tr>
              <a:tr h="249305">
                <a:tc>
                  <a:txBody>
                    <a:bodyPr/>
                    <a:lstStyle/>
                    <a:p>
                      <a:pPr algn="ctr"/>
                      <a:r>
                        <a:rPr lang="en-US" sz="1100" dirty="0">
                          <a:latin typeface="Arial" panose="020B0604020202020204" pitchFamily="34" charset="0"/>
                          <a:cs typeface="Arial" panose="020B0604020202020204" pitchFamily="34" charset="0"/>
                        </a:rPr>
                        <a:t>2026</a:t>
                      </a:r>
                    </a:p>
                  </a:txBody>
                  <a:tcPr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March</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NA</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NA</a:t>
                      </a:r>
                    </a:p>
                  </a:txBody>
                  <a:tcPr marL="9525" marR="9525" marT="9525" marB="0" anchor="ctr"/>
                </a:tc>
                <a:extLst>
                  <a:ext uri="{0D108BD9-81ED-4DB2-BD59-A6C34878D82A}">
                    <a16:rowId xmlns:a16="http://schemas.microsoft.com/office/drawing/2014/main" val="2763800349"/>
                  </a:ext>
                </a:extLst>
              </a:tr>
            </a:tbl>
          </a:graphicData>
        </a:graphic>
      </p:graphicFrame>
      <p:sp>
        <p:nvSpPr>
          <p:cNvPr id="8" name="object 5">
            <a:extLst>
              <a:ext uri="{FF2B5EF4-FFF2-40B4-BE49-F238E27FC236}">
                <a16:creationId xmlns:a16="http://schemas.microsoft.com/office/drawing/2014/main" id="{5AD9406F-CFF0-49A4-E8F6-5EFE3ECD5EE9}"/>
              </a:ext>
            </a:extLst>
          </p:cNvPr>
          <p:cNvSpPr txBox="1"/>
          <p:nvPr/>
        </p:nvSpPr>
        <p:spPr>
          <a:xfrm>
            <a:off x="9113773" y="6422446"/>
            <a:ext cx="2644775" cy="348813"/>
          </a:xfrm>
          <a:prstGeom prst="rect">
            <a:avLst/>
          </a:prstGeom>
        </p:spPr>
        <p:txBody>
          <a:bodyPr vert="horz" wrap="square" lIns="0" tIns="12700" rIns="0" bIns="0" rtlCol="0">
            <a:spAutoFit/>
          </a:bodyPr>
          <a:lstStyle/>
          <a:p>
            <a:pPr marL="12700" algn="r">
              <a:lnSpc>
                <a:spcPct val="100000"/>
              </a:lnSpc>
              <a:spcBef>
                <a:spcPts val="100"/>
              </a:spcBef>
            </a:pPr>
            <a:r>
              <a:rPr sz="1050" dirty="0">
                <a:latin typeface="Arial" panose="020B0604020202020204" pitchFamily="34" charset="0"/>
                <a:cs typeface="Arial" panose="020B0604020202020204" pitchFamily="34" charset="0"/>
              </a:rPr>
              <a:t>NWLA</a:t>
            </a:r>
            <a:r>
              <a:rPr sz="1050" spc="-15"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ECONOMIC</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DASHBOARD</a:t>
            </a:r>
            <a:endParaRPr lang="en-US" sz="1050" spc="-10" dirty="0">
              <a:latin typeface="Arial" panose="020B0604020202020204" pitchFamily="34" charset="0"/>
              <a:cs typeface="Arial" panose="020B0604020202020204" pitchFamily="34" charset="0"/>
            </a:endParaRPr>
          </a:p>
          <a:p>
            <a:pPr marL="12700" algn="r">
              <a:lnSpc>
                <a:spcPct val="100000"/>
              </a:lnSpc>
              <a:spcBef>
                <a:spcPts val="100"/>
              </a:spcBef>
            </a:pPr>
            <a:r>
              <a:rPr lang="en-US" sz="1050" dirty="0">
                <a:latin typeface="Arial" panose="020B0604020202020204" pitchFamily="34" charset="0"/>
                <a:cs typeface="Arial" panose="020B0604020202020204" pitchFamily="34" charset="0"/>
              </a:rPr>
              <a:t>Unemployment</a:t>
            </a:r>
          </a:p>
        </p:txBody>
      </p:sp>
      <p:sp>
        <p:nvSpPr>
          <p:cNvPr id="5" name="Slide Number Placeholder 4">
            <a:extLst>
              <a:ext uri="{FF2B5EF4-FFF2-40B4-BE49-F238E27FC236}">
                <a16:creationId xmlns:a16="http://schemas.microsoft.com/office/drawing/2014/main" id="{26FDFC92-2CB6-5F3F-10EE-2CCA2E4BAA8F}"/>
              </a:ext>
            </a:extLst>
          </p:cNvPr>
          <p:cNvSpPr>
            <a:spLocks noGrp="1"/>
          </p:cNvSpPr>
          <p:nvPr>
            <p:ph type="sldNum" sz="quarter" idx="7"/>
          </p:nvPr>
        </p:nvSpPr>
        <p:spPr>
          <a:xfrm>
            <a:off x="11758548" y="6590792"/>
            <a:ext cx="433452" cy="157875"/>
          </a:xfrm>
        </p:spPr>
        <p:txBody>
          <a:bodyPr/>
          <a:lstStyle/>
          <a:p>
            <a:pPr marL="115570">
              <a:lnSpc>
                <a:spcPts val="1240"/>
              </a:lnSpc>
            </a:pPr>
            <a:fld id="{81D60167-4931-47E6-BA6A-407CBD079E47}" type="slidenum">
              <a:rPr lang="en-US" spc="-50" smtClean="0">
                <a:latin typeface="Arial" panose="020B0604020202020204" pitchFamily="34" charset="0"/>
                <a:cs typeface="Arial" panose="020B0604020202020204" pitchFamily="34" charset="0"/>
              </a:rPr>
              <a:t>38</a:t>
            </a:fld>
            <a:endParaRPr lang="en-US" spc="-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85171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A36F5-BF66-EBA8-A672-3AF417EBF4B7}"/>
            </a:ext>
          </a:extLst>
        </p:cNvPr>
        <p:cNvGrpSpPr/>
        <p:nvPr/>
      </p:nvGrpSpPr>
      <p:grpSpPr>
        <a:xfrm>
          <a:off x="0" y="0"/>
          <a:ext cx="0" cy="0"/>
          <a:chOff x="0" y="0"/>
          <a:chExt cx="0" cy="0"/>
        </a:xfrm>
      </p:grpSpPr>
      <p:sp>
        <p:nvSpPr>
          <p:cNvPr id="4" name="object 4">
            <a:extLst>
              <a:ext uri="{FF2B5EF4-FFF2-40B4-BE49-F238E27FC236}">
                <a16:creationId xmlns:a16="http://schemas.microsoft.com/office/drawing/2014/main" id="{A33C43CC-3CE7-6066-E3E8-983BA30758DF}"/>
              </a:ext>
            </a:extLst>
          </p:cNvPr>
          <p:cNvSpPr txBox="1">
            <a:spLocks noGrp="1"/>
          </p:cNvSpPr>
          <p:nvPr>
            <p:ph type="title" idx="4294967295"/>
          </p:nvPr>
        </p:nvSpPr>
        <p:spPr>
          <a:xfrm>
            <a:off x="919378" y="695325"/>
            <a:ext cx="5329022" cy="289823"/>
          </a:xfrm>
          <a:prstGeom prst="rect">
            <a:avLst/>
          </a:prstGeom>
          <a:noFill/>
          <a:ln>
            <a:noFill/>
            <a:prstDash/>
          </a:ln>
          <a:effectLst/>
        </p:spPr>
        <p:txBody>
          <a:bodyPr rot="0" spcFirstLastPara="0" vertOverflow="overflow" horzOverflow="overflow" vert="horz" wrap="square" lIns="0" tIns="12700"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lang="en-US" b="1" dirty="0">
                <a:latin typeface="Arial" panose="020B0604020202020204" pitchFamily="34" charset="0"/>
                <a:cs typeface="Arial" panose="020B0604020202020204" pitchFamily="34" charset="0"/>
              </a:rPr>
              <a:t>Labor</a:t>
            </a:r>
            <a:r>
              <a:rPr lang="en-US" b="1" spc="-35"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Force:</a:t>
            </a:r>
            <a:r>
              <a:rPr lang="en-US" b="1" spc="-35" dirty="0">
                <a:latin typeface="Arial" panose="020B0604020202020204" pitchFamily="34" charset="0"/>
                <a:cs typeface="Arial" panose="020B0604020202020204" pitchFamily="34" charset="0"/>
              </a:rPr>
              <a:t> </a:t>
            </a:r>
            <a:r>
              <a:rPr lang="en-US" b="1" spc="-10" dirty="0">
                <a:latin typeface="Arial" panose="020B0604020202020204" pitchFamily="34" charset="0"/>
                <a:cs typeface="Arial" panose="020B0604020202020204" pitchFamily="34" charset="0"/>
              </a:rPr>
              <a:t>Caddo Parish</a:t>
            </a:r>
            <a:endParaRPr kumimoji="0" lang="en-US"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graphicFrame>
        <p:nvGraphicFramePr>
          <p:cNvPr id="7" name="Chart 6" descr="Dark‑themed stacked bar chart showing monthly employment and unemployment from January 2018 to January 2026. Red bars represent employment (left axis up to 120,000) and smaller blue bars at the bottom represent unemployment. Employment remains relatively stable around 98,000–105,000 with a slight dip in 2020, while unemployment rises sharply in spring 2020 to roughly 12,000 before steadily declining and stabilizing at lower levels from 2021 onward.">
            <a:extLst>
              <a:ext uri="{FF2B5EF4-FFF2-40B4-BE49-F238E27FC236}">
                <a16:creationId xmlns:a16="http://schemas.microsoft.com/office/drawing/2014/main" id="{34353D64-DE91-2BBB-25DD-9434FE3B792A}"/>
              </a:ext>
            </a:extLst>
          </p:cNvPr>
          <p:cNvGraphicFramePr>
            <a:graphicFrameLocks/>
          </p:cNvGraphicFramePr>
          <p:nvPr>
            <p:extLst>
              <p:ext uri="{D42A27DB-BD31-4B8C-83A1-F6EECF244321}">
                <p14:modId xmlns:p14="http://schemas.microsoft.com/office/powerpoint/2010/main" val="1320242644"/>
              </p:ext>
            </p:extLst>
          </p:nvPr>
        </p:nvGraphicFramePr>
        <p:xfrm>
          <a:off x="919378" y="1143000"/>
          <a:ext cx="6776822" cy="4033080"/>
        </p:xfrm>
        <a:graphic>
          <a:graphicData uri="http://schemas.openxmlformats.org/drawingml/2006/chart">
            <c:chart xmlns:c="http://schemas.openxmlformats.org/drawingml/2006/chart" xmlns:r="http://schemas.openxmlformats.org/officeDocument/2006/relationships" r:id="rId2"/>
          </a:graphicData>
        </a:graphic>
      </p:graphicFrame>
      <p:sp>
        <p:nvSpPr>
          <p:cNvPr id="3" name="object 3">
            <a:extLst>
              <a:ext uri="{FF2B5EF4-FFF2-40B4-BE49-F238E27FC236}">
                <a16:creationId xmlns:a16="http://schemas.microsoft.com/office/drawing/2014/main" id="{7A5A628E-4E09-7AF0-C26E-4EC7EF7BA11A}"/>
              </a:ext>
            </a:extLst>
          </p:cNvPr>
          <p:cNvSpPr txBox="1"/>
          <p:nvPr/>
        </p:nvSpPr>
        <p:spPr>
          <a:xfrm>
            <a:off x="960526" y="5176080"/>
            <a:ext cx="2849474" cy="197490"/>
          </a:xfrm>
          <a:prstGeom prst="rect">
            <a:avLst/>
          </a:prstGeom>
        </p:spPr>
        <p:txBody>
          <a:bodyPr vert="horz" wrap="square" lIns="0" tIns="12700" rIns="0" bIns="0" rtlCol="0">
            <a:spAutoFit/>
          </a:bodyPr>
          <a:lstStyle/>
          <a:p>
            <a:pPr marL="12700">
              <a:lnSpc>
                <a:spcPct val="100000"/>
              </a:lnSpc>
              <a:spcBef>
                <a:spcPts val="100"/>
              </a:spcBef>
            </a:pPr>
            <a:r>
              <a:rPr sz="1200" dirty="0">
                <a:latin typeface="Arial" panose="020B0604020202020204" pitchFamily="34" charset="0"/>
                <a:cs typeface="Arial" panose="020B0604020202020204" pitchFamily="34" charset="0"/>
              </a:rPr>
              <a:t>Data</a:t>
            </a:r>
            <a:r>
              <a:rPr sz="1200" spc="-5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from:</a:t>
            </a:r>
            <a:r>
              <a:rPr sz="1200" spc="-25" dirty="0">
                <a:latin typeface="Arial" panose="020B0604020202020204" pitchFamily="34" charset="0"/>
                <a:cs typeface="Arial" panose="020B0604020202020204" pitchFamily="34" charset="0"/>
              </a:rPr>
              <a:t> </a:t>
            </a:r>
            <a:r>
              <a:rPr sz="1200" u="sng" spc="-10" dirty="0">
                <a:solidFill>
                  <a:srgbClr val="0462C1"/>
                </a:solidFill>
                <a:uFill>
                  <a:solidFill>
                    <a:srgbClr val="0462C1"/>
                  </a:solidFill>
                </a:uFill>
                <a:latin typeface="Arial" panose="020B0604020202020204" pitchFamily="34" charset="0"/>
                <a:cs typeface="Arial" panose="020B0604020202020204" pitchFamily="34" charset="0"/>
                <a:hlinkClick r:id="rId3"/>
              </a:rPr>
              <a:t>https://www.bls.gov/</a:t>
            </a:r>
            <a:endParaRPr sz="1200" dirty="0">
              <a:latin typeface="Arial" panose="020B0604020202020204" pitchFamily="34" charset="0"/>
              <a:cs typeface="Arial" panose="020B0604020202020204" pitchFamily="34" charset="0"/>
            </a:endParaRPr>
          </a:p>
        </p:txBody>
      </p:sp>
      <p:graphicFrame>
        <p:nvGraphicFramePr>
          <p:cNvPr id="6" name="object 5">
            <a:extLst>
              <a:ext uri="{FF2B5EF4-FFF2-40B4-BE49-F238E27FC236}">
                <a16:creationId xmlns:a16="http://schemas.microsoft.com/office/drawing/2014/main" id="{6AA61BA5-5070-02EB-A23D-DB2B170C2166}"/>
              </a:ext>
            </a:extLst>
          </p:cNvPr>
          <p:cNvGraphicFramePr>
            <a:graphicFrameLocks noGrp="1"/>
          </p:cNvGraphicFramePr>
          <p:nvPr>
            <p:extLst>
              <p:ext uri="{D42A27DB-BD31-4B8C-83A1-F6EECF244321}">
                <p14:modId xmlns:p14="http://schemas.microsoft.com/office/powerpoint/2010/main" val="3566572007"/>
              </p:ext>
            </p:extLst>
          </p:nvPr>
        </p:nvGraphicFramePr>
        <p:xfrm>
          <a:off x="8001000" y="695325"/>
          <a:ext cx="3816240" cy="4168258"/>
        </p:xfrm>
        <a:graphic>
          <a:graphicData uri="http://schemas.openxmlformats.org/drawingml/2006/table">
            <a:tbl>
              <a:tblPr firstRow="1" bandRow="1">
                <a:tableStyleId>{616DA210-FB5B-4158-B5E0-FEB733F419BA}</a:tableStyleId>
              </a:tblPr>
              <a:tblGrid>
                <a:gridCol w="620760">
                  <a:extLst>
                    <a:ext uri="{9D8B030D-6E8A-4147-A177-3AD203B41FA5}">
                      <a16:colId xmlns:a16="http://schemas.microsoft.com/office/drawing/2014/main" val="20000"/>
                    </a:ext>
                  </a:extLst>
                </a:gridCol>
                <a:gridCol w="739775">
                  <a:extLst>
                    <a:ext uri="{9D8B030D-6E8A-4147-A177-3AD203B41FA5}">
                      <a16:colId xmlns:a16="http://schemas.microsoft.com/office/drawing/2014/main" val="1740401803"/>
                    </a:ext>
                  </a:extLst>
                </a:gridCol>
                <a:gridCol w="1227853">
                  <a:extLst>
                    <a:ext uri="{9D8B030D-6E8A-4147-A177-3AD203B41FA5}">
                      <a16:colId xmlns:a16="http://schemas.microsoft.com/office/drawing/2014/main" val="20001"/>
                    </a:ext>
                  </a:extLst>
                </a:gridCol>
                <a:gridCol w="1227852">
                  <a:extLst>
                    <a:ext uri="{9D8B030D-6E8A-4147-A177-3AD203B41FA5}">
                      <a16:colId xmlns:a16="http://schemas.microsoft.com/office/drawing/2014/main" val="20002"/>
                    </a:ext>
                  </a:extLst>
                </a:gridCol>
              </a:tblGrid>
              <a:tr h="353792">
                <a:tc>
                  <a:txBody>
                    <a:bodyPr/>
                    <a:lstStyle/>
                    <a:p>
                      <a:pPr algn="ctr"/>
                      <a:r>
                        <a:rPr lang="en-US" sz="1100" dirty="0">
                          <a:solidFill>
                            <a:schemeClr val="bg1"/>
                          </a:solidFill>
                          <a:latin typeface="Arial" panose="020B0604020202020204" pitchFamily="34" charset="0"/>
                          <a:cs typeface="Arial" panose="020B0604020202020204" pitchFamily="34" charset="0"/>
                        </a:rPr>
                        <a:t>Year</a:t>
                      </a:r>
                    </a:p>
                  </a:txBody>
                  <a:tcPr anchor="ctr">
                    <a:solidFill>
                      <a:srgbClr val="472C7B"/>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100" dirty="0">
                          <a:solidFill>
                            <a:schemeClr val="bg1"/>
                          </a:solidFill>
                          <a:latin typeface="Arial" panose="020B0604020202020204" pitchFamily="34" charset="0"/>
                          <a:cs typeface="Arial" panose="020B0604020202020204" pitchFamily="34" charset="0"/>
                        </a:rPr>
                        <a:t>Month</a:t>
                      </a:r>
                    </a:p>
                  </a:txBody>
                  <a:tcPr anchor="ctr">
                    <a:solidFill>
                      <a:srgbClr val="472C7B"/>
                    </a:solidFill>
                  </a:tcPr>
                </a:tc>
                <a:tc>
                  <a:txBody>
                    <a:bodyPr/>
                    <a:lstStyle/>
                    <a:p>
                      <a:pPr marL="1270" algn="ctr">
                        <a:lnSpc>
                          <a:spcPct val="100000"/>
                        </a:lnSpc>
                        <a:spcBef>
                          <a:spcPts val="910"/>
                        </a:spcBef>
                      </a:pPr>
                      <a:r>
                        <a:rPr sz="1100" spc="-10" dirty="0">
                          <a:solidFill>
                            <a:schemeClr val="bg1"/>
                          </a:solidFill>
                          <a:latin typeface="Arial" panose="020B0604020202020204" pitchFamily="34" charset="0"/>
                          <a:cs typeface="Arial" panose="020B0604020202020204" pitchFamily="34" charset="0"/>
                        </a:rPr>
                        <a:t>Unemployment</a:t>
                      </a:r>
                      <a:endParaRPr sz="1100" dirty="0">
                        <a:solidFill>
                          <a:schemeClr val="bg1"/>
                        </a:solidFill>
                        <a:latin typeface="Arial" panose="020B0604020202020204" pitchFamily="34" charset="0"/>
                        <a:cs typeface="Arial" panose="020B0604020202020204" pitchFamily="34" charset="0"/>
                      </a:endParaRPr>
                    </a:p>
                  </a:txBody>
                  <a:tcPr marL="0" marR="0" marT="115570" marB="0">
                    <a:solidFill>
                      <a:srgbClr val="472C7B"/>
                    </a:solidFill>
                  </a:tcPr>
                </a:tc>
                <a:tc>
                  <a:txBody>
                    <a:bodyPr/>
                    <a:lstStyle/>
                    <a:p>
                      <a:pPr marL="1905" algn="ctr">
                        <a:lnSpc>
                          <a:spcPct val="100000"/>
                        </a:lnSpc>
                        <a:spcBef>
                          <a:spcPts val="910"/>
                        </a:spcBef>
                      </a:pPr>
                      <a:r>
                        <a:rPr sz="1100" spc="-10" dirty="0">
                          <a:solidFill>
                            <a:schemeClr val="bg1"/>
                          </a:solidFill>
                          <a:latin typeface="Arial" panose="020B0604020202020204" pitchFamily="34" charset="0"/>
                          <a:cs typeface="Arial" panose="020B0604020202020204" pitchFamily="34" charset="0"/>
                        </a:rPr>
                        <a:t>Employment</a:t>
                      </a:r>
                      <a:endParaRPr sz="1100" dirty="0">
                        <a:solidFill>
                          <a:schemeClr val="bg1"/>
                        </a:solidFill>
                        <a:latin typeface="Arial" panose="020B0604020202020204" pitchFamily="34" charset="0"/>
                        <a:cs typeface="Arial" panose="020B0604020202020204" pitchFamily="34" charset="0"/>
                      </a:endParaRPr>
                    </a:p>
                  </a:txBody>
                  <a:tcPr marL="0" marR="0" marT="115570" marB="0">
                    <a:solidFill>
                      <a:srgbClr val="472C7B"/>
                    </a:solidFill>
                  </a:tcPr>
                </a:tc>
                <a:extLst>
                  <a:ext uri="{0D108BD9-81ED-4DB2-BD59-A6C34878D82A}">
                    <a16:rowId xmlns:a16="http://schemas.microsoft.com/office/drawing/2014/main" val="10000"/>
                  </a:ext>
                </a:extLst>
              </a:tr>
              <a:tr h="255454">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January</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rPr>
                        <a:t>4,406</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rPr>
                        <a:t>93,067</a:t>
                      </a:r>
                    </a:p>
                  </a:txBody>
                  <a:tcPr marL="9525" marR="9525" marT="9525" marB="0" anchor="ctr"/>
                </a:tc>
                <a:extLst>
                  <a:ext uri="{0D108BD9-81ED-4DB2-BD59-A6C34878D82A}">
                    <a16:rowId xmlns:a16="http://schemas.microsoft.com/office/drawing/2014/main" val="10009"/>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February</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rPr>
                        <a:t>4,249</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rPr>
                        <a:t>93,879</a:t>
                      </a:r>
                    </a:p>
                  </a:txBody>
                  <a:tcPr marL="9525" marR="9525" marT="9525" marB="0" anchor="ctr"/>
                </a:tc>
                <a:extLst>
                  <a:ext uri="{0D108BD9-81ED-4DB2-BD59-A6C34878D82A}">
                    <a16:rowId xmlns:a16="http://schemas.microsoft.com/office/drawing/2014/main" val="10010"/>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March</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rPr>
                        <a:t>4,449</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rPr>
                        <a:t>94,222</a:t>
                      </a:r>
                    </a:p>
                  </a:txBody>
                  <a:tcPr marL="9525" marR="9525" marT="9525" marB="0" anchor="ctr"/>
                </a:tc>
                <a:extLst>
                  <a:ext uri="{0D108BD9-81ED-4DB2-BD59-A6C34878D82A}">
                    <a16:rowId xmlns:a16="http://schemas.microsoft.com/office/drawing/2014/main" val="10011"/>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April</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rPr>
                        <a:t>4,085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rPr>
                        <a:t>94,432</a:t>
                      </a:r>
                    </a:p>
                  </a:txBody>
                  <a:tcPr marL="9525" marR="9525" marT="9525" marB="0" anchor="ctr"/>
                </a:tc>
                <a:extLst>
                  <a:ext uri="{0D108BD9-81ED-4DB2-BD59-A6C34878D82A}">
                    <a16:rowId xmlns:a16="http://schemas.microsoft.com/office/drawing/2014/main" val="10012"/>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May</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rPr>
                        <a:t>4,771</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rPr>
                        <a:t>94,057</a:t>
                      </a:r>
                    </a:p>
                  </a:txBody>
                  <a:tcPr marL="9525" marR="9525" marT="9525" marB="0" anchor="ctr"/>
                </a:tc>
                <a:extLst>
                  <a:ext uri="{0D108BD9-81ED-4DB2-BD59-A6C34878D82A}">
                    <a16:rowId xmlns:a16="http://schemas.microsoft.com/office/drawing/2014/main" val="3857882508"/>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June</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rPr>
                        <a:t>5,239</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rPr>
                        <a:t>95,229</a:t>
                      </a:r>
                    </a:p>
                  </a:txBody>
                  <a:tcPr marL="9525" marR="9525" marT="9525" marB="0" anchor="ctr"/>
                </a:tc>
                <a:extLst>
                  <a:ext uri="{0D108BD9-81ED-4DB2-BD59-A6C34878D82A}">
                    <a16:rowId xmlns:a16="http://schemas.microsoft.com/office/drawing/2014/main" val="699453917"/>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July</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rPr>
                        <a:t>4,874</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rPr>
                        <a:t>95,203</a:t>
                      </a:r>
                    </a:p>
                  </a:txBody>
                  <a:tcPr marL="9525" marR="9525" marT="9525" marB="0" anchor="ctr"/>
                </a:tc>
                <a:extLst>
                  <a:ext uri="{0D108BD9-81ED-4DB2-BD59-A6C34878D82A}">
                    <a16:rowId xmlns:a16="http://schemas.microsoft.com/office/drawing/2014/main" val="1981396855"/>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August</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rPr>
                        <a:t>4,337</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rPr>
                        <a:t>94,660</a:t>
                      </a:r>
                    </a:p>
                  </a:txBody>
                  <a:tcPr marL="9525" marR="9525" marT="9525" marB="0" anchor="ctr"/>
                </a:tc>
                <a:extLst>
                  <a:ext uri="{0D108BD9-81ED-4DB2-BD59-A6C34878D82A}">
                    <a16:rowId xmlns:a16="http://schemas.microsoft.com/office/drawing/2014/main" val="916523389"/>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September</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rPr>
                        <a:t>4,486</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rPr>
                        <a:t>94,753</a:t>
                      </a:r>
                    </a:p>
                  </a:txBody>
                  <a:tcPr marL="9525" marR="9525" marT="9525" marB="0" anchor="ctr"/>
                </a:tc>
                <a:extLst>
                  <a:ext uri="{0D108BD9-81ED-4DB2-BD59-A6C34878D82A}">
                    <a16:rowId xmlns:a16="http://schemas.microsoft.com/office/drawing/2014/main" val="3463378068"/>
                  </a:ext>
                </a:extLst>
              </a:tr>
              <a:tr h="249305">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October</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rPr>
                        <a:t>NA</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rPr>
                        <a:t>NA</a:t>
                      </a:r>
                    </a:p>
                  </a:txBody>
                  <a:tcPr marL="9525" marR="9525" marT="9525" marB="0" anchor="ctr"/>
                </a:tc>
                <a:extLst>
                  <a:ext uri="{0D108BD9-81ED-4DB2-BD59-A6C34878D82A}">
                    <a16:rowId xmlns:a16="http://schemas.microsoft.com/office/drawing/2014/main" val="998695239"/>
                  </a:ext>
                </a:extLst>
              </a:tr>
              <a:tr h="249305">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November</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rPr>
                        <a:t>4,315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rPr>
                        <a:t>96,042</a:t>
                      </a:r>
                    </a:p>
                  </a:txBody>
                  <a:tcPr marL="9525" marR="9525" marT="9525" marB="0" anchor="ctr"/>
                </a:tc>
                <a:extLst>
                  <a:ext uri="{0D108BD9-81ED-4DB2-BD59-A6C34878D82A}">
                    <a16:rowId xmlns:a16="http://schemas.microsoft.com/office/drawing/2014/main" val="782759488"/>
                  </a:ext>
                </a:extLst>
              </a:tr>
              <a:tr h="249305">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December</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rPr>
                        <a:t>4,043</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rPr>
                        <a:t>95,763</a:t>
                      </a:r>
                    </a:p>
                  </a:txBody>
                  <a:tcPr marL="9525" marR="9525" marT="9525" marB="0" anchor="ctr"/>
                </a:tc>
                <a:extLst>
                  <a:ext uri="{0D108BD9-81ED-4DB2-BD59-A6C34878D82A}">
                    <a16:rowId xmlns:a16="http://schemas.microsoft.com/office/drawing/2014/main" val="411568435"/>
                  </a:ext>
                </a:extLst>
              </a:tr>
              <a:tr h="249305">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2026</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January</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rPr>
                        <a:t>4,560 </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rPr>
                        <a:t>95,767 </a:t>
                      </a:r>
                    </a:p>
                  </a:txBody>
                  <a:tcPr marL="9525" marR="9525" marT="9525" marB="0" anchor="ctr"/>
                </a:tc>
                <a:extLst>
                  <a:ext uri="{0D108BD9-81ED-4DB2-BD59-A6C34878D82A}">
                    <a16:rowId xmlns:a16="http://schemas.microsoft.com/office/drawing/2014/main" val="2055859966"/>
                  </a:ext>
                </a:extLst>
              </a:tr>
              <a:tr h="249305">
                <a:tc>
                  <a:txBody>
                    <a:bodyPr/>
                    <a:lstStyle/>
                    <a:p>
                      <a:pPr algn="ctr"/>
                      <a:r>
                        <a:rPr lang="en-US" sz="1100" dirty="0">
                          <a:latin typeface="Arial" panose="020B0604020202020204" pitchFamily="34" charset="0"/>
                          <a:cs typeface="Arial" panose="020B0604020202020204" pitchFamily="34" charset="0"/>
                        </a:rPr>
                        <a:t>2026</a:t>
                      </a:r>
                    </a:p>
                  </a:txBody>
                  <a:tcPr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February</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rPr>
                        <a:t>4,638 </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rPr>
                        <a:t>96,076 </a:t>
                      </a:r>
                    </a:p>
                  </a:txBody>
                  <a:tcPr marL="9525" marR="9525" marT="9525" marB="0" anchor="ctr"/>
                </a:tc>
                <a:extLst>
                  <a:ext uri="{0D108BD9-81ED-4DB2-BD59-A6C34878D82A}">
                    <a16:rowId xmlns:a16="http://schemas.microsoft.com/office/drawing/2014/main" val="4171079772"/>
                  </a:ext>
                </a:extLst>
              </a:tr>
              <a:tr h="249305">
                <a:tc>
                  <a:txBody>
                    <a:bodyPr/>
                    <a:lstStyle/>
                    <a:p>
                      <a:pPr algn="ctr"/>
                      <a:r>
                        <a:rPr lang="en-US" sz="1100" dirty="0">
                          <a:latin typeface="Arial" panose="020B0604020202020204" pitchFamily="34" charset="0"/>
                          <a:cs typeface="Arial" panose="020B0604020202020204" pitchFamily="34" charset="0"/>
                        </a:rPr>
                        <a:t>2026</a:t>
                      </a:r>
                    </a:p>
                  </a:txBody>
                  <a:tcPr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March</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NA</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NA</a:t>
                      </a:r>
                    </a:p>
                  </a:txBody>
                  <a:tcPr marL="9525" marR="9525" marT="9525" marB="0" anchor="ctr"/>
                </a:tc>
                <a:extLst>
                  <a:ext uri="{0D108BD9-81ED-4DB2-BD59-A6C34878D82A}">
                    <a16:rowId xmlns:a16="http://schemas.microsoft.com/office/drawing/2014/main" val="2763800349"/>
                  </a:ext>
                </a:extLst>
              </a:tr>
            </a:tbl>
          </a:graphicData>
        </a:graphic>
      </p:graphicFrame>
      <p:sp>
        <p:nvSpPr>
          <p:cNvPr id="8" name="object 5">
            <a:extLst>
              <a:ext uri="{FF2B5EF4-FFF2-40B4-BE49-F238E27FC236}">
                <a16:creationId xmlns:a16="http://schemas.microsoft.com/office/drawing/2014/main" id="{1BC40E24-0CCF-39B4-7FBF-F8E2B48ED83F}"/>
              </a:ext>
            </a:extLst>
          </p:cNvPr>
          <p:cNvSpPr txBox="1"/>
          <p:nvPr/>
        </p:nvSpPr>
        <p:spPr>
          <a:xfrm>
            <a:off x="9113773" y="6422446"/>
            <a:ext cx="2644775" cy="348813"/>
          </a:xfrm>
          <a:prstGeom prst="rect">
            <a:avLst/>
          </a:prstGeom>
        </p:spPr>
        <p:txBody>
          <a:bodyPr vert="horz" wrap="square" lIns="0" tIns="12700" rIns="0" bIns="0" rtlCol="0">
            <a:spAutoFit/>
          </a:bodyPr>
          <a:lstStyle/>
          <a:p>
            <a:pPr marL="12700" algn="r">
              <a:lnSpc>
                <a:spcPct val="100000"/>
              </a:lnSpc>
              <a:spcBef>
                <a:spcPts val="100"/>
              </a:spcBef>
            </a:pPr>
            <a:r>
              <a:rPr sz="1050" dirty="0">
                <a:latin typeface="Arial" panose="020B0604020202020204" pitchFamily="34" charset="0"/>
                <a:cs typeface="Arial" panose="020B0604020202020204" pitchFamily="34" charset="0"/>
              </a:rPr>
              <a:t>NWLA</a:t>
            </a:r>
            <a:r>
              <a:rPr sz="1050" spc="-15"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ECONOMIC</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DASHBOARD</a:t>
            </a:r>
            <a:endParaRPr lang="en-US" sz="1050" spc="-10" dirty="0">
              <a:latin typeface="Arial" panose="020B0604020202020204" pitchFamily="34" charset="0"/>
              <a:cs typeface="Arial" panose="020B0604020202020204" pitchFamily="34" charset="0"/>
            </a:endParaRPr>
          </a:p>
          <a:p>
            <a:pPr marL="12700" algn="r">
              <a:lnSpc>
                <a:spcPct val="100000"/>
              </a:lnSpc>
              <a:spcBef>
                <a:spcPts val="100"/>
              </a:spcBef>
            </a:pPr>
            <a:r>
              <a:rPr lang="en-US" sz="1050" dirty="0">
                <a:latin typeface="Arial" panose="020B0604020202020204" pitchFamily="34" charset="0"/>
                <a:cs typeface="Arial" panose="020B0604020202020204" pitchFamily="34" charset="0"/>
              </a:rPr>
              <a:t>Unemployment</a:t>
            </a:r>
          </a:p>
        </p:txBody>
      </p:sp>
      <p:sp>
        <p:nvSpPr>
          <p:cNvPr id="5" name="Slide Number Placeholder 4">
            <a:extLst>
              <a:ext uri="{FF2B5EF4-FFF2-40B4-BE49-F238E27FC236}">
                <a16:creationId xmlns:a16="http://schemas.microsoft.com/office/drawing/2014/main" id="{AD52B5BD-7328-258D-F227-3DBE131279D0}"/>
              </a:ext>
            </a:extLst>
          </p:cNvPr>
          <p:cNvSpPr>
            <a:spLocks noGrp="1"/>
          </p:cNvSpPr>
          <p:nvPr>
            <p:ph type="sldNum" sz="quarter" idx="7"/>
          </p:nvPr>
        </p:nvSpPr>
        <p:spPr>
          <a:xfrm>
            <a:off x="11758548" y="6590792"/>
            <a:ext cx="433452" cy="157875"/>
          </a:xfrm>
        </p:spPr>
        <p:txBody>
          <a:bodyPr/>
          <a:lstStyle/>
          <a:p>
            <a:pPr marL="115570">
              <a:lnSpc>
                <a:spcPts val="1240"/>
              </a:lnSpc>
            </a:pPr>
            <a:fld id="{81D60167-4931-47E6-BA6A-407CBD079E47}" type="slidenum">
              <a:rPr lang="en-US" spc="-50" smtClean="0">
                <a:latin typeface="Arial" panose="020B0604020202020204" pitchFamily="34" charset="0"/>
                <a:cs typeface="Arial" panose="020B0604020202020204" pitchFamily="34" charset="0"/>
              </a:rPr>
              <a:t>39</a:t>
            </a:fld>
            <a:endParaRPr lang="en-US" spc="-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5212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3657600" y="2753712"/>
            <a:ext cx="3529583" cy="751488"/>
          </a:xfrm>
          <a:prstGeom prst="rect">
            <a:avLst/>
          </a:prstGeom>
          <a:noFill/>
          <a:ln>
            <a:noFill/>
            <a:prstDash/>
          </a:ln>
          <a:effectLst/>
        </p:spPr>
        <p:txBody>
          <a:bodyPr rot="0" spcFirstLastPara="0" vertOverflow="overflow" horzOverflow="overflow" vert="horz" wrap="square" lIns="0" tIns="12700"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4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Key</a:t>
            </a:r>
            <a:r>
              <a:rPr kumimoji="0" lang="en-US" sz="4800" b="0" i="0" u="none" strike="noStrike" kern="0" cap="none" spc="-17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4800" b="0" i="0" u="none" strike="noStrike" kern="0" cap="none" spc="-1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Findings</a:t>
            </a:r>
            <a:endParaRPr kumimoji="0" lang="en-US" sz="4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3" name="object 3">
            <a:extLst>
              <a:ext uri="{C183D7F6-B498-43B3-948B-1728B52AA6E4}">
                <adec:decorative xmlns:adec="http://schemas.microsoft.com/office/drawing/2017/decorative" val="1"/>
              </a:ext>
            </a:extLst>
          </p:cNvPr>
          <p:cNvSpPr/>
          <p:nvPr/>
        </p:nvSpPr>
        <p:spPr>
          <a:xfrm>
            <a:off x="7978902" y="2492501"/>
            <a:ext cx="0" cy="3885565"/>
          </a:xfrm>
          <a:custGeom>
            <a:avLst/>
            <a:gdLst/>
            <a:ahLst/>
            <a:cxnLst/>
            <a:rect l="l" t="t" r="r" b="b"/>
            <a:pathLst>
              <a:path h="3885565">
                <a:moveTo>
                  <a:pt x="0" y="0"/>
                </a:moveTo>
                <a:lnTo>
                  <a:pt x="0" y="3885387"/>
                </a:lnTo>
              </a:path>
            </a:pathLst>
          </a:custGeom>
          <a:ln w="53975">
            <a:solidFill>
              <a:srgbClr val="000000"/>
            </a:solidFill>
          </a:ln>
        </p:spPr>
        <p:txBody>
          <a:bodyPr wrap="square" lIns="0" tIns="0" rIns="0" bIns="0" rtlCol="0"/>
          <a:lstStyle/>
          <a:p>
            <a:endParaRPr dirty="0"/>
          </a:p>
        </p:txBody>
      </p:sp>
      <p:sp>
        <p:nvSpPr>
          <p:cNvPr id="6" name="object 6">
            <a:extLst>
              <a:ext uri="{C183D7F6-B498-43B3-948B-1728B52AA6E4}">
                <adec:decorative xmlns:adec="http://schemas.microsoft.com/office/drawing/2017/decorative" val="1"/>
              </a:ext>
            </a:extLst>
          </p:cNvPr>
          <p:cNvSpPr/>
          <p:nvPr/>
        </p:nvSpPr>
        <p:spPr>
          <a:xfrm>
            <a:off x="3124200" y="2895600"/>
            <a:ext cx="457200" cy="457200"/>
          </a:xfrm>
          <a:custGeom>
            <a:avLst/>
            <a:gdLst/>
            <a:ahLst/>
            <a:cxnLst/>
            <a:rect l="l" t="t" r="r" b="b"/>
            <a:pathLst>
              <a:path w="457200" h="457200">
                <a:moveTo>
                  <a:pt x="457200" y="0"/>
                </a:moveTo>
                <a:lnTo>
                  <a:pt x="0" y="0"/>
                </a:lnTo>
                <a:lnTo>
                  <a:pt x="0" y="457200"/>
                </a:lnTo>
                <a:lnTo>
                  <a:pt x="457200" y="457200"/>
                </a:lnTo>
                <a:lnTo>
                  <a:pt x="457200" y="0"/>
                </a:lnTo>
                <a:close/>
              </a:path>
            </a:pathLst>
          </a:custGeom>
          <a:solidFill>
            <a:srgbClr val="472C7B"/>
          </a:solidFill>
        </p:spPr>
        <p:txBody>
          <a:bodyPr wrap="square" lIns="0" tIns="0" rIns="0" bIns="0" rtlCol="0"/>
          <a:lstStyle/>
          <a:p>
            <a:endParaRPr dirty="0"/>
          </a:p>
        </p:txBody>
      </p:sp>
      <p:sp>
        <p:nvSpPr>
          <p:cNvPr id="8" name="Slide Number Placeholder 7">
            <a:extLst>
              <a:ext uri="{FF2B5EF4-FFF2-40B4-BE49-F238E27FC236}">
                <a16:creationId xmlns:a16="http://schemas.microsoft.com/office/drawing/2014/main" id="{4407A5C7-36D5-741B-E0E3-48A43CFE6336}"/>
              </a:ext>
            </a:extLst>
          </p:cNvPr>
          <p:cNvSpPr>
            <a:spLocks noGrp="1"/>
          </p:cNvSpPr>
          <p:nvPr>
            <p:ph type="sldNum" sz="quarter" idx="7"/>
          </p:nvPr>
        </p:nvSpPr>
        <p:spPr>
          <a:xfrm>
            <a:off x="11758548" y="6590792"/>
            <a:ext cx="244475" cy="153888"/>
          </a:xfrm>
        </p:spPr>
        <p:txBody>
          <a:bodyPr/>
          <a:lstStyle/>
          <a:p>
            <a:pPr marL="115570">
              <a:lnSpc>
                <a:spcPts val="1240"/>
              </a:lnSpc>
            </a:pPr>
            <a:fld id="{81D60167-4931-47E6-BA6A-407CBD079E47}" type="slidenum">
              <a:rPr lang="en-US" spc="-50" smtClean="0">
                <a:latin typeface="Arial" panose="020B0604020202020204" pitchFamily="34" charset="0"/>
                <a:cs typeface="Arial" panose="020B0604020202020204" pitchFamily="34" charset="0"/>
              </a:rPr>
              <a:t>4</a:t>
            </a:fld>
            <a:endParaRPr lang="en-US" spc="-5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AE4319A5-F21D-A291-D992-3DBAC9FC0BCC}"/>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4050" y="373380"/>
            <a:ext cx="3605529" cy="1114346"/>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72604-4B06-B3E7-248B-0CD5BB3D06BA}"/>
            </a:ext>
          </a:extLst>
        </p:cNvPr>
        <p:cNvGrpSpPr/>
        <p:nvPr/>
      </p:nvGrpSpPr>
      <p:grpSpPr>
        <a:xfrm>
          <a:off x="0" y="0"/>
          <a:ext cx="0" cy="0"/>
          <a:chOff x="0" y="0"/>
          <a:chExt cx="0" cy="0"/>
        </a:xfrm>
      </p:grpSpPr>
      <p:sp>
        <p:nvSpPr>
          <p:cNvPr id="4" name="object 4">
            <a:extLst>
              <a:ext uri="{FF2B5EF4-FFF2-40B4-BE49-F238E27FC236}">
                <a16:creationId xmlns:a16="http://schemas.microsoft.com/office/drawing/2014/main" id="{8FC8CD99-ECF7-716F-B0DD-E3FFD48751AD}"/>
              </a:ext>
            </a:extLst>
          </p:cNvPr>
          <p:cNvSpPr txBox="1">
            <a:spLocks noGrp="1"/>
          </p:cNvSpPr>
          <p:nvPr>
            <p:ph type="title" idx="4294967295"/>
          </p:nvPr>
        </p:nvSpPr>
        <p:spPr>
          <a:xfrm>
            <a:off x="919378" y="695325"/>
            <a:ext cx="5329022" cy="289823"/>
          </a:xfrm>
          <a:prstGeom prst="rect">
            <a:avLst/>
          </a:prstGeom>
          <a:noFill/>
          <a:ln>
            <a:noFill/>
            <a:prstDash/>
          </a:ln>
          <a:effectLst/>
        </p:spPr>
        <p:txBody>
          <a:bodyPr rot="0" spcFirstLastPara="0" vertOverflow="overflow" horzOverflow="overflow" vert="horz" wrap="square" lIns="0" tIns="12700"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Unemployment:</a:t>
            </a:r>
            <a:r>
              <a:rPr kumimoji="0" lang="en-US" sz="1800" b="1" i="0" u="none" strike="noStrike" kern="0" cap="none" spc="-5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lang="en-US" b="1" spc="-10" dirty="0">
                <a:latin typeface="Arial" panose="020B0604020202020204" pitchFamily="34" charset="0"/>
                <a:cs typeface="Arial" panose="020B0604020202020204" pitchFamily="34" charset="0"/>
              </a:rPr>
              <a:t>Bossier City</a:t>
            </a:r>
            <a:endParaRPr kumimoji="0" lang="en-US"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graphicFrame>
        <p:nvGraphicFramePr>
          <p:cNvPr id="2" name="Chart 1" descr="Dark‑themed dual‑axis chart showing monthly unemployment from January 2018 to January 2026. Red bars represent the number of unemployed people (left axis, 0–3,500), and a blue line represents the unemployment rate (right axis, 0–14%). Unemployment is fairly steady around 1,000–1,300 before 2020, spikes sharply in spring 2020 to just over 3,000 with the rate near 13%, then declines through 2021 and stabilizes from 2022 onward around 800–1,200 unemployed with rates mostly near 4–5%.">
            <a:extLst>
              <a:ext uri="{FF2B5EF4-FFF2-40B4-BE49-F238E27FC236}">
                <a16:creationId xmlns:a16="http://schemas.microsoft.com/office/drawing/2014/main" id="{35B58E4A-8CF4-CCBC-CA95-C5E4ED18B5DA}"/>
              </a:ext>
            </a:extLst>
          </p:cNvPr>
          <p:cNvGraphicFramePr>
            <a:graphicFrameLocks/>
          </p:cNvGraphicFramePr>
          <p:nvPr>
            <p:extLst>
              <p:ext uri="{D42A27DB-BD31-4B8C-83A1-F6EECF244321}">
                <p14:modId xmlns:p14="http://schemas.microsoft.com/office/powerpoint/2010/main" val="3298237259"/>
              </p:ext>
            </p:extLst>
          </p:nvPr>
        </p:nvGraphicFramePr>
        <p:xfrm>
          <a:off x="919378" y="1005468"/>
          <a:ext cx="6776822" cy="4099932"/>
        </p:xfrm>
        <a:graphic>
          <a:graphicData uri="http://schemas.openxmlformats.org/drawingml/2006/chart">
            <c:chart xmlns:c="http://schemas.openxmlformats.org/drawingml/2006/chart" xmlns:r="http://schemas.openxmlformats.org/officeDocument/2006/relationships" r:id="rId2"/>
          </a:graphicData>
        </a:graphic>
      </p:graphicFrame>
      <p:sp>
        <p:nvSpPr>
          <p:cNvPr id="3" name="object 3">
            <a:extLst>
              <a:ext uri="{FF2B5EF4-FFF2-40B4-BE49-F238E27FC236}">
                <a16:creationId xmlns:a16="http://schemas.microsoft.com/office/drawing/2014/main" id="{E6A995E9-58C7-75E6-C808-D2CD4FD45101}"/>
              </a:ext>
            </a:extLst>
          </p:cNvPr>
          <p:cNvSpPr txBox="1"/>
          <p:nvPr/>
        </p:nvSpPr>
        <p:spPr>
          <a:xfrm>
            <a:off x="960526" y="5176080"/>
            <a:ext cx="2849474" cy="197490"/>
          </a:xfrm>
          <a:prstGeom prst="rect">
            <a:avLst/>
          </a:prstGeom>
        </p:spPr>
        <p:txBody>
          <a:bodyPr vert="horz" wrap="square" lIns="0" tIns="12700" rIns="0" bIns="0" rtlCol="0">
            <a:spAutoFit/>
          </a:bodyPr>
          <a:lstStyle/>
          <a:p>
            <a:pPr marL="12700">
              <a:lnSpc>
                <a:spcPct val="100000"/>
              </a:lnSpc>
              <a:spcBef>
                <a:spcPts val="100"/>
              </a:spcBef>
            </a:pPr>
            <a:r>
              <a:rPr sz="1200" dirty="0">
                <a:latin typeface="Arial" panose="020B0604020202020204" pitchFamily="34" charset="0"/>
                <a:cs typeface="Arial" panose="020B0604020202020204" pitchFamily="34" charset="0"/>
              </a:rPr>
              <a:t>Data</a:t>
            </a:r>
            <a:r>
              <a:rPr sz="1200" spc="-5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from:</a:t>
            </a:r>
            <a:r>
              <a:rPr sz="1200" spc="-25" dirty="0">
                <a:latin typeface="Arial" panose="020B0604020202020204" pitchFamily="34" charset="0"/>
                <a:cs typeface="Arial" panose="020B0604020202020204" pitchFamily="34" charset="0"/>
              </a:rPr>
              <a:t> </a:t>
            </a:r>
            <a:r>
              <a:rPr sz="1200" u="sng" spc="-10" dirty="0">
                <a:solidFill>
                  <a:srgbClr val="0462C1"/>
                </a:solidFill>
                <a:uFill>
                  <a:solidFill>
                    <a:srgbClr val="0462C1"/>
                  </a:solidFill>
                </a:uFill>
                <a:latin typeface="Arial" panose="020B0604020202020204" pitchFamily="34" charset="0"/>
                <a:cs typeface="Arial" panose="020B0604020202020204" pitchFamily="34" charset="0"/>
                <a:hlinkClick r:id="rId3"/>
              </a:rPr>
              <a:t>https://www.bls.gov/</a:t>
            </a:r>
            <a:endParaRPr sz="1200" dirty="0">
              <a:latin typeface="Arial" panose="020B0604020202020204" pitchFamily="34" charset="0"/>
              <a:cs typeface="Arial" panose="020B0604020202020204" pitchFamily="34" charset="0"/>
            </a:endParaRPr>
          </a:p>
        </p:txBody>
      </p:sp>
      <p:graphicFrame>
        <p:nvGraphicFramePr>
          <p:cNvPr id="6" name="object 5">
            <a:extLst>
              <a:ext uri="{FF2B5EF4-FFF2-40B4-BE49-F238E27FC236}">
                <a16:creationId xmlns:a16="http://schemas.microsoft.com/office/drawing/2014/main" id="{9995EB4D-8627-C07A-6B00-0155A13D6C3B}"/>
              </a:ext>
            </a:extLst>
          </p:cNvPr>
          <p:cNvGraphicFramePr>
            <a:graphicFrameLocks noGrp="1"/>
          </p:cNvGraphicFramePr>
          <p:nvPr>
            <p:extLst>
              <p:ext uri="{D42A27DB-BD31-4B8C-83A1-F6EECF244321}">
                <p14:modId xmlns:p14="http://schemas.microsoft.com/office/powerpoint/2010/main" val="1949996811"/>
              </p:ext>
            </p:extLst>
          </p:nvPr>
        </p:nvGraphicFramePr>
        <p:xfrm>
          <a:off x="8001000" y="695325"/>
          <a:ext cx="3816240" cy="4182130"/>
        </p:xfrm>
        <a:graphic>
          <a:graphicData uri="http://schemas.openxmlformats.org/drawingml/2006/table">
            <a:tbl>
              <a:tblPr firstRow="1" bandRow="1">
                <a:tableStyleId>{616DA210-FB5B-4158-B5E0-FEB733F419BA}</a:tableStyleId>
              </a:tblPr>
              <a:tblGrid>
                <a:gridCol w="620760">
                  <a:extLst>
                    <a:ext uri="{9D8B030D-6E8A-4147-A177-3AD203B41FA5}">
                      <a16:colId xmlns:a16="http://schemas.microsoft.com/office/drawing/2014/main" val="20000"/>
                    </a:ext>
                  </a:extLst>
                </a:gridCol>
                <a:gridCol w="739775">
                  <a:extLst>
                    <a:ext uri="{9D8B030D-6E8A-4147-A177-3AD203B41FA5}">
                      <a16:colId xmlns:a16="http://schemas.microsoft.com/office/drawing/2014/main" val="1740401803"/>
                    </a:ext>
                  </a:extLst>
                </a:gridCol>
                <a:gridCol w="1227853">
                  <a:extLst>
                    <a:ext uri="{9D8B030D-6E8A-4147-A177-3AD203B41FA5}">
                      <a16:colId xmlns:a16="http://schemas.microsoft.com/office/drawing/2014/main" val="20001"/>
                    </a:ext>
                  </a:extLst>
                </a:gridCol>
                <a:gridCol w="1227852">
                  <a:extLst>
                    <a:ext uri="{9D8B030D-6E8A-4147-A177-3AD203B41FA5}">
                      <a16:colId xmlns:a16="http://schemas.microsoft.com/office/drawing/2014/main" val="20002"/>
                    </a:ext>
                  </a:extLst>
                </a:gridCol>
              </a:tblGrid>
              <a:tr h="353792">
                <a:tc>
                  <a:txBody>
                    <a:bodyPr/>
                    <a:lstStyle/>
                    <a:p>
                      <a:pPr algn="ctr"/>
                      <a:r>
                        <a:rPr lang="en-US" sz="1100" dirty="0">
                          <a:solidFill>
                            <a:schemeClr val="bg1"/>
                          </a:solidFill>
                          <a:latin typeface="Arial" panose="020B0604020202020204" pitchFamily="34" charset="0"/>
                          <a:cs typeface="Arial" panose="020B0604020202020204" pitchFamily="34" charset="0"/>
                        </a:rPr>
                        <a:t>Year</a:t>
                      </a:r>
                    </a:p>
                  </a:txBody>
                  <a:tcPr anchor="ctr">
                    <a:solidFill>
                      <a:srgbClr val="472C7B"/>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100" dirty="0">
                          <a:solidFill>
                            <a:schemeClr val="bg1"/>
                          </a:solidFill>
                          <a:latin typeface="Arial" panose="020B0604020202020204" pitchFamily="34" charset="0"/>
                          <a:cs typeface="Arial" panose="020B0604020202020204" pitchFamily="34" charset="0"/>
                        </a:rPr>
                        <a:t>Month</a:t>
                      </a:r>
                    </a:p>
                  </a:txBody>
                  <a:tcPr anchor="ctr">
                    <a:solidFill>
                      <a:srgbClr val="472C7B"/>
                    </a:solidFill>
                  </a:tcPr>
                </a:tc>
                <a:tc>
                  <a:txBody>
                    <a:bodyPr/>
                    <a:lstStyle/>
                    <a:p>
                      <a:pPr marL="438150" marR="106680" indent="-321945">
                        <a:lnSpc>
                          <a:spcPct val="100000"/>
                        </a:lnSpc>
                        <a:spcBef>
                          <a:spcPts val="254"/>
                        </a:spcBef>
                      </a:pPr>
                      <a:r>
                        <a:rPr sz="1100" spc="-10" dirty="0">
                          <a:solidFill>
                            <a:schemeClr val="bg1"/>
                          </a:solidFill>
                          <a:latin typeface="Arial" panose="020B0604020202020204" pitchFamily="34" charset="0"/>
                          <a:cs typeface="Arial" panose="020B0604020202020204" pitchFamily="34" charset="0"/>
                        </a:rPr>
                        <a:t>Unemployment </a:t>
                      </a:r>
                      <a:r>
                        <a:rPr sz="1100" spc="-20" dirty="0">
                          <a:solidFill>
                            <a:schemeClr val="bg1"/>
                          </a:solidFill>
                          <a:latin typeface="Arial" panose="020B0604020202020204" pitchFamily="34" charset="0"/>
                          <a:cs typeface="Arial" panose="020B0604020202020204" pitchFamily="34" charset="0"/>
                        </a:rPr>
                        <a:t>Rate</a:t>
                      </a:r>
                      <a:endParaRPr sz="1100" dirty="0">
                        <a:solidFill>
                          <a:schemeClr val="bg1"/>
                        </a:solidFill>
                        <a:latin typeface="Arial" panose="020B0604020202020204" pitchFamily="34" charset="0"/>
                        <a:cs typeface="Arial" panose="020B0604020202020204" pitchFamily="34" charset="0"/>
                      </a:endParaRPr>
                    </a:p>
                  </a:txBody>
                  <a:tcPr marL="0" marR="0" marT="32384" marB="0">
                    <a:solidFill>
                      <a:srgbClr val="472C7B"/>
                    </a:solidFill>
                  </a:tcPr>
                </a:tc>
                <a:tc>
                  <a:txBody>
                    <a:bodyPr/>
                    <a:lstStyle/>
                    <a:p>
                      <a:pPr marL="1905" algn="ctr">
                        <a:lnSpc>
                          <a:spcPct val="100000"/>
                        </a:lnSpc>
                        <a:spcBef>
                          <a:spcPts val="915"/>
                        </a:spcBef>
                      </a:pPr>
                      <a:r>
                        <a:rPr sz="1100" spc="-10" dirty="0">
                          <a:solidFill>
                            <a:schemeClr val="bg1"/>
                          </a:solidFill>
                          <a:latin typeface="Arial" panose="020B0604020202020204" pitchFamily="34" charset="0"/>
                          <a:cs typeface="Arial" panose="020B0604020202020204" pitchFamily="34" charset="0"/>
                        </a:rPr>
                        <a:t>Unemployment</a:t>
                      </a:r>
                      <a:endParaRPr sz="1100" dirty="0">
                        <a:solidFill>
                          <a:schemeClr val="bg1"/>
                        </a:solidFill>
                        <a:latin typeface="Arial" panose="020B0604020202020204" pitchFamily="34" charset="0"/>
                        <a:cs typeface="Arial" panose="020B0604020202020204" pitchFamily="34" charset="0"/>
                      </a:endParaRPr>
                    </a:p>
                  </a:txBody>
                  <a:tcPr marL="0" marR="0" marT="116205" marB="0">
                    <a:solidFill>
                      <a:srgbClr val="472C7B"/>
                    </a:solidFill>
                  </a:tcPr>
                </a:tc>
                <a:extLst>
                  <a:ext uri="{0D108BD9-81ED-4DB2-BD59-A6C34878D82A}">
                    <a16:rowId xmlns:a16="http://schemas.microsoft.com/office/drawing/2014/main" val="10000"/>
                  </a:ext>
                </a:extLst>
              </a:tr>
              <a:tr h="255454">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January</a:t>
                      </a:r>
                    </a:p>
                  </a:txBody>
                  <a:tcPr marL="9525" marR="9525" marT="9525" marB="0" anchor="ctr"/>
                </a:tc>
                <a:tc>
                  <a:txBody>
                    <a:bodyPr/>
                    <a:lstStyle/>
                    <a:p>
                      <a:pPr algn="ctr" fontAlgn="b">
                        <a:buNone/>
                      </a:pPr>
                      <a:r>
                        <a:rPr lang="en-US" sz="1200" b="0" i="0" u="none" strike="noStrike">
                          <a:solidFill>
                            <a:srgbClr val="000000"/>
                          </a:solidFill>
                          <a:effectLst/>
                          <a:latin typeface="Arial" panose="020B0604020202020204" pitchFamily="34" charset="0"/>
                          <a:cs typeface="Arial" panose="020B0604020202020204" pitchFamily="34" charset="0"/>
                        </a:rPr>
                        <a:t>4.3%</a:t>
                      </a:r>
                    </a:p>
                  </a:txBody>
                  <a:tcPr marL="9525" marR="9525" marT="9525" marB="0" anchor="b"/>
                </a:tc>
                <a:tc>
                  <a:txBody>
                    <a:bodyPr/>
                    <a:lstStyle/>
                    <a:p>
                      <a:pPr algn="ctr" fontAlgn="b">
                        <a:buNone/>
                      </a:pPr>
                      <a:r>
                        <a:rPr lang="en-US" sz="1200" b="0" i="0" u="none" strike="noStrike">
                          <a:solidFill>
                            <a:srgbClr val="000000"/>
                          </a:solidFill>
                          <a:effectLst/>
                          <a:latin typeface="Arial" panose="020B0604020202020204" pitchFamily="34" charset="0"/>
                          <a:cs typeface="Arial" panose="020B0604020202020204" pitchFamily="34" charset="0"/>
                        </a:rPr>
                        <a:t>1,130</a:t>
                      </a:r>
                    </a:p>
                  </a:txBody>
                  <a:tcPr marL="9525" marR="9525" marT="9525" marB="0" anchor="b"/>
                </a:tc>
                <a:extLst>
                  <a:ext uri="{0D108BD9-81ED-4DB2-BD59-A6C34878D82A}">
                    <a16:rowId xmlns:a16="http://schemas.microsoft.com/office/drawing/2014/main" val="10009"/>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February</a:t>
                      </a:r>
                    </a:p>
                  </a:txBody>
                  <a:tcPr marL="9525" marR="9525" marT="9525" marB="0" anchor="ctr"/>
                </a:tc>
                <a:tc>
                  <a:txBody>
                    <a:bodyPr/>
                    <a:lstStyle/>
                    <a:p>
                      <a:pPr algn="ctr" fontAlgn="b">
                        <a:buNone/>
                      </a:pPr>
                      <a:r>
                        <a:rPr lang="en-US" sz="1200" b="0" i="0" u="none" strike="noStrike">
                          <a:solidFill>
                            <a:srgbClr val="000000"/>
                          </a:solidFill>
                          <a:effectLst/>
                          <a:latin typeface="Arial" panose="020B0604020202020204" pitchFamily="34" charset="0"/>
                          <a:cs typeface="Arial" panose="020B0604020202020204" pitchFamily="34" charset="0"/>
                        </a:rPr>
                        <a:t>4.2%</a:t>
                      </a:r>
                    </a:p>
                  </a:txBody>
                  <a:tcPr marL="9525" marR="9525" marT="9525" marB="0" anchor="b"/>
                </a:tc>
                <a:tc>
                  <a:txBody>
                    <a:bodyPr/>
                    <a:lstStyle/>
                    <a:p>
                      <a:pPr algn="ctr" fontAlgn="b">
                        <a:buNone/>
                      </a:pPr>
                      <a:r>
                        <a:rPr lang="en-US" sz="1200" b="0" i="0" u="none" strike="noStrike">
                          <a:solidFill>
                            <a:srgbClr val="000000"/>
                          </a:solidFill>
                          <a:effectLst/>
                          <a:latin typeface="Arial" panose="020B0604020202020204" pitchFamily="34" charset="0"/>
                          <a:cs typeface="Arial" panose="020B0604020202020204" pitchFamily="34" charset="0"/>
                        </a:rPr>
                        <a:t>1,114</a:t>
                      </a:r>
                    </a:p>
                  </a:txBody>
                  <a:tcPr marL="9525" marR="9525" marT="9525" marB="0" anchor="b"/>
                </a:tc>
                <a:extLst>
                  <a:ext uri="{0D108BD9-81ED-4DB2-BD59-A6C34878D82A}">
                    <a16:rowId xmlns:a16="http://schemas.microsoft.com/office/drawing/2014/main" val="10010"/>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March</a:t>
                      </a:r>
                    </a:p>
                  </a:txBody>
                  <a:tcPr marL="9525" marR="9525" marT="9525" marB="0" anchor="ctr"/>
                </a:tc>
                <a:tc>
                  <a:txBody>
                    <a:bodyPr/>
                    <a:lstStyle/>
                    <a:p>
                      <a:pPr algn="ctr" fontAlgn="b">
                        <a:buNone/>
                      </a:pPr>
                      <a:r>
                        <a:rPr lang="en-US" sz="1200" b="0" i="0" u="none" strike="noStrike">
                          <a:solidFill>
                            <a:srgbClr val="000000"/>
                          </a:solidFill>
                          <a:effectLst/>
                          <a:latin typeface="Arial" panose="020B0604020202020204" pitchFamily="34" charset="0"/>
                          <a:cs typeface="Arial" panose="020B0604020202020204" pitchFamily="34" charset="0"/>
                        </a:rPr>
                        <a:t>4.4%</a:t>
                      </a:r>
                    </a:p>
                  </a:txBody>
                  <a:tcPr marL="9525" marR="9525" marT="9525" marB="0" anchor="b"/>
                </a:tc>
                <a:tc>
                  <a:txBody>
                    <a:bodyPr/>
                    <a:lstStyle/>
                    <a:p>
                      <a:pPr algn="ctr" fontAlgn="b">
                        <a:buNone/>
                      </a:pPr>
                      <a:r>
                        <a:rPr lang="en-US" sz="1200" b="0" i="0" u="none" strike="noStrike">
                          <a:solidFill>
                            <a:srgbClr val="000000"/>
                          </a:solidFill>
                          <a:effectLst/>
                          <a:latin typeface="Arial" panose="020B0604020202020204" pitchFamily="34" charset="0"/>
                          <a:cs typeface="Arial" panose="020B0604020202020204" pitchFamily="34" charset="0"/>
                        </a:rPr>
                        <a:t>1,181</a:t>
                      </a:r>
                    </a:p>
                  </a:txBody>
                  <a:tcPr marL="9525" marR="9525" marT="9525" marB="0" anchor="b"/>
                </a:tc>
                <a:extLst>
                  <a:ext uri="{0D108BD9-81ED-4DB2-BD59-A6C34878D82A}">
                    <a16:rowId xmlns:a16="http://schemas.microsoft.com/office/drawing/2014/main" val="10011"/>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April</a:t>
                      </a:r>
                    </a:p>
                  </a:txBody>
                  <a:tcPr marL="9525" marR="9525" marT="9525" marB="0" anchor="ctr"/>
                </a:tc>
                <a:tc>
                  <a:txBody>
                    <a:bodyPr/>
                    <a:lstStyle/>
                    <a:p>
                      <a:pPr algn="ctr" fontAlgn="b">
                        <a:buNone/>
                      </a:pPr>
                      <a:r>
                        <a:rPr lang="en-US" sz="1200" b="0" i="0" u="none" strike="noStrike">
                          <a:solidFill>
                            <a:srgbClr val="000000"/>
                          </a:solidFill>
                          <a:effectLst/>
                          <a:latin typeface="Arial" panose="020B0604020202020204" pitchFamily="34" charset="0"/>
                          <a:cs typeface="Arial" panose="020B0604020202020204" pitchFamily="34" charset="0"/>
                        </a:rPr>
                        <a:t>3.9%</a:t>
                      </a:r>
                    </a:p>
                  </a:txBody>
                  <a:tcPr marL="9525" marR="9525" marT="9525" marB="0" anchor="b"/>
                </a:tc>
                <a:tc>
                  <a:txBody>
                    <a:bodyPr/>
                    <a:lstStyle/>
                    <a:p>
                      <a:pPr algn="ctr" fontAlgn="b">
                        <a:buNone/>
                      </a:pPr>
                      <a:r>
                        <a:rPr lang="en-US" sz="1200" b="0" i="0" u="none" strike="noStrike">
                          <a:solidFill>
                            <a:srgbClr val="000000"/>
                          </a:solidFill>
                          <a:effectLst/>
                          <a:latin typeface="Arial" panose="020B0604020202020204" pitchFamily="34" charset="0"/>
                          <a:cs typeface="Arial" panose="020B0604020202020204" pitchFamily="34" charset="0"/>
                        </a:rPr>
                        <a:t>1,047</a:t>
                      </a:r>
                    </a:p>
                  </a:txBody>
                  <a:tcPr marL="9525" marR="9525" marT="9525" marB="0" anchor="b"/>
                </a:tc>
                <a:extLst>
                  <a:ext uri="{0D108BD9-81ED-4DB2-BD59-A6C34878D82A}">
                    <a16:rowId xmlns:a16="http://schemas.microsoft.com/office/drawing/2014/main" val="10012"/>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May</a:t>
                      </a:r>
                    </a:p>
                  </a:txBody>
                  <a:tcPr marL="9525" marR="9525" marT="9525" marB="0" anchor="ctr"/>
                </a:tc>
                <a:tc>
                  <a:txBody>
                    <a:bodyPr/>
                    <a:lstStyle/>
                    <a:p>
                      <a:pPr algn="ctr" fontAlgn="b">
                        <a:buNone/>
                      </a:pPr>
                      <a:r>
                        <a:rPr lang="en-US" sz="1200" b="0" i="0" u="none" strike="noStrike">
                          <a:solidFill>
                            <a:srgbClr val="000000"/>
                          </a:solidFill>
                          <a:effectLst/>
                          <a:latin typeface="Arial" panose="020B0604020202020204" pitchFamily="34" charset="0"/>
                          <a:cs typeface="Arial" panose="020B0604020202020204" pitchFamily="34" charset="0"/>
                        </a:rPr>
                        <a:t>4.5%</a:t>
                      </a:r>
                    </a:p>
                  </a:txBody>
                  <a:tcPr marL="9525" marR="9525" marT="9525" marB="0" anchor="b"/>
                </a:tc>
                <a:tc>
                  <a:txBody>
                    <a:bodyPr/>
                    <a:lstStyle/>
                    <a:p>
                      <a:pPr algn="ctr" fontAlgn="b">
                        <a:buNone/>
                      </a:pPr>
                      <a:r>
                        <a:rPr lang="en-US" sz="1200" b="0" i="0" u="none" strike="noStrike">
                          <a:solidFill>
                            <a:srgbClr val="000000"/>
                          </a:solidFill>
                          <a:effectLst/>
                          <a:latin typeface="Arial" panose="020B0604020202020204" pitchFamily="34" charset="0"/>
                          <a:cs typeface="Arial" panose="020B0604020202020204" pitchFamily="34" charset="0"/>
                        </a:rPr>
                        <a:t>1,224</a:t>
                      </a:r>
                    </a:p>
                  </a:txBody>
                  <a:tcPr marL="9525" marR="9525" marT="9525" marB="0" anchor="b"/>
                </a:tc>
                <a:extLst>
                  <a:ext uri="{0D108BD9-81ED-4DB2-BD59-A6C34878D82A}">
                    <a16:rowId xmlns:a16="http://schemas.microsoft.com/office/drawing/2014/main" val="3857882508"/>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June</a:t>
                      </a:r>
                    </a:p>
                  </a:txBody>
                  <a:tcPr marL="9525" marR="9525" marT="9525" marB="0" anchor="ctr"/>
                </a:tc>
                <a:tc>
                  <a:txBody>
                    <a:bodyPr/>
                    <a:lstStyle/>
                    <a:p>
                      <a:pPr algn="ctr" fontAlgn="b">
                        <a:buNone/>
                      </a:pPr>
                      <a:r>
                        <a:rPr lang="en-US" sz="1200" b="0" i="0" u="none" strike="noStrike">
                          <a:solidFill>
                            <a:srgbClr val="000000"/>
                          </a:solidFill>
                          <a:effectLst/>
                          <a:latin typeface="Arial" panose="020B0604020202020204" pitchFamily="34" charset="0"/>
                          <a:cs typeface="Arial" panose="020B0604020202020204" pitchFamily="34" charset="0"/>
                        </a:rPr>
                        <a:t>4.8%</a:t>
                      </a:r>
                    </a:p>
                  </a:txBody>
                  <a:tcPr marL="9525" marR="9525" marT="9525" marB="0" anchor="b"/>
                </a:tc>
                <a:tc>
                  <a:txBody>
                    <a:bodyPr/>
                    <a:lstStyle/>
                    <a:p>
                      <a:pPr algn="ctr" fontAlgn="b">
                        <a:buNone/>
                      </a:pPr>
                      <a:r>
                        <a:rPr lang="en-US" sz="1200" b="0" i="0" u="none" strike="noStrike">
                          <a:solidFill>
                            <a:srgbClr val="000000"/>
                          </a:solidFill>
                          <a:effectLst/>
                          <a:latin typeface="Arial" panose="020B0604020202020204" pitchFamily="34" charset="0"/>
                          <a:cs typeface="Arial" panose="020B0604020202020204" pitchFamily="34" charset="0"/>
                        </a:rPr>
                        <a:t>1,320</a:t>
                      </a:r>
                    </a:p>
                  </a:txBody>
                  <a:tcPr marL="9525" marR="9525" marT="9525" marB="0" anchor="b"/>
                </a:tc>
                <a:extLst>
                  <a:ext uri="{0D108BD9-81ED-4DB2-BD59-A6C34878D82A}">
                    <a16:rowId xmlns:a16="http://schemas.microsoft.com/office/drawing/2014/main" val="699453917"/>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July</a:t>
                      </a:r>
                    </a:p>
                  </a:txBody>
                  <a:tcPr marL="9525" marR="9525" marT="9525" marB="0" anchor="ctr"/>
                </a:tc>
                <a:tc>
                  <a:txBody>
                    <a:bodyPr/>
                    <a:lstStyle/>
                    <a:p>
                      <a:pPr algn="ctr" fontAlgn="b">
                        <a:buNone/>
                      </a:pPr>
                      <a:r>
                        <a:rPr lang="en-US" sz="1200" b="0" i="0" u="none" strike="noStrike">
                          <a:solidFill>
                            <a:srgbClr val="000000"/>
                          </a:solidFill>
                          <a:effectLst/>
                          <a:latin typeface="Arial" panose="020B0604020202020204" pitchFamily="34" charset="0"/>
                          <a:cs typeface="Arial" panose="020B0604020202020204" pitchFamily="34" charset="0"/>
                        </a:rPr>
                        <a:t>4.5%</a:t>
                      </a:r>
                    </a:p>
                  </a:txBody>
                  <a:tcPr marL="9525" marR="9525" marT="9525" marB="0" anchor="b"/>
                </a:tc>
                <a:tc>
                  <a:txBody>
                    <a:bodyPr/>
                    <a:lstStyle/>
                    <a:p>
                      <a:pPr algn="ctr" fontAlgn="b">
                        <a:buNone/>
                      </a:pPr>
                      <a:r>
                        <a:rPr lang="en-US" sz="1200" b="0" i="0" u="none" strike="noStrike">
                          <a:solidFill>
                            <a:srgbClr val="000000"/>
                          </a:solidFill>
                          <a:effectLst/>
                          <a:latin typeface="Arial" panose="020B0604020202020204" pitchFamily="34" charset="0"/>
                          <a:cs typeface="Arial" panose="020B0604020202020204" pitchFamily="34" charset="0"/>
                        </a:rPr>
                        <a:t>1,237</a:t>
                      </a:r>
                    </a:p>
                  </a:txBody>
                  <a:tcPr marL="9525" marR="9525" marT="9525" marB="0" anchor="b"/>
                </a:tc>
                <a:extLst>
                  <a:ext uri="{0D108BD9-81ED-4DB2-BD59-A6C34878D82A}">
                    <a16:rowId xmlns:a16="http://schemas.microsoft.com/office/drawing/2014/main" val="1981396855"/>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August</a:t>
                      </a:r>
                    </a:p>
                  </a:txBody>
                  <a:tcPr marL="9525" marR="9525" marT="9525" marB="0" anchor="ctr"/>
                </a:tc>
                <a:tc>
                  <a:txBody>
                    <a:bodyPr/>
                    <a:lstStyle/>
                    <a:p>
                      <a:pPr algn="ctr" fontAlgn="b">
                        <a:buNone/>
                      </a:pPr>
                      <a:r>
                        <a:rPr lang="en-US" sz="1200" b="0" i="0" u="none" strike="noStrike">
                          <a:solidFill>
                            <a:srgbClr val="000000"/>
                          </a:solidFill>
                          <a:effectLst/>
                          <a:latin typeface="Arial" panose="020B0604020202020204" pitchFamily="34" charset="0"/>
                          <a:cs typeface="Arial" panose="020B0604020202020204" pitchFamily="34" charset="0"/>
                        </a:rPr>
                        <a:t>4.3%</a:t>
                      </a:r>
                    </a:p>
                  </a:txBody>
                  <a:tcPr marL="9525" marR="9525" marT="9525" marB="0" anchor="b"/>
                </a:tc>
                <a:tc>
                  <a:txBody>
                    <a:bodyPr/>
                    <a:lstStyle/>
                    <a:p>
                      <a:pPr algn="ctr" fontAlgn="b">
                        <a:buNone/>
                      </a:pPr>
                      <a:r>
                        <a:rPr lang="en-US" sz="1200" b="0" i="0" u="none" strike="noStrike">
                          <a:solidFill>
                            <a:srgbClr val="000000"/>
                          </a:solidFill>
                          <a:effectLst/>
                          <a:latin typeface="Arial" panose="020B0604020202020204" pitchFamily="34" charset="0"/>
                          <a:cs typeface="Arial" panose="020B0604020202020204" pitchFamily="34" charset="0"/>
                        </a:rPr>
                        <a:t>1,158</a:t>
                      </a:r>
                    </a:p>
                  </a:txBody>
                  <a:tcPr marL="9525" marR="9525" marT="9525" marB="0" anchor="b"/>
                </a:tc>
                <a:extLst>
                  <a:ext uri="{0D108BD9-81ED-4DB2-BD59-A6C34878D82A}">
                    <a16:rowId xmlns:a16="http://schemas.microsoft.com/office/drawing/2014/main" val="916523389"/>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September</a:t>
                      </a:r>
                    </a:p>
                  </a:txBody>
                  <a:tcPr marL="9525" marR="9525" marT="9525" marB="0" anchor="ctr"/>
                </a:tc>
                <a:tc>
                  <a:txBody>
                    <a:bodyPr/>
                    <a:lstStyle/>
                    <a:p>
                      <a:pPr algn="ctr" fontAlgn="b">
                        <a:buNone/>
                      </a:pPr>
                      <a:r>
                        <a:rPr lang="en-US" sz="1200" b="0" i="0" u="none" strike="noStrike">
                          <a:solidFill>
                            <a:srgbClr val="000000"/>
                          </a:solidFill>
                          <a:effectLst/>
                          <a:latin typeface="Arial" panose="020B0604020202020204" pitchFamily="34" charset="0"/>
                          <a:cs typeface="Arial" panose="020B0604020202020204" pitchFamily="34" charset="0"/>
                        </a:rPr>
                        <a:t>4.5%</a:t>
                      </a:r>
                    </a:p>
                  </a:txBody>
                  <a:tcPr marL="9525" marR="9525" marT="9525" marB="0" anchor="b"/>
                </a:tc>
                <a:tc>
                  <a:txBody>
                    <a:bodyPr/>
                    <a:lstStyle/>
                    <a:p>
                      <a:pPr algn="ctr" fontAlgn="b">
                        <a:buNone/>
                      </a:pPr>
                      <a:r>
                        <a:rPr lang="en-US" sz="1200" b="0" i="0" u="none" strike="noStrike">
                          <a:solidFill>
                            <a:srgbClr val="000000"/>
                          </a:solidFill>
                          <a:effectLst/>
                          <a:latin typeface="Arial" panose="020B0604020202020204" pitchFamily="34" charset="0"/>
                          <a:cs typeface="Arial" panose="020B0604020202020204" pitchFamily="34" charset="0"/>
                        </a:rPr>
                        <a:t>1,221</a:t>
                      </a:r>
                    </a:p>
                  </a:txBody>
                  <a:tcPr marL="9525" marR="9525" marT="9525" marB="0" anchor="b"/>
                </a:tc>
                <a:extLst>
                  <a:ext uri="{0D108BD9-81ED-4DB2-BD59-A6C34878D82A}">
                    <a16:rowId xmlns:a16="http://schemas.microsoft.com/office/drawing/2014/main" val="3463378068"/>
                  </a:ext>
                </a:extLst>
              </a:tr>
              <a:tr h="249305">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October</a:t>
                      </a:r>
                    </a:p>
                  </a:txBody>
                  <a:tcPr marL="9525" marR="9525" marT="9525" marB="0" anchor="ctr"/>
                </a:tc>
                <a:tc>
                  <a:txBody>
                    <a:bodyPr/>
                    <a:lstStyle/>
                    <a:p>
                      <a:pPr algn="ctr" fontAlgn="b">
                        <a:buNone/>
                      </a:pPr>
                      <a:r>
                        <a:rPr lang="en-US" sz="1200" b="0" i="0" u="none" strike="noStrike" dirty="0">
                          <a:solidFill>
                            <a:srgbClr val="000000"/>
                          </a:solidFill>
                          <a:effectLst/>
                          <a:latin typeface="Arial" panose="020B0604020202020204" pitchFamily="34" charset="0"/>
                          <a:cs typeface="Arial" panose="020B0604020202020204" pitchFamily="34" charset="0"/>
                        </a:rPr>
                        <a:t>NA</a:t>
                      </a:r>
                    </a:p>
                  </a:txBody>
                  <a:tcPr marL="9525" marR="9525" marT="9525" marB="0" anchor="b"/>
                </a:tc>
                <a:tc>
                  <a:txBody>
                    <a:bodyPr/>
                    <a:lstStyle/>
                    <a:p>
                      <a:pPr algn="ctr" fontAlgn="b">
                        <a:buNone/>
                      </a:pPr>
                      <a:r>
                        <a:rPr lang="en-US" sz="1200" b="0" i="0" u="none" strike="noStrike" dirty="0">
                          <a:solidFill>
                            <a:srgbClr val="000000"/>
                          </a:solidFill>
                          <a:effectLst/>
                          <a:latin typeface="Arial" panose="020B0604020202020204" pitchFamily="34" charset="0"/>
                          <a:cs typeface="Arial" panose="020B0604020202020204" pitchFamily="34" charset="0"/>
                        </a:rPr>
                        <a:t>NA</a:t>
                      </a:r>
                    </a:p>
                  </a:txBody>
                  <a:tcPr marL="9525" marR="9525" marT="9525" marB="0" anchor="b"/>
                </a:tc>
                <a:extLst>
                  <a:ext uri="{0D108BD9-81ED-4DB2-BD59-A6C34878D82A}">
                    <a16:rowId xmlns:a16="http://schemas.microsoft.com/office/drawing/2014/main" val="998695239"/>
                  </a:ext>
                </a:extLst>
              </a:tr>
              <a:tr h="249305">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November</a:t>
                      </a:r>
                    </a:p>
                  </a:txBody>
                  <a:tcPr marL="9525" marR="9525" marT="9525" marB="0" anchor="ctr"/>
                </a:tc>
                <a:tc>
                  <a:txBody>
                    <a:bodyPr/>
                    <a:lstStyle/>
                    <a:p>
                      <a:pPr algn="ctr" fontAlgn="b">
                        <a:buNone/>
                      </a:pPr>
                      <a:r>
                        <a:rPr lang="en-US" sz="1200" b="0" i="0" u="none" strike="noStrike">
                          <a:solidFill>
                            <a:srgbClr val="000000"/>
                          </a:solidFill>
                          <a:effectLst/>
                          <a:latin typeface="Arial" panose="020B0604020202020204" pitchFamily="34" charset="0"/>
                          <a:cs typeface="Arial" panose="020B0604020202020204" pitchFamily="34" charset="0"/>
                        </a:rPr>
                        <a:t>4.3%</a:t>
                      </a:r>
                    </a:p>
                  </a:txBody>
                  <a:tcPr marL="9525" marR="9525" marT="9525" marB="0" anchor="b"/>
                </a:tc>
                <a:tc>
                  <a:txBody>
                    <a:bodyPr/>
                    <a:lstStyle/>
                    <a:p>
                      <a:pPr algn="ctr" fontAlgn="b">
                        <a:buNone/>
                      </a:pPr>
                      <a:r>
                        <a:rPr lang="en-US" sz="1200" b="0" i="0" u="none" strike="noStrike">
                          <a:solidFill>
                            <a:srgbClr val="000000"/>
                          </a:solidFill>
                          <a:effectLst/>
                          <a:latin typeface="Arial" panose="020B0604020202020204" pitchFamily="34" charset="0"/>
                          <a:cs typeface="Arial" panose="020B0604020202020204" pitchFamily="34" charset="0"/>
                        </a:rPr>
                        <a:t>1,183</a:t>
                      </a:r>
                    </a:p>
                  </a:txBody>
                  <a:tcPr marL="9525" marR="9525" marT="9525" marB="0" anchor="b"/>
                </a:tc>
                <a:extLst>
                  <a:ext uri="{0D108BD9-81ED-4DB2-BD59-A6C34878D82A}">
                    <a16:rowId xmlns:a16="http://schemas.microsoft.com/office/drawing/2014/main" val="782759488"/>
                  </a:ext>
                </a:extLst>
              </a:tr>
              <a:tr h="249305">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December</a:t>
                      </a:r>
                    </a:p>
                  </a:txBody>
                  <a:tcPr marL="9525" marR="9525" marT="9525" marB="0" anchor="ctr"/>
                </a:tc>
                <a:tc>
                  <a:txBody>
                    <a:bodyPr/>
                    <a:lstStyle/>
                    <a:p>
                      <a:pPr algn="ctr" fontAlgn="b">
                        <a:buNone/>
                      </a:pPr>
                      <a:r>
                        <a:rPr lang="en-US" sz="1200" b="0" i="0" u="none" strike="noStrike">
                          <a:solidFill>
                            <a:srgbClr val="000000"/>
                          </a:solidFill>
                          <a:effectLst/>
                          <a:latin typeface="Arial" panose="020B0604020202020204" pitchFamily="34" charset="0"/>
                          <a:cs typeface="Arial" panose="020B0604020202020204" pitchFamily="34" charset="0"/>
                        </a:rPr>
                        <a:t>4.0%</a:t>
                      </a:r>
                    </a:p>
                  </a:txBody>
                  <a:tcPr marL="9525" marR="9525" marT="9525" marB="0" anchor="b"/>
                </a:tc>
                <a:tc>
                  <a:txBody>
                    <a:bodyPr/>
                    <a:lstStyle/>
                    <a:p>
                      <a:pPr algn="ctr" fontAlgn="b">
                        <a:buNone/>
                      </a:pPr>
                      <a:r>
                        <a:rPr lang="en-US" sz="1200" b="0" i="0" u="none" strike="noStrike">
                          <a:solidFill>
                            <a:srgbClr val="000000"/>
                          </a:solidFill>
                          <a:effectLst/>
                          <a:latin typeface="Arial" panose="020B0604020202020204" pitchFamily="34" charset="0"/>
                          <a:cs typeface="Arial" panose="020B0604020202020204" pitchFamily="34" charset="0"/>
                        </a:rPr>
                        <a:t>1,103</a:t>
                      </a:r>
                    </a:p>
                  </a:txBody>
                  <a:tcPr marL="9525" marR="9525" marT="9525" marB="0" anchor="b"/>
                </a:tc>
                <a:extLst>
                  <a:ext uri="{0D108BD9-81ED-4DB2-BD59-A6C34878D82A}">
                    <a16:rowId xmlns:a16="http://schemas.microsoft.com/office/drawing/2014/main" val="411568435"/>
                  </a:ext>
                </a:extLst>
              </a:tr>
              <a:tr h="249305">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2026</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January</a:t>
                      </a:r>
                    </a:p>
                  </a:txBody>
                  <a:tcPr marL="9525" marR="9525" marT="9525" marB="0" anchor="ctr"/>
                </a:tc>
                <a:tc>
                  <a:txBody>
                    <a:bodyPr/>
                    <a:lstStyle/>
                    <a:p>
                      <a:pPr algn="ctr" fontAlgn="b">
                        <a:buNone/>
                      </a:pPr>
                      <a:r>
                        <a:rPr lang="en-US" sz="1200" b="0" i="0" u="none" strike="noStrike">
                          <a:solidFill>
                            <a:srgbClr val="000000"/>
                          </a:solidFill>
                          <a:effectLst/>
                          <a:latin typeface="Arial" panose="020B0604020202020204" pitchFamily="34" charset="0"/>
                          <a:cs typeface="Arial" panose="020B0604020202020204" pitchFamily="34" charset="0"/>
                        </a:rPr>
                        <a:t>4.4%</a:t>
                      </a:r>
                    </a:p>
                  </a:txBody>
                  <a:tcPr marL="9525" marR="9525" marT="9525" marB="0" anchor="b"/>
                </a:tc>
                <a:tc>
                  <a:txBody>
                    <a:bodyPr/>
                    <a:lstStyle/>
                    <a:p>
                      <a:pPr algn="ctr" fontAlgn="b">
                        <a:buNone/>
                      </a:pPr>
                      <a:r>
                        <a:rPr lang="en-US" sz="1200" b="0" i="0" u="none" strike="noStrike">
                          <a:solidFill>
                            <a:srgbClr val="000000"/>
                          </a:solidFill>
                          <a:effectLst/>
                          <a:latin typeface="Arial" panose="020B0604020202020204" pitchFamily="34" charset="0"/>
                          <a:cs typeface="Arial" panose="020B0604020202020204" pitchFamily="34" charset="0"/>
                        </a:rPr>
                        <a:t>1,236 </a:t>
                      </a:r>
                    </a:p>
                  </a:txBody>
                  <a:tcPr marL="9525" marR="9525" marT="9525" marB="0" anchor="b"/>
                </a:tc>
                <a:extLst>
                  <a:ext uri="{0D108BD9-81ED-4DB2-BD59-A6C34878D82A}">
                    <a16:rowId xmlns:a16="http://schemas.microsoft.com/office/drawing/2014/main" val="2055859966"/>
                  </a:ext>
                </a:extLst>
              </a:tr>
              <a:tr h="249305">
                <a:tc>
                  <a:txBody>
                    <a:bodyPr/>
                    <a:lstStyle/>
                    <a:p>
                      <a:pPr algn="ctr"/>
                      <a:r>
                        <a:rPr lang="en-US" sz="1100" dirty="0">
                          <a:latin typeface="Arial" panose="020B0604020202020204" pitchFamily="34" charset="0"/>
                          <a:cs typeface="Arial" panose="020B0604020202020204" pitchFamily="34" charset="0"/>
                        </a:rPr>
                        <a:t>2026</a:t>
                      </a:r>
                    </a:p>
                  </a:txBody>
                  <a:tcPr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February</a:t>
                      </a:r>
                    </a:p>
                  </a:txBody>
                  <a:tcPr marL="9525" marR="9525" marT="9525" marB="0" anchor="ctr"/>
                </a:tc>
                <a:tc>
                  <a:txBody>
                    <a:bodyPr/>
                    <a:lstStyle/>
                    <a:p>
                      <a:pPr algn="ctr" fontAlgn="b">
                        <a:buNone/>
                      </a:pPr>
                      <a:r>
                        <a:rPr lang="en-US" sz="1200" b="0" i="0" u="none" strike="noStrike">
                          <a:solidFill>
                            <a:srgbClr val="000000"/>
                          </a:solidFill>
                          <a:effectLst/>
                          <a:latin typeface="Arial" panose="020B0604020202020204" pitchFamily="34" charset="0"/>
                          <a:cs typeface="Arial" panose="020B0604020202020204" pitchFamily="34" charset="0"/>
                        </a:rPr>
                        <a:t>4.3%</a:t>
                      </a:r>
                    </a:p>
                  </a:txBody>
                  <a:tcPr marL="9525" marR="9525" marT="9525" marB="0" anchor="b"/>
                </a:tc>
                <a:tc>
                  <a:txBody>
                    <a:bodyPr/>
                    <a:lstStyle/>
                    <a:p>
                      <a:pPr algn="ctr" fontAlgn="b">
                        <a:buNone/>
                      </a:pPr>
                      <a:r>
                        <a:rPr lang="en-US" sz="1200" b="0" i="0" u="none" strike="noStrike" dirty="0">
                          <a:solidFill>
                            <a:srgbClr val="000000"/>
                          </a:solidFill>
                          <a:effectLst/>
                          <a:latin typeface="Arial" panose="020B0604020202020204" pitchFamily="34" charset="0"/>
                          <a:cs typeface="Arial" panose="020B0604020202020204" pitchFamily="34" charset="0"/>
                        </a:rPr>
                        <a:t>1,205 </a:t>
                      </a:r>
                    </a:p>
                  </a:txBody>
                  <a:tcPr marL="9525" marR="9525" marT="9525" marB="0" anchor="b"/>
                </a:tc>
                <a:extLst>
                  <a:ext uri="{0D108BD9-81ED-4DB2-BD59-A6C34878D82A}">
                    <a16:rowId xmlns:a16="http://schemas.microsoft.com/office/drawing/2014/main" val="4171079772"/>
                  </a:ext>
                </a:extLst>
              </a:tr>
              <a:tr h="249305">
                <a:tc>
                  <a:txBody>
                    <a:bodyPr/>
                    <a:lstStyle/>
                    <a:p>
                      <a:pPr algn="ctr"/>
                      <a:r>
                        <a:rPr lang="en-US" sz="1100" dirty="0">
                          <a:latin typeface="Arial" panose="020B0604020202020204" pitchFamily="34" charset="0"/>
                          <a:cs typeface="Arial" panose="020B0604020202020204" pitchFamily="34" charset="0"/>
                        </a:rPr>
                        <a:t>2026</a:t>
                      </a:r>
                    </a:p>
                  </a:txBody>
                  <a:tcPr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March</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NA</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NA</a:t>
                      </a:r>
                    </a:p>
                  </a:txBody>
                  <a:tcPr marL="9525" marR="9525" marT="9525" marB="0" anchor="ctr"/>
                </a:tc>
                <a:extLst>
                  <a:ext uri="{0D108BD9-81ED-4DB2-BD59-A6C34878D82A}">
                    <a16:rowId xmlns:a16="http://schemas.microsoft.com/office/drawing/2014/main" val="2763800349"/>
                  </a:ext>
                </a:extLst>
              </a:tr>
            </a:tbl>
          </a:graphicData>
        </a:graphic>
      </p:graphicFrame>
      <p:sp>
        <p:nvSpPr>
          <p:cNvPr id="8" name="object 5">
            <a:extLst>
              <a:ext uri="{FF2B5EF4-FFF2-40B4-BE49-F238E27FC236}">
                <a16:creationId xmlns:a16="http://schemas.microsoft.com/office/drawing/2014/main" id="{1DC9BE66-797E-F7F3-5F19-6ECFFCF40903}"/>
              </a:ext>
            </a:extLst>
          </p:cNvPr>
          <p:cNvSpPr txBox="1"/>
          <p:nvPr/>
        </p:nvSpPr>
        <p:spPr>
          <a:xfrm>
            <a:off x="9113773" y="6422446"/>
            <a:ext cx="2644775" cy="348813"/>
          </a:xfrm>
          <a:prstGeom prst="rect">
            <a:avLst/>
          </a:prstGeom>
        </p:spPr>
        <p:txBody>
          <a:bodyPr vert="horz" wrap="square" lIns="0" tIns="12700" rIns="0" bIns="0" rtlCol="0">
            <a:spAutoFit/>
          </a:bodyPr>
          <a:lstStyle/>
          <a:p>
            <a:pPr marL="12700" algn="r">
              <a:lnSpc>
                <a:spcPct val="100000"/>
              </a:lnSpc>
              <a:spcBef>
                <a:spcPts val="100"/>
              </a:spcBef>
            </a:pPr>
            <a:r>
              <a:rPr sz="1050" dirty="0">
                <a:latin typeface="Arial" panose="020B0604020202020204" pitchFamily="34" charset="0"/>
                <a:cs typeface="Arial" panose="020B0604020202020204" pitchFamily="34" charset="0"/>
              </a:rPr>
              <a:t>NWLA</a:t>
            </a:r>
            <a:r>
              <a:rPr sz="1050" spc="-15"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ECONOMIC</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DASHBOARD</a:t>
            </a:r>
            <a:endParaRPr lang="en-US" sz="1050" spc="-10" dirty="0">
              <a:latin typeface="Arial" panose="020B0604020202020204" pitchFamily="34" charset="0"/>
              <a:cs typeface="Arial" panose="020B0604020202020204" pitchFamily="34" charset="0"/>
            </a:endParaRPr>
          </a:p>
          <a:p>
            <a:pPr marL="12700" algn="r">
              <a:lnSpc>
                <a:spcPct val="100000"/>
              </a:lnSpc>
              <a:spcBef>
                <a:spcPts val="100"/>
              </a:spcBef>
            </a:pPr>
            <a:r>
              <a:rPr lang="en-US" sz="1050" dirty="0">
                <a:latin typeface="Arial" panose="020B0604020202020204" pitchFamily="34" charset="0"/>
                <a:cs typeface="Arial" panose="020B0604020202020204" pitchFamily="34" charset="0"/>
              </a:rPr>
              <a:t>Unemployment</a:t>
            </a:r>
          </a:p>
        </p:txBody>
      </p:sp>
      <p:sp>
        <p:nvSpPr>
          <p:cNvPr id="5" name="Slide Number Placeholder 4">
            <a:extLst>
              <a:ext uri="{FF2B5EF4-FFF2-40B4-BE49-F238E27FC236}">
                <a16:creationId xmlns:a16="http://schemas.microsoft.com/office/drawing/2014/main" id="{11D207CB-A7D7-0FB0-74C8-2FBC83E9C897}"/>
              </a:ext>
            </a:extLst>
          </p:cNvPr>
          <p:cNvSpPr>
            <a:spLocks noGrp="1"/>
          </p:cNvSpPr>
          <p:nvPr>
            <p:ph type="sldNum" sz="quarter" idx="7"/>
          </p:nvPr>
        </p:nvSpPr>
        <p:spPr>
          <a:xfrm>
            <a:off x="11758548" y="6590792"/>
            <a:ext cx="433452" cy="157875"/>
          </a:xfrm>
        </p:spPr>
        <p:txBody>
          <a:bodyPr/>
          <a:lstStyle/>
          <a:p>
            <a:pPr marL="115570">
              <a:lnSpc>
                <a:spcPts val="1240"/>
              </a:lnSpc>
            </a:pPr>
            <a:fld id="{81D60167-4931-47E6-BA6A-407CBD079E47}" type="slidenum">
              <a:rPr lang="en-US" spc="-50" smtClean="0">
                <a:latin typeface="Arial" panose="020B0604020202020204" pitchFamily="34" charset="0"/>
                <a:cs typeface="Arial" panose="020B0604020202020204" pitchFamily="34" charset="0"/>
              </a:rPr>
              <a:t>40</a:t>
            </a:fld>
            <a:endParaRPr lang="en-US" spc="-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12739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09B6C5-8B12-AACF-EB7B-6730AFA0B90B}"/>
            </a:ext>
          </a:extLst>
        </p:cNvPr>
        <p:cNvGrpSpPr/>
        <p:nvPr/>
      </p:nvGrpSpPr>
      <p:grpSpPr>
        <a:xfrm>
          <a:off x="0" y="0"/>
          <a:ext cx="0" cy="0"/>
          <a:chOff x="0" y="0"/>
          <a:chExt cx="0" cy="0"/>
        </a:xfrm>
      </p:grpSpPr>
      <p:sp>
        <p:nvSpPr>
          <p:cNvPr id="4" name="object 4">
            <a:extLst>
              <a:ext uri="{FF2B5EF4-FFF2-40B4-BE49-F238E27FC236}">
                <a16:creationId xmlns:a16="http://schemas.microsoft.com/office/drawing/2014/main" id="{9170F21F-B6D1-57A9-2A9C-1619F9CFDE7A}"/>
              </a:ext>
            </a:extLst>
          </p:cNvPr>
          <p:cNvSpPr txBox="1">
            <a:spLocks noGrp="1"/>
          </p:cNvSpPr>
          <p:nvPr>
            <p:ph type="title" idx="4294967295"/>
          </p:nvPr>
        </p:nvSpPr>
        <p:spPr>
          <a:xfrm>
            <a:off x="919378" y="695325"/>
            <a:ext cx="5329022" cy="289823"/>
          </a:xfrm>
          <a:prstGeom prst="rect">
            <a:avLst/>
          </a:prstGeom>
          <a:noFill/>
          <a:ln>
            <a:noFill/>
            <a:prstDash/>
          </a:ln>
          <a:effectLst/>
        </p:spPr>
        <p:txBody>
          <a:bodyPr rot="0" spcFirstLastPara="0" vertOverflow="overflow" horzOverflow="overflow" vert="horz" wrap="square" lIns="0" tIns="12700"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lang="en-US" b="1" dirty="0">
                <a:latin typeface="Arial" panose="020B0604020202020204" pitchFamily="34" charset="0"/>
                <a:cs typeface="Arial" panose="020B0604020202020204" pitchFamily="34" charset="0"/>
              </a:rPr>
              <a:t>Labor</a:t>
            </a:r>
            <a:r>
              <a:rPr lang="en-US" b="1" spc="-35"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Force:</a:t>
            </a:r>
            <a:r>
              <a:rPr lang="en-US" b="1" spc="-35" dirty="0">
                <a:latin typeface="Arial" panose="020B0604020202020204" pitchFamily="34" charset="0"/>
                <a:cs typeface="Arial" panose="020B0604020202020204" pitchFamily="34" charset="0"/>
              </a:rPr>
              <a:t> </a:t>
            </a:r>
            <a:r>
              <a:rPr lang="en-US" b="1" spc="-10" dirty="0">
                <a:latin typeface="Arial" panose="020B0604020202020204" pitchFamily="34" charset="0"/>
                <a:cs typeface="Arial" panose="020B0604020202020204" pitchFamily="34" charset="0"/>
              </a:rPr>
              <a:t>Bossier City</a:t>
            </a:r>
            <a:endParaRPr kumimoji="0" lang="en-US"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graphicFrame>
        <p:nvGraphicFramePr>
          <p:cNvPr id="2" name="Chart 1" descr="Dark‑themed stacked bar chart showing monthly employment and unemployment from January 2018 to January 2026. Tall red bars represent employment (left axis up to 30,000), and small blue bars at the bottom represent unemployment. Employment remains relatively stable around 26,000–28,000 throughout the period, dipping slightly in 2020, while unemployment is low before 2020, spikes in spring 2020 to roughly 3,000, then steadily declines and stabilizes at lower levels from 2021 onward.">
            <a:extLst>
              <a:ext uri="{FF2B5EF4-FFF2-40B4-BE49-F238E27FC236}">
                <a16:creationId xmlns:a16="http://schemas.microsoft.com/office/drawing/2014/main" id="{21ECB613-6755-04B7-2AAA-F7DFE69DEE8B}"/>
              </a:ext>
            </a:extLst>
          </p:cNvPr>
          <p:cNvGraphicFramePr>
            <a:graphicFrameLocks/>
          </p:cNvGraphicFramePr>
          <p:nvPr>
            <p:extLst>
              <p:ext uri="{D42A27DB-BD31-4B8C-83A1-F6EECF244321}">
                <p14:modId xmlns:p14="http://schemas.microsoft.com/office/powerpoint/2010/main" val="3929077050"/>
              </p:ext>
            </p:extLst>
          </p:nvPr>
        </p:nvGraphicFramePr>
        <p:xfrm>
          <a:off x="919378" y="1219200"/>
          <a:ext cx="6624422" cy="3956880"/>
        </p:xfrm>
        <a:graphic>
          <a:graphicData uri="http://schemas.openxmlformats.org/drawingml/2006/chart">
            <c:chart xmlns:c="http://schemas.openxmlformats.org/drawingml/2006/chart" xmlns:r="http://schemas.openxmlformats.org/officeDocument/2006/relationships" r:id="rId2"/>
          </a:graphicData>
        </a:graphic>
      </p:graphicFrame>
      <p:sp>
        <p:nvSpPr>
          <p:cNvPr id="3" name="object 3">
            <a:extLst>
              <a:ext uri="{FF2B5EF4-FFF2-40B4-BE49-F238E27FC236}">
                <a16:creationId xmlns:a16="http://schemas.microsoft.com/office/drawing/2014/main" id="{1CA4D5B8-B30A-AD90-A254-E5B3ED79F9B0}"/>
              </a:ext>
            </a:extLst>
          </p:cNvPr>
          <p:cNvSpPr txBox="1"/>
          <p:nvPr/>
        </p:nvSpPr>
        <p:spPr>
          <a:xfrm>
            <a:off x="960526" y="5176080"/>
            <a:ext cx="2849474" cy="197490"/>
          </a:xfrm>
          <a:prstGeom prst="rect">
            <a:avLst/>
          </a:prstGeom>
        </p:spPr>
        <p:txBody>
          <a:bodyPr vert="horz" wrap="square" lIns="0" tIns="12700" rIns="0" bIns="0" rtlCol="0">
            <a:spAutoFit/>
          </a:bodyPr>
          <a:lstStyle/>
          <a:p>
            <a:pPr marL="12700">
              <a:lnSpc>
                <a:spcPct val="100000"/>
              </a:lnSpc>
              <a:spcBef>
                <a:spcPts val="100"/>
              </a:spcBef>
            </a:pPr>
            <a:r>
              <a:rPr sz="1200" dirty="0">
                <a:latin typeface="Arial" panose="020B0604020202020204" pitchFamily="34" charset="0"/>
                <a:cs typeface="Arial" panose="020B0604020202020204" pitchFamily="34" charset="0"/>
              </a:rPr>
              <a:t>Data</a:t>
            </a:r>
            <a:r>
              <a:rPr sz="1200" spc="-5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from:</a:t>
            </a:r>
            <a:r>
              <a:rPr sz="1200" spc="-25" dirty="0">
                <a:latin typeface="Arial" panose="020B0604020202020204" pitchFamily="34" charset="0"/>
                <a:cs typeface="Arial" panose="020B0604020202020204" pitchFamily="34" charset="0"/>
              </a:rPr>
              <a:t> </a:t>
            </a:r>
            <a:r>
              <a:rPr sz="1200" u="sng" spc="-10" dirty="0">
                <a:solidFill>
                  <a:srgbClr val="0462C1"/>
                </a:solidFill>
                <a:uFill>
                  <a:solidFill>
                    <a:srgbClr val="0462C1"/>
                  </a:solidFill>
                </a:uFill>
                <a:latin typeface="Arial" panose="020B0604020202020204" pitchFamily="34" charset="0"/>
                <a:cs typeface="Arial" panose="020B0604020202020204" pitchFamily="34" charset="0"/>
                <a:hlinkClick r:id="rId3"/>
              </a:rPr>
              <a:t>https://www.bls.gov/</a:t>
            </a:r>
            <a:endParaRPr sz="1200" dirty="0">
              <a:latin typeface="Arial" panose="020B0604020202020204" pitchFamily="34" charset="0"/>
              <a:cs typeface="Arial" panose="020B0604020202020204" pitchFamily="34" charset="0"/>
            </a:endParaRPr>
          </a:p>
        </p:txBody>
      </p:sp>
      <p:graphicFrame>
        <p:nvGraphicFramePr>
          <p:cNvPr id="6" name="object 5">
            <a:extLst>
              <a:ext uri="{FF2B5EF4-FFF2-40B4-BE49-F238E27FC236}">
                <a16:creationId xmlns:a16="http://schemas.microsoft.com/office/drawing/2014/main" id="{B00F542B-08CD-89CA-A5CE-B3CB7CE7999B}"/>
              </a:ext>
            </a:extLst>
          </p:cNvPr>
          <p:cNvGraphicFramePr>
            <a:graphicFrameLocks noGrp="1"/>
          </p:cNvGraphicFramePr>
          <p:nvPr>
            <p:extLst>
              <p:ext uri="{D42A27DB-BD31-4B8C-83A1-F6EECF244321}">
                <p14:modId xmlns:p14="http://schemas.microsoft.com/office/powerpoint/2010/main" val="3213546362"/>
              </p:ext>
            </p:extLst>
          </p:nvPr>
        </p:nvGraphicFramePr>
        <p:xfrm>
          <a:off x="8001000" y="695325"/>
          <a:ext cx="3816240" cy="4168258"/>
        </p:xfrm>
        <a:graphic>
          <a:graphicData uri="http://schemas.openxmlformats.org/drawingml/2006/table">
            <a:tbl>
              <a:tblPr firstRow="1" bandRow="1">
                <a:tableStyleId>{616DA210-FB5B-4158-B5E0-FEB733F419BA}</a:tableStyleId>
              </a:tblPr>
              <a:tblGrid>
                <a:gridCol w="620760">
                  <a:extLst>
                    <a:ext uri="{9D8B030D-6E8A-4147-A177-3AD203B41FA5}">
                      <a16:colId xmlns:a16="http://schemas.microsoft.com/office/drawing/2014/main" val="20000"/>
                    </a:ext>
                  </a:extLst>
                </a:gridCol>
                <a:gridCol w="739775">
                  <a:extLst>
                    <a:ext uri="{9D8B030D-6E8A-4147-A177-3AD203B41FA5}">
                      <a16:colId xmlns:a16="http://schemas.microsoft.com/office/drawing/2014/main" val="1740401803"/>
                    </a:ext>
                  </a:extLst>
                </a:gridCol>
                <a:gridCol w="1227853">
                  <a:extLst>
                    <a:ext uri="{9D8B030D-6E8A-4147-A177-3AD203B41FA5}">
                      <a16:colId xmlns:a16="http://schemas.microsoft.com/office/drawing/2014/main" val="20001"/>
                    </a:ext>
                  </a:extLst>
                </a:gridCol>
                <a:gridCol w="1227852">
                  <a:extLst>
                    <a:ext uri="{9D8B030D-6E8A-4147-A177-3AD203B41FA5}">
                      <a16:colId xmlns:a16="http://schemas.microsoft.com/office/drawing/2014/main" val="20002"/>
                    </a:ext>
                  </a:extLst>
                </a:gridCol>
              </a:tblGrid>
              <a:tr h="353792">
                <a:tc>
                  <a:txBody>
                    <a:bodyPr/>
                    <a:lstStyle/>
                    <a:p>
                      <a:pPr algn="ctr"/>
                      <a:r>
                        <a:rPr lang="en-US" sz="1100" dirty="0">
                          <a:solidFill>
                            <a:schemeClr val="bg1"/>
                          </a:solidFill>
                          <a:latin typeface="Arial" panose="020B0604020202020204" pitchFamily="34" charset="0"/>
                          <a:cs typeface="Arial" panose="020B0604020202020204" pitchFamily="34" charset="0"/>
                        </a:rPr>
                        <a:t>Year</a:t>
                      </a:r>
                    </a:p>
                  </a:txBody>
                  <a:tcPr anchor="ctr">
                    <a:solidFill>
                      <a:srgbClr val="472C7B"/>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100" dirty="0">
                          <a:solidFill>
                            <a:schemeClr val="bg1"/>
                          </a:solidFill>
                          <a:latin typeface="Arial" panose="020B0604020202020204" pitchFamily="34" charset="0"/>
                          <a:cs typeface="Arial" panose="020B0604020202020204" pitchFamily="34" charset="0"/>
                        </a:rPr>
                        <a:t>Month</a:t>
                      </a:r>
                    </a:p>
                  </a:txBody>
                  <a:tcPr anchor="ctr">
                    <a:solidFill>
                      <a:srgbClr val="472C7B"/>
                    </a:solidFill>
                  </a:tcPr>
                </a:tc>
                <a:tc>
                  <a:txBody>
                    <a:bodyPr/>
                    <a:lstStyle/>
                    <a:p>
                      <a:pPr marL="1270" algn="ctr">
                        <a:lnSpc>
                          <a:spcPct val="100000"/>
                        </a:lnSpc>
                        <a:spcBef>
                          <a:spcPts val="910"/>
                        </a:spcBef>
                      </a:pPr>
                      <a:r>
                        <a:rPr sz="1100" spc="-10" dirty="0">
                          <a:solidFill>
                            <a:schemeClr val="bg1"/>
                          </a:solidFill>
                          <a:latin typeface="Arial" panose="020B0604020202020204" pitchFamily="34" charset="0"/>
                          <a:cs typeface="Arial" panose="020B0604020202020204" pitchFamily="34" charset="0"/>
                        </a:rPr>
                        <a:t>Unemployment</a:t>
                      </a:r>
                      <a:endParaRPr sz="1100" dirty="0">
                        <a:solidFill>
                          <a:schemeClr val="bg1"/>
                        </a:solidFill>
                        <a:latin typeface="Arial" panose="020B0604020202020204" pitchFamily="34" charset="0"/>
                        <a:cs typeface="Arial" panose="020B0604020202020204" pitchFamily="34" charset="0"/>
                      </a:endParaRPr>
                    </a:p>
                  </a:txBody>
                  <a:tcPr marL="0" marR="0" marT="115570" marB="0">
                    <a:solidFill>
                      <a:srgbClr val="472C7B"/>
                    </a:solidFill>
                  </a:tcPr>
                </a:tc>
                <a:tc>
                  <a:txBody>
                    <a:bodyPr/>
                    <a:lstStyle/>
                    <a:p>
                      <a:pPr marL="1905" algn="ctr">
                        <a:lnSpc>
                          <a:spcPct val="100000"/>
                        </a:lnSpc>
                        <a:spcBef>
                          <a:spcPts val="910"/>
                        </a:spcBef>
                      </a:pPr>
                      <a:r>
                        <a:rPr sz="1100" spc="-10" dirty="0">
                          <a:solidFill>
                            <a:schemeClr val="bg1"/>
                          </a:solidFill>
                          <a:latin typeface="Arial" panose="020B0604020202020204" pitchFamily="34" charset="0"/>
                          <a:cs typeface="Arial" panose="020B0604020202020204" pitchFamily="34" charset="0"/>
                        </a:rPr>
                        <a:t>Employment</a:t>
                      </a:r>
                      <a:endParaRPr sz="1100" dirty="0">
                        <a:solidFill>
                          <a:schemeClr val="bg1"/>
                        </a:solidFill>
                        <a:latin typeface="Arial" panose="020B0604020202020204" pitchFamily="34" charset="0"/>
                        <a:cs typeface="Arial" panose="020B0604020202020204" pitchFamily="34" charset="0"/>
                      </a:endParaRPr>
                    </a:p>
                  </a:txBody>
                  <a:tcPr marL="0" marR="0" marT="115570" marB="0">
                    <a:solidFill>
                      <a:srgbClr val="472C7B"/>
                    </a:solidFill>
                  </a:tcPr>
                </a:tc>
                <a:extLst>
                  <a:ext uri="{0D108BD9-81ED-4DB2-BD59-A6C34878D82A}">
                    <a16:rowId xmlns:a16="http://schemas.microsoft.com/office/drawing/2014/main" val="10000"/>
                  </a:ext>
                </a:extLst>
              </a:tr>
              <a:tr h="255454">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January</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1,130</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25,447</a:t>
                      </a:r>
                    </a:p>
                  </a:txBody>
                  <a:tcPr marL="9525" marR="9525" marT="9525" marB="0" anchor="ctr"/>
                </a:tc>
                <a:extLst>
                  <a:ext uri="{0D108BD9-81ED-4DB2-BD59-A6C34878D82A}">
                    <a16:rowId xmlns:a16="http://schemas.microsoft.com/office/drawing/2014/main" val="10009"/>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February</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1,114</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25,704</a:t>
                      </a:r>
                    </a:p>
                  </a:txBody>
                  <a:tcPr marL="9525" marR="9525" marT="9525" marB="0" anchor="ctr"/>
                </a:tc>
                <a:extLst>
                  <a:ext uri="{0D108BD9-81ED-4DB2-BD59-A6C34878D82A}">
                    <a16:rowId xmlns:a16="http://schemas.microsoft.com/office/drawing/2014/main" val="10010"/>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March</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1,181</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25,770</a:t>
                      </a:r>
                    </a:p>
                  </a:txBody>
                  <a:tcPr marL="9525" marR="9525" marT="9525" marB="0" anchor="ctr"/>
                </a:tc>
                <a:extLst>
                  <a:ext uri="{0D108BD9-81ED-4DB2-BD59-A6C34878D82A}">
                    <a16:rowId xmlns:a16="http://schemas.microsoft.com/office/drawing/2014/main" val="10011"/>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April</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1,047</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25,820</a:t>
                      </a:r>
                    </a:p>
                  </a:txBody>
                  <a:tcPr marL="9525" marR="9525" marT="9525" marB="0" anchor="ctr"/>
                </a:tc>
                <a:extLst>
                  <a:ext uri="{0D108BD9-81ED-4DB2-BD59-A6C34878D82A}">
                    <a16:rowId xmlns:a16="http://schemas.microsoft.com/office/drawing/2014/main" val="10012"/>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May</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1,224</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25,738</a:t>
                      </a:r>
                    </a:p>
                  </a:txBody>
                  <a:tcPr marL="9525" marR="9525" marT="9525" marB="0" anchor="ctr"/>
                </a:tc>
                <a:extLst>
                  <a:ext uri="{0D108BD9-81ED-4DB2-BD59-A6C34878D82A}">
                    <a16:rowId xmlns:a16="http://schemas.microsoft.com/office/drawing/2014/main" val="3857882508"/>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June</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1,320</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26,052</a:t>
                      </a:r>
                    </a:p>
                  </a:txBody>
                  <a:tcPr marL="9525" marR="9525" marT="9525" marB="0" anchor="ctr"/>
                </a:tc>
                <a:extLst>
                  <a:ext uri="{0D108BD9-81ED-4DB2-BD59-A6C34878D82A}">
                    <a16:rowId xmlns:a16="http://schemas.microsoft.com/office/drawing/2014/main" val="699453917"/>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July</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1,237</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26,041</a:t>
                      </a:r>
                    </a:p>
                  </a:txBody>
                  <a:tcPr marL="9525" marR="9525" marT="9525" marB="0" anchor="ctr"/>
                </a:tc>
                <a:extLst>
                  <a:ext uri="{0D108BD9-81ED-4DB2-BD59-A6C34878D82A}">
                    <a16:rowId xmlns:a16="http://schemas.microsoft.com/office/drawing/2014/main" val="1981396855"/>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August</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1,158</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25,877</a:t>
                      </a:r>
                    </a:p>
                  </a:txBody>
                  <a:tcPr marL="9525" marR="9525" marT="9525" marB="0" anchor="ctr"/>
                </a:tc>
                <a:extLst>
                  <a:ext uri="{0D108BD9-81ED-4DB2-BD59-A6C34878D82A}">
                    <a16:rowId xmlns:a16="http://schemas.microsoft.com/office/drawing/2014/main" val="916523389"/>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September</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1,221</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25,911</a:t>
                      </a:r>
                    </a:p>
                  </a:txBody>
                  <a:tcPr marL="9525" marR="9525" marT="9525" marB="0" anchor="ctr"/>
                </a:tc>
                <a:extLst>
                  <a:ext uri="{0D108BD9-81ED-4DB2-BD59-A6C34878D82A}">
                    <a16:rowId xmlns:a16="http://schemas.microsoft.com/office/drawing/2014/main" val="3463378068"/>
                  </a:ext>
                </a:extLst>
              </a:tr>
              <a:tr h="249305">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October</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NA</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NA</a:t>
                      </a:r>
                    </a:p>
                  </a:txBody>
                  <a:tcPr marL="9525" marR="9525" marT="9525" marB="0" anchor="ctr"/>
                </a:tc>
                <a:extLst>
                  <a:ext uri="{0D108BD9-81ED-4DB2-BD59-A6C34878D82A}">
                    <a16:rowId xmlns:a16="http://schemas.microsoft.com/office/drawing/2014/main" val="998695239"/>
                  </a:ext>
                </a:extLst>
              </a:tr>
              <a:tr h="249305">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November</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1,183</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26,284</a:t>
                      </a:r>
                    </a:p>
                  </a:txBody>
                  <a:tcPr marL="9525" marR="9525" marT="9525" marB="0" anchor="ctr"/>
                </a:tc>
                <a:extLst>
                  <a:ext uri="{0D108BD9-81ED-4DB2-BD59-A6C34878D82A}">
                    <a16:rowId xmlns:a16="http://schemas.microsoft.com/office/drawing/2014/main" val="782759488"/>
                  </a:ext>
                </a:extLst>
              </a:tr>
              <a:tr h="249305">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December</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1,103</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26,204</a:t>
                      </a:r>
                    </a:p>
                  </a:txBody>
                  <a:tcPr marL="9525" marR="9525" marT="9525" marB="0" anchor="ctr"/>
                </a:tc>
                <a:extLst>
                  <a:ext uri="{0D108BD9-81ED-4DB2-BD59-A6C34878D82A}">
                    <a16:rowId xmlns:a16="http://schemas.microsoft.com/office/drawing/2014/main" val="411568435"/>
                  </a:ext>
                </a:extLst>
              </a:tr>
              <a:tr h="249305">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2026</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January</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1,236 </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26,585 </a:t>
                      </a:r>
                    </a:p>
                  </a:txBody>
                  <a:tcPr marL="9525" marR="9525" marT="9525" marB="0" anchor="ctr"/>
                </a:tc>
                <a:extLst>
                  <a:ext uri="{0D108BD9-81ED-4DB2-BD59-A6C34878D82A}">
                    <a16:rowId xmlns:a16="http://schemas.microsoft.com/office/drawing/2014/main" val="2055859966"/>
                  </a:ext>
                </a:extLst>
              </a:tr>
              <a:tr h="249305">
                <a:tc>
                  <a:txBody>
                    <a:bodyPr/>
                    <a:lstStyle/>
                    <a:p>
                      <a:pPr algn="ctr"/>
                      <a:r>
                        <a:rPr lang="en-US" sz="1100" dirty="0">
                          <a:latin typeface="Arial" panose="020B0604020202020204" pitchFamily="34" charset="0"/>
                          <a:cs typeface="Arial" panose="020B0604020202020204" pitchFamily="34" charset="0"/>
                        </a:rPr>
                        <a:t>2026</a:t>
                      </a:r>
                    </a:p>
                  </a:txBody>
                  <a:tcPr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February</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1,205 </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26,684 </a:t>
                      </a:r>
                    </a:p>
                  </a:txBody>
                  <a:tcPr marL="9525" marR="9525" marT="9525" marB="0" anchor="ctr"/>
                </a:tc>
                <a:extLst>
                  <a:ext uri="{0D108BD9-81ED-4DB2-BD59-A6C34878D82A}">
                    <a16:rowId xmlns:a16="http://schemas.microsoft.com/office/drawing/2014/main" val="4171079772"/>
                  </a:ext>
                </a:extLst>
              </a:tr>
              <a:tr h="249305">
                <a:tc>
                  <a:txBody>
                    <a:bodyPr/>
                    <a:lstStyle/>
                    <a:p>
                      <a:pPr algn="ctr"/>
                      <a:r>
                        <a:rPr lang="en-US" sz="1100" dirty="0">
                          <a:latin typeface="Arial" panose="020B0604020202020204" pitchFamily="34" charset="0"/>
                          <a:cs typeface="Arial" panose="020B0604020202020204" pitchFamily="34" charset="0"/>
                        </a:rPr>
                        <a:t>2026</a:t>
                      </a:r>
                    </a:p>
                  </a:txBody>
                  <a:tcPr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March</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NA</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NA</a:t>
                      </a:r>
                    </a:p>
                  </a:txBody>
                  <a:tcPr marL="9525" marR="9525" marT="9525" marB="0" anchor="ctr"/>
                </a:tc>
                <a:extLst>
                  <a:ext uri="{0D108BD9-81ED-4DB2-BD59-A6C34878D82A}">
                    <a16:rowId xmlns:a16="http://schemas.microsoft.com/office/drawing/2014/main" val="2763800349"/>
                  </a:ext>
                </a:extLst>
              </a:tr>
            </a:tbl>
          </a:graphicData>
        </a:graphic>
      </p:graphicFrame>
      <p:sp>
        <p:nvSpPr>
          <p:cNvPr id="8" name="object 5">
            <a:extLst>
              <a:ext uri="{FF2B5EF4-FFF2-40B4-BE49-F238E27FC236}">
                <a16:creationId xmlns:a16="http://schemas.microsoft.com/office/drawing/2014/main" id="{18CB5A5A-DE9B-EB50-FF04-84F71E7EC31F}"/>
              </a:ext>
            </a:extLst>
          </p:cNvPr>
          <p:cNvSpPr txBox="1"/>
          <p:nvPr/>
        </p:nvSpPr>
        <p:spPr>
          <a:xfrm>
            <a:off x="9113773" y="6422446"/>
            <a:ext cx="2644775" cy="348813"/>
          </a:xfrm>
          <a:prstGeom prst="rect">
            <a:avLst/>
          </a:prstGeom>
        </p:spPr>
        <p:txBody>
          <a:bodyPr vert="horz" wrap="square" lIns="0" tIns="12700" rIns="0" bIns="0" rtlCol="0">
            <a:spAutoFit/>
          </a:bodyPr>
          <a:lstStyle/>
          <a:p>
            <a:pPr marL="12700" algn="r">
              <a:lnSpc>
                <a:spcPct val="100000"/>
              </a:lnSpc>
              <a:spcBef>
                <a:spcPts val="100"/>
              </a:spcBef>
            </a:pPr>
            <a:r>
              <a:rPr sz="1050" dirty="0">
                <a:latin typeface="Arial" panose="020B0604020202020204" pitchFamily="34" charset="0"/>
                <a:cs typeface="Arial" panose="020B0604020202020204" pitchFamily="34" charset="0"/>
              </a:rPr>
              <a:t>NWLA</a:t>
            </a:r>
            <a:r>
              <a:rPr sz="1050" spc="-15"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ECONOMIC</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DASHBOARD</a:t>
            </a:r>
            <a:endParaRPr lang="en-US" sz="1050" spc="-10" dirty="0">
              <a:latin typeface="Arial" panose="020B0604020202020204" pitchFamily="34" charset="0"/>
              <a:cs typeface="Arial" panose="020B0604020202020204" pitchFamily="34" charset="0"/>
            </a:endParaRPr>
          </a:p>
          <a:p>
            <a:pPr marL="12700" algn="r">
              <a:lnSpc>
                <a:spcPct val="100000"/>
              </a:lnSpc>
              <a:spcBef>
                <a:spcPts val="100"/>
              </a:spcBef>
            </a:pPr>
            <a:r>
              <a:rPr lang="en-US" sz="1050" dirty="0">
                <a:latin typeface="Arial" panose="020B0604020202020204" pitchFamily="34" charset="0"/>
                <a:cs typeface="Arial" panose="020B0604020202020204" pitchFamily="34" charset="0"/>
              </a:rPr>
              <a:t>Unemployment</a:t>
            </a:r>
          </a:p>
        </p:txBody>
      </p:sp>
      <p:sp>
        <p:nvSpPr>
          <p:cNvPr id="5" name="Slide Number Placeholder 4">
            <a:extLst>
              <a:ext uri="{FF2B5EF4-FFF2-40B4-BE49-F238E27FC236}">
                <a16:creationId xmlns:a16="http://schemas.microsoft.com/office/drawing/2014/main" id="{74EAE47F-C9E0-F5EE-21F9-B77C8B428900}"/>
              </a:ext>
            </a:extLst>
          </p:cNvPr>
          <p:cNvSpPr>
            <a:spLocks noGrp="1"/>
          </p:cNvSpPr>
          <p:nvPr>
            <p:ph type="sldNum" sz="quarter" idx="7"/>
          </p:nvPr>
        </p:nvSpPr>
        <p:spPr>
          <a:xfrm>
            <a:off x="11758548" y="6590792"/>
            <a:ext cx="433452" cy="157875"/>
          </a:xfrm>
        </p:spPr>
        <p:txBody>
          <a:bodyPr/>
          <a:lstStyle/>
          <a:p>
            <a:pPr marL="115570">
              <a:lnSpc>
                <a:spcPts val="1240"/>
              </a:lnSpc>
            </a:pPr>
            <a:fld id="{81D60167-4931-47E6-BA6A-407CBD079E47}" type="slidenum">
              <a:rPr lang="en-US" spc="-50" smtClean="0">
                <a:latin typeface="Arial" panose="020B0604020202020204" pitchFamily="34" charset="0"/>
                <a:cs typeface="Arial" panose="020B0604020202020204" pitchFamily="34" charset="0"/>
              </a:rPr>
              <a:t>41</a:t>
            </a:fld>
            <a:endParaRPr lang="en-US" spc="-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46067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6E0E8-779F-4153-D434-E433D0E89A1E}"/>
            </a:ext>
          </a:extLst>
        </p:cNvPr>
        <p:cNvGrpSpPr/>
        <p:nvPr/>
      </p:nvGrpSpPr>
      <p:grpSpPr>
        <a:xfrm>
          <a:off x="0" y="0"/>
          <a:ext cx="0" cy="0"/>
          <a:chOff x="0" y="0"/>
          <a:chExt cx="0" cy="0"/>
        </a:xfrm>
      </p:grpSpPr>
      <p:sp>
        <p:nvSpPr>
          <p:cNvPr id="4" name="object 4">
            <a:extLst>
              <a:ext uri="{FF2B5EF4-FFF2-40B4-BE49-F238E27FC236}">
                <a16:creationId xmlns:a16="http://schemas.microsoft.com/office/drawing/2014/main" id="{3A074DC0-C29C-80CF-ACEA-C295D2F6005C}"/>
              </a:ext>
            </a:extLst>
          </p:cNvPr>
          <p:cNvSpPr txBox="1">
            <a:spLocks noGrp="1"/>
          </p:cNvSpPr>
          <p:nvPr>
            <p:ph type="title" idx="4294967295"/>
          </p:nvPr>
        </p:nvSpPr>
        <p:spPr>
          <a:xfrm>
            <a:off x="919378" y="695325"/>
            <a:ext cx="5329022" cy="289823"/>
          </a:xfrm>
          <a:prstGeom prst="rect">
            <a:avLst/>
          </a:prstGeom>
          <a:noFill/>
          <a:ln>
            <a:noFill/>
            <a:prstDash/>
          </a:ln>
          <a:effectLst/>
        </p:spPr>
        <p:txBody>
          <a:bodyPr rot="0" spcFirstLastPara="0" vertOverflow="overflow" horzOverflow="overflow" vert="horz" wrap="square" lIns="0" tIns="12700"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Unemployment:</a:t>
            </a:r>
            <a:r>
              <a:rPr kumimoji="0" lang="en-US" sz="1800" b="1" i="0" u="none" strike="noStrike" kern="0" cap="none" spc="-5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lang="en-US" b="1" spc="-10" dirty="0">
                <a:latin typeface="Arial" panose="020B0604020202020204" pitchFamily="34" charset="0"/>
                <a:cs typeface="Arial" panose="020B0604020202020204" pitchFamily="34" charset="0"/>
              </a:rPr>
              <a:t>City of Shreveport</a:t>
            </a:r>
            <a:endParaRPr kumimoji="0" lang="en-US"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graphicFrame>
        <p:nvGraphicFramePr>
          <p:cNvPr id="2" name="Chart 1" descr="Dark‑themed dual‑axis chart showing monthly unemployment from January 2018 to January 2026. Red vertical bars show the number of unemployed people (left axis, 0–12,000), and a blue line shows the unemployment rate (right axis, 0–16%). Unemployment fluctuates around 3,500–4,500 before 2020, spikes sharply in spring 2020 to roughly 11,000 with the unemployment rate near 15%, then steadily declines through 2021. From 2022 onward, unemployment stabilizes mostly between 3,000 and 4,000, with the unemployment rate hovering around 4–5%.">
            <a:extLst>
              <a:ext uri="{FF2B5EF4-FFF2-40B4-BE49-F238E27FC236}">
                <a16:creationId xmlns:a16="http://schemas.microsoft.com/office/drawing/2014/main" id="{20C4F438-7C82-0AAE-DE0C-943B1EB55FEC}"/>
              </a:ext>
            </a:extLst>
          </p:cNvPr>
          <p:cNvGraphicFramePr>
            <a:graphicFrameLocks/>
          </p:cNvGraphicFramePr>
          <p:nvPr>
            <p:extLst>
              <p:ext uri="{D42A27DB-BD31-4B8C-83A1-F6EECF244321}">
                <p14:modId xmlns:p14="http://schemas.microsoft.com/office/powerpoint/2010/main" val="3532600988"/>
              </p:ext>
            </p:extLst>
          </p:nvPr>
        </p:nvGraphicFramePr>
        <p:xfrm>
          <a:off x="919378" y="1143000"/>
          <a:ext cx="6776822" cy="3962400"/>
        </p:xfrm>
        <a:graphic>
          <a:graphicData uri="http://schemas.openxmlformats.org/drawingml/2006/chart">
            <c:chart xmlns:c="http://schemas.openxmlformats.org/drawingml/2006/chart" xmlns:r="http://schemas.openxmlformats.org/officeDocument/2006/relationships" r:id="rId2"/>
          </a:graphicData>
        </a:graphic>
      </p:graphicFrame>
      <p:sp>
        <p:nvSpPr>
          <p:cNvPr id="3" name="object 3">
            <a:extLst>
              <a:ext uri="{FF2B5EF4-FFF2-40B4-BE49-F238E27FC236}">
                <a16:creationId xmlns:a16="http://schemas.microsoft.com/office/drawing/2014/main" id="{27A7642D-212C-EC4B-CB75-77BFCAB34134}"/>
              </a:ext>
            </a:extLst>
          </p:cNvPr>
          <p:cNvSpPr txBox="1"/>
          <p:nvPr/>
        </p:nvSpPr>
        <p:spPr>
          <a:xfrm>
            <a:off x="960526" y="5176080"/>
            <a:ext cx="2849474" cy="197490"/>
          </a:xfrm>
          <a:prstGeom prst="rect">
            <a:avLst/>
          </a:prstGeom>
        </p:spPr>
        <p:txBody>
          <a:bodyPr vert="horz" wrap="square" lIns="0" tIns="12700" rIns="0" bIns="0" rtlCol="0">
            <a:spAutoFit/>
          </a:bodyPr>
          <a:lstStyle/>
          <a:p>
            <a:pPr marL="12700">
              <a:lnSpc>
                <a:spcPct val="100000"/>
              </a:lnSpc>
              <a:spcBef>
                <a:spcPts val="100"/>
              </a:spcBef>
            </a:pPr>
            <a:r>
              <a:rPr sz="1200" dirty="0">
                <a:latin typeface="Arial" panose="020B0604020202020204" pitchFamily="34" charset="0"/>
                <a:cs typeface="Arial" panose="020B0604020202020204" pitchFamily="34" charset="0"/>
              </a:rPr>
              <a:t>Data</a:t>
            </a:r>
            <a:r>
              <a:rPr sz="1200" spc="-5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from:</a:t>
            </a:r>
            <a:r>
              <a:rPr sz="1200" spc="-25" dirty="0">
                <a:latin typeface="Arial" panose="020B0604020202020204" pitchFamily="34" charset="0"/>
                <a:cs typeface="Arial" panose="020B0604020202020204" pitchFamily="34" charset="0"/>
              </a:rPr>
              <a:t> </a:t>
            </a:r>
            <a:r>
              <a:rPr sz="1200" u="sng" spc="-10" dirty="0">
                <a:solidFill>
                  <a:srgbClr val="0462C1"/>
                </a:solidFill>
                <a:uFill>
                  <a:solidFill>
                    <a:srgbClr val="0462C1"/>
                  </a:solidFill>
                </a:uFill>
                <a:latin typeface="Arial" panose="020B0604020202020204" pitchFamily="34" charset="0"/>
                <a:cs typeface="Arial" panose="020B0604020202020204" pitchFamily="34" charset="0"/>
                <a:hlinkClick r:id="rId3"/>
              </a:rPr>
              <a:t>https://www.bls.gov/</a:t>
            </a:r>
            <a:endParaRPr sz="1200" dirty="0">
              <a:latin typeface="Arial" panose="020B0604020202020204" pitchFamily="34" charset="0"/>
              <a:cs typeface="Arial" panose="020B0604020202020204" pitchFamily="34" charset="0"/>
            </a:endParaRPr>
          </a:p>
        </p:txBody>
      </p:sp>
      <p:graphicFrame>
        <p:nvGraphicFramePr>
          <p:cNvPr id="6" name="object 5">
            <a:extLst>
              <a:ext uri="{FF2B5EF4-FFF2-40B4-BE49-F238E27FC236}">
                <a16:creationId xmlns:a16="http://schemas.microsoft.com/office/drawing/2014/main" id="{8A073971-2BB8-6139-75AF-646724071604}"/>
              </a:ext>
            </a:extLst>
          </p:cNvPr>
          <p:cNvGraphicFramePr>
            <a:graphicFrameLocks noGrp="1"/>
          </p:cNvGraphicFramePr>
          <p:nvPr>
            <p:extLst>
              <p:ext uri="{D42A27DB-BD31-4B8C-83A1-F6EECF244321}">
                <p14:modId xmlns:p14="http://schemas.microsoft.com/office/powerpoint/2010/main" val="832535555"/>
              </p:ext>
            </p:extLst>
          </p:nvPr>
        </p:nvGraphicFramePr>
        <p:xfrm>
          <a:off x="8001000" y="695325"/>
          <a:ext cx="3816240" cy="4182130"/>
        </p:xfrm>
        <a:graphic>
          <a:graphicData uri="http://schemas.openxmlformats.org/drawingml/2006/table">
            <a:tbl>
              <a:tblPr firstRow="1" bandRow="1">
                <a:tableStyleId>{616DA210-FB5B-4158-B5E0-FEB733F419BA}</a:tableStyleId>
              </a:tblPr>
              <a:tblGrid>
                <a:gridCol w="620760">
                  <a:extLst>
                    <a:ext uri="{9D8B030D-6E8A-4147-A177-3AD203B41FA5}">
                      <a16:colId xmlns:a16="http://schemas.microsoft.com/office/drawing/2014/main" val="20000"/>
                    </a:ext>
                  </a:extLst>
                </a:gridCol>
                <a:gridCol w="739775">
                  <a:extLst>
                    <a:ext uri="{9D8B030D-6E8A-4147-A177-3AD203B41FA5}">
                      <a16:colId xmlns:a16="http://schemas.microsoft.com/office/drawing/2014/main" val="1740401803"/>
                    </a:ext>
                  </a:extLst>
                </a:gridCol>
                <a:gridCol w="1227853">
                  <a:extLst>
                    <a:ext uri="{9D8B030D-6E8A-4147-A177-3AD203B41FA5}">
                      <a16:colId xmlns:a16="http://schemas.microsoft.com/office/drawing/2014/main" val="20001"/>
                    </a:ext>
                  </a:extLst>
                </a:gridCol>
                <a:gridCol w="1227852">
                  <a:extLst>
                    <a:ext uri="{9D8B030D-6E8A-4147-A177-3AD203B41FA5}">
                      <a16:colId xmlns:a16="http://schemas.microsoft.com/office/drawing/2014/main" val="20002"/>
                    </a:ext>
                  </a:extLst>
                </a:gridCol>
              </a:tblGrid>
              <a:tr h="353792">
                <a:tc>
                  <a:txBody>
                    <a:bodyPr/>
                    <a:lstStyle/>
                    <a:p>
                      <a:pPr algn="ctr"/>
                      <a:r>
                        <a:rPr lang="en-US" sz="1100" dirty="0">
                          <a:solidFill>
                            <a:schemeClr val="bg1"/>
                          </a:solidFill>
                          <a:latin typeface="Arial" panose="020B0604020202020204" pitchFamily="34" charset="0"/>
                          <a:cs typeface="Arial" panose="020B0604020202020204" pitchFamily="34" charset="0"/>
                        </a:rPr>
                        <a:t>Year</a:t>
                      </a:r>
                    </a:p>
                  </a:txBody>
                  <a:tcPr anchor="ctr">
                    <a:solidFill>
                      <a:srgbClr val="472C7B"/>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100" dirty="0">
                          <a:solidFill>
                            <a:schemeClr val="bg1"/>
                          </a:solidFill>
                          <a:latin typeface="Arial" panose="020B0604020202020204" pitchFamily="34" charset="0"/>
                          <a:cs typeface="Arial" panose="020B0604020202020204" pitchFamily="34" charset="0"/>
                        </a:rPr>
                        <a:t>Month</a:t>
                      </a:r>
                    </a:p>
                  </a:txBody>
                  <a:tcPr anchor="ctr">
                    <a:solidFill>
                      <a:srgbClr val="472C7B"/>
                    </a:solidFill>
                  </a:tcPr>
                </a:tc>
                <a:tc>
                  <a:txBody>
                    <a:bodyPr/>
                    <a:lstStyle/>
                    <a:p>
                      <a:pPr marL="438150" marR="106680" indent="-321945">
                        <a:lnSpc>
                          <a:spcPct val="100000"/>
                        </a:lnSpc>
                        <a:spcBef>
                          <a:spcPts val="254"/>
                        </a:spcBef>
                      </a:pPr>
                      <a:r>
                        <a:rPr sz="1100" spc="-10" dirty="0">
                          <a:solidFill>
                            <a:schemeClr val="bg1"/>
                          </a:solidFill>
                          <a:latin typeface="Arial" panose="020B0604020202020204" pitchFamily="34" charset="0"/>
                          <a:cs typeface="Arial" panose="020B0604020202020204" pitchFamily="34" charset="0"/>
                        </a:rPr>
                        <a:t>Unemployment </a:t>
                      </a:r>
                      <a:r>
                        <a:rPr sz="1100" spc="-20" dirty="0">
                          <a:solidFill>
                            <a:schemeClr val="bg1"/>
                          </a:solidFill>
                          <a:latin typeface="Arial" panose="020B0604020202020204" pitchFamily="34" charset="0"/>
                          <a:cs typeface="Arial" panose="020B0604020202020204" pitchFamily="34" charset="0"/>
                        </a:rPr>
                        <a:t>Rate</a:t>
                      </a:r>
                      <a:endParaRPr sz="1100" dirty="0">
                        <a:solidFill>
                          <a:schemeClr val="bg1"/>
                        </a:solidFill>
                        <a:latin typeface="Arial" panose="020B0604020202020204" pitchFamily="34" charset="0"/>
                        <a:cs typeface="Arial" panose="020B0604020202020204" pitchFamily="34" charset="0"/>
                      </a:endParaRPr>
                    </a:p>
                  </a:txBody>
                  <a:tcPr marL="0" marR="0" marT="32384" marB="0">
                    <a:solidFill>
                      <a:srgbClr val="472C7B"/>
                    </a:solidFill>
                  </a:tcPr>
                </a:tc>
                <a:tc>
                  <a:txBody>
                    <a:bodyPr/>
                    <a:lstStyle/>
                    <a:p>
                      <a:pPr marL="1905" algn="ctr">
                        <a:lnSpc>
                          <a:spcPct val="100000"/>
                        </a:lnSpc>
                        <a:spcBef>
                          <a:spcPts val="915"/>
                        </a:spcBef>
                      </a:pPr>
                      <a:r>
                        <a:rPr sz="1100" spc="-10" dirty="0">
                          <a:solidFill>
                            <a:schemeClr val="bg1"/>
                          </a:solidFill>
                          <a:latin typeface="Arial" panose="020B0604020202020204" pitchFamily="34" charset="0"/>
                          <a:cs typeface="Arial" panose="020B0604020202020204" pitchFamily="34" charset="0"/>
                        </a:rPr>
                        <a:t>Unemployment</a:t>
                      </a:r>
                      <a:endParaRPr sz="1100" dirty="0">
                        <a:solidFill>
                          <a:schemeClr val="bg1"/>
                        </a:solidFill>
                        <a:latin typeface="Arial" panose="020B0604020202020204" pitchFamily="34" charset="0"/>
                        <a:cs typeface="Arial" panose="020B0604020202020204" pitchFamily="34" charset="0"/>
                      </a:endParaRPr>
                    </a:p>
                  </a:txBody>
                  <a:tcPr marL="0" marR="0" marT="116205" marB="0">
                    <a:solidFill>
                      <a:srgbClr val="472C7B"/>
                    </a:solidFill>
                  </a:tcPr>
                </a:tc>
                <a:extLst>
                  <a:ext uri="{0D108BD9-81ED-4DB2-BD59-A6C34878D82A}">
                    <a16:rowId xmlns:a16="http://schemas.microsoft.com/office/drawing/2014/main" val="10000"/>
                  </a:ext>
                </a:extLst>
              </a:tr>
              <a:tr h="255454">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January</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4.7%</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3,622 </a:t>
                      </a:r>
                    </a:p>
                  </a:txBody>
                  <a:tcPr marL="9525" marR="9525" marT="9525" marB="0" anchor="ctr"/>
                </a:tc>
                <a:extLst>
                  <a:ext uri="{0D108BD9-81ED-4DB2-BD59-A6C34878D82A}">
                    <a16:rowId xmlns:a16="http://schemas.microsoft.com/office/drawing/2014/main" val="10009"/>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February</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4.5%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3,461 </a:t>
                      </a:r>
                    </a:p>
                  </a:txBody>
                  <a:tcPr marL="9525" marR="9525" marT="9525" marB="0" anchor="ctr"/>
                </a:tc>
                <a:extLst>
                  <a:ext uri="{0D108BD9-81ED-4DB2-BD59-A6C34878D82A}">
                    <a16:rowId xmlns:a16="http://schemas.microsoft.com/office/drawing/2014/main" val="10010"/>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March</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4.6%</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3,604 </a:t>
                      </a:r>
                    </a:p>
                  </a:txBody>
                  <a:tcPr marL="9525" marR="9525" marT="9525" marB="0" anchor="ctr"/>
                </a:tc>
                <a:extLst>
                  <a:ext uri="{0D108BD9-81ED-4DB2-BD59-A6C34878D82A}">
                    <a16:rowId xmlns:a16="http://schemas.microsoft.com/office/drawing/2014/main" val="10011"/>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April</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4.3%</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3,321</a:t>
                      </a:r>
                    </a:p>
                  </a:txBody>
                  <a:tcPr marL="9525" marR="9525" marT="9525" marB="0" anchor="ctr"/>
                </a:tc>
                <a:extLst>
                  <a:ext uri="{0D108BD9-81ED-4DB2-BD59-A6C34878D82A}">
                    <a16:rowId xmlns:a16="http://schemas.microsoft.com/office/drawing/2014/main" val="10012"/>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May</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5.0%</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3,882</a:t>
                      </a:r>
                    </a:p>
                  </a:txBody>
                  <a:tcPr marL="9525" marR="9525" marT="9525" marB="0" anchor="ctr"/>
                </a:tc>
                <a:extLst>
                  <a:ext uri="{0D108BD9-81ED-4DB2-BD59-A6C34878D82A}">
                    <a16:rowId xmlns:a16="http://schemas.microsoft.com/office/drawing/2014/main" val="3857882508"/>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June</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5.3%</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4,232</a:t>
                      </a:r>
                    </a:p>
                  </a:txBody>
                  <a:tcPr marL="9525" marR="9525" marT="9525" marB="0" anchor="ctr"/>
                </a:tc>
                <a:extLst>
                  <a:ext uri="{0D108BD9-81ED-4DB2-BD59-A6C34878D82A}">
                    <a16:rowId xmlns:a16="http://schemas.microsoft.com/office/drawing/2014/main" val="699453917"/>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July</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5.0%</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3,966</a:t>
                      </a:r>
                    </a:p>
                  </a:txBody>
                  <a:tcPr marL="9525" marR="9525" marT="9525" marB="0" anchor="ctr"/>
                </a:tc>
                <a:extLst>
                  <a:ext uri="{0D108BD9-81ED-4DB2-BD59-A6C34878D82A}">
                    <a16:rowId xmlns:a16="http://schemas.microsoft.com/office/drawing/2014/main" val="1981396855"/>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August</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4.5%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3,501</a:t>
                      </a:r>
                    </a:p>
                  </a:txBody>
                  <a:tcPr marL="9525" marR="9525" marT="9525" marB="0" anchor="ctr"/>
                </a:tc>
                <a:extLst>
                  <a:ext uri="{0D108BD9-81ED-4DB2-BD59-A6C34878D82A}">
                    <a16:rowId xmlns:a16="http://schemas.microsoft.com/office/drawing/2014/main" val="916523389"/>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September</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4.6%</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3,582</a:t>
                      </a:r>
                    </a:p>
                  </a:txBody>
                  <a:tcPr marL="9525" marR="9525" marT="9525" marB="0" anchor="ctr"/>
                </a:tc>
                <a:extLst>
                  <a:ext uri="{0D108BD9-81ED-4DB2-BD59-A6C34878D82A}">
                    <a16:rowId xmlns:a16="http://schemas.microsoft.com/office/drawing/2014/main" val="3463378068"/>
                  </a:ext>
                </a:extLst>
              </a:tr>
              <a:tr h="249305">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October</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NA</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NA</a:t>
                      </a:r>
                    </a:p>
                  </a:txBody>
                  <a:tcPr marL="9525" marR="9525" marT="9525" marB="0" anchor="ctr"/>
                </a:tc>
                <a:extLst>
                  <a:ext uri="{0D108BD9-81ED-4DB2-BD59-A6C34878D82A}">
                    <a16:rowId xmlns:a16="http://schemas.microsoft.com/office/drawing/2014/main" val="998695239"/>
                  </a:ext>
                </a:extLst>
              </a:tr>
              <a:tr h="249305">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November</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4.4%</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3,456</a:t>
                      </a:r>
                    </a:p>
                  </a:txBody>
                  <a:tcPr marL="9525" marR="9525" marT="9525" marB="0" anchor="ctr"/>
                </a:tc>
                <a:extLst>
                  <a:ext uri="{0D108BD9-81ED-4DB2-BD59-A6C34878D82A}">
                    <a16:rowId xmlns:a16="http://schemas.microsoft.com/office/drawing/2014/main" val="782759488"/>
                  </a:ext>
                </a:extLst>
              </a:tr>
              <a:tr h="249305">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December</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4.2%</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3,290</a:t>
                      </a:r>
                    </a:p>
                  </a:txBody>
                  <a:tcPr marL="9525" marR="9525" marT="9525" marB="0" anchor="ctr"/>
                </a:tc>
                <a:extLst>
                  <a:ext uri="{0D108BD9-81ED-4DB2-BD59-A6C34878D82A}">
                    <a16:rowId xmlns:a16="http://schemas.microsoft.com/office/drawing/2014/main" val="411568435"/>
                  </a:ext>
                </a:extLst>
              </a:tr>
              <a:tr h="249305">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2026</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January</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4.7%</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3,735</a:t>
                      </a:r>
                    </a:p>
                  </a:txBody>
                  <a:tcPr marL="9525" marR="9525" marT="9525" marB="0" anchor="ctr"/>
                </a:tc>
                <a:extLst>
                  <a:ext uri="{0D108BD9-81ED-4DB2-BD59-A6C34878D82A}">
                    <a16:rowId xmlns:a16="http://schemas.microsoft.com/office/drawing/2014/main" val="2055859966"/>
                  </a:ext>
                </a:extLst>
              </a:tr>
              <a:tr h="249305">
                <a:tc>
                  <a:txBody>
                    <a:bodyPr/>
                    <a:lstStyle/>
                    <a:p>
                      <a:pPr algn="ctr"/>
                      <a:r>
                        <a:rPr lang="en-US" sz="1100" dirty="0">
                          <a:latin typeface="Arial" panose="020B0604020202020204" pitchFamily="34" charset="0"/>
                          <a:cs typeface="Arial" panose="020B0604020202020204" pitchFamily="34" charset="0"/>
                        </a:rPr>
                        <a:t>2026</a:t>
                      </a:r>
                    </a:p>
                  </a:txBody>
                  <a:tcPr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February</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4.8%</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3,776</a:t>
                      </a:r>
                    </a:p>
                  </a:txBody>
                  <a:tcPr marL="9525" marR="9525" marT="9525" marB="0" anchor="ctr"/>
                </a:tc>
                <a:extLst>
                  <a:ext uri="{0D108BD9-81ED-4DB2-BD59-A6C34878D82A}">
                    <a16:rowId xmlns:a16="http://schemas.microsoft.com/office/drawing/2014/main" val="4171079772"/>
                  </a:ext>
                </a:extLst>
              </a:tr>
              <a:tr h="249305">
                <a:tc>
                  <a:txBody>
                    <a:bodyPr/>
                    <a:lstStyle/>
                    <a:p>
                      <a:pPr algn="ctr"/>
                      <a:r>
                        <a:rPr lang="en-US" sz="1100" dirty="0">
                          <a:latin typeface="Arial" panose="020B0604020202020204" pitchFamily="34" charset="0"/>
                          <a:cs typeface="Arial" panose="020B0604020202020204" pitchFamily="34" charset="0"/>
                        </a:rPr>
                        <a:t>2026</a:t>
                      </a:r>
                    </a:p>
                  </a:txBody>
                  <a:tcPr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March</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NA</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NA</a:t>
                      </a:r>
                    </a:p>
                  </a:txBody>
                  <a:tcPr marL="9525" marR="9525" marT="9525" marB="0" anchor="ctr"/>
                </a:tc>
                <a:extLst>
                  <a:ext uri="{0D108BD9-81ED-4DB2-BD59-A6C34878D82A}">
                    <a16:rowId xmlns:a16="http://schemas.microsoft.com/office/drawing/2014/main" val="2763800349"/>
                  </a:ext>
                </a:extLst>
              </a:tr>
            </a:tbl>
          </a:graphicData>
        </a:graphic>
      </p:graphicFrame>
      <p:sp>
        <p:nvSpPr>
          <p:cNvPr id="8" name="object 5">
            <a:extLst>
              <a:ext uri="{FF2B5EF4-FFF2-40B4-BE49-F238E27FC236}">
                <a16:creationId xmlns:a16="http://schemas.microsoft.com/office/drawing/2014/main" id="{EB2E832F-D3BB-D4A1-7AAE-FE6233D81D79}"/>
              </a:ext>
            </a:extLst>
          </p:cNvPr>
          <p:cNvSpPr txBox="1"/>
          <p:nvPr/>
        </p:nvSpPr>
        <p:spPr>
          <a:xfrm>
            <a:off x="9113773" y="6422446"/>
            <a:ext cx="2644775" cy="348813"/>
          </a:xfrm>
          <a:prstGeom prst="rect">
            <a:avLst/>
          </a:prstGeom>
        </p:spPr>
        <p:txBody>
          <a:bodyPr vert="horz" wrap="square" lIns="0" tIns="12700" rIns="0" bIns="0" rtlCol="0">
            <a:spAutoFit/>
          </a:bodyPr>
          <a:lstStyle/>
          <a:p>
            <a:pPr marL="12700" algn="r">
              <a:lnSpc>
                <a:spcPct val="100000"/>
              </a:lnSpc>
              <a:spcBef>
                <a:spcPts val="100"/>
              </a:spcBef>
            </a:pPr>
            <a:r>
              <a:rPr sz="1050" dirty="0">
                <a:latin typeface="Arial" panose="020B0604020202020204" pitchFamily="34" charset="0"/>
                <a:cs typeface="Arial" panose="020B0604020202020204" pitchFamily="34" charset="0"/>
              </a:rPr>
              <a:t>NWLA</a:t>
            </a:r>
            <a:r>
              <a:rPr sz="1050" spc="-15"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ECONOMIC</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DASHBOARD</a:t>
            </a:r>
            <a:endParaRPr lang="en-US" sz="1050" spc="-10" dirty="0">
              <a:latin typeface="Arial" panose="020B0604020202020204" pitchFamily="34" charset="0"/>
              <a:cs typeface="Arial" panose="020B0604020202020204" pitchFamily="34" charset="0"/>
            </a:endParaRPr>
          </a:p>
          <a:p>
            <a:pPr marL="12700" algn="r">
              <a:lnSpc>
                <a:spcPct val="100000"/>
              </a:lnSpc>
              <a:spcBef>
                <a:spcPts val="100"/>
              </a:spcBef>
            </a:pPr>
            <a:r>
              <a:rPr lang="en-US" sz="1050" dirty="0">
                <a:latin typeface="Arial" panose="020B0604020202020204" pitchFamily="34" charset="0"/>
                <a:cs typeface="Arial" panose="020B0604020202020204" pitchFamily="34" charset="0"/>
              </a:rPr>
              <a:t>Unemployment</a:t>
            </a:r>
          </a:p>
        </p:txBody>
      </p:sp>
      <p:sp>
        <p:nvSpPr>
          <p:cNvPr id="5" name="Slide Number Placeholder 4">
            <a:extLst>
              <a:ext uri="{FF2B5EF4-FFF2-40B4-BE49-F238E27FC236}">
                <a16:creationId xmlns:a16="http://schemas.microsoft.com/office/drawing/2014/main" id="{AC02C47F-61DA-1920-F8DD-B76420D2EE7C}"/>
              </a:ext>
            </a:extLst>
          </p:cNvPr>
          <p:cNvSpPr>
            <a:spLocks noGrp="1"/>
          </p:cNvSpPr>
          <p:nvPr>
            <p:ph type="sldNum" sz="quarter" idx="7"/>
          </p:nvPr>
        </p:nvSpPr>
        <p:spPr>
          <a:xfrm>
            <a:off x="11758548" y="6590792"/>
            <a:ext cx="433452" cy="157875"/>
          </a:xfrm>
        </p:spPr>
        <p:txBody>
          <a:bodyPr/>
          <a:lstStyle/>
          <a:p>
            <a:pPr marL="115570">
              <a:lnSpc>
                <a:spcPts val="1240"/>
              </a:lnSpc>
            </a:pPr>
            <a:fld id="{81D60167-4931-47E6-BA6A-407CBD079E47}" type="slidenum">
              <a:rPr lang="en-US" spc="-50" smtClean="0">
                <a:latin typeface="Arial" panose="020B0604020202020204" pitchFamily="34" charset="0"/>
                <a:cs typeface="Arial" panose="020B0604020202020204" pitchFamily="34" charset="0"/>
              </a:rPr>
              <a:t>42</a:t>
            </a:fld>
            <a:endParaRPr lang="en-US" spc="-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38160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B66CB-0BA9-4232-9785-1735DD5D26BD}"/>
            </a:ext>
          </a:extLst>
        </p:cNvPr>
        <p:cNvGrpSpPr/>
        <p:nvPr/>
      </p:nvGrpSpPr>
      <p:grpSpPr>
        <a:xfrm>
          <a:off x="0" y="0"/>
          <a:ext cx="0" cy="0"/>
          <a:chOff x="0" y="0"/>
          <a:chExt cx="0" cy="0"/>
        </a:xfrm>
      </p:grpSpPr>
      <p:sp>
        <p:nvSpPr>
          <p:cNvPr id="4" name="object 4">
            <a:extLst>
              <a:ext uri="{FF2B5EF4-FFF2-40B4-BE49-F238E27FC236}">
                <a16:creationId xmlns:a16="http://schemas.microsoft.com/office/drawing/2014/main" id="{9402799F-2AFB-53C8-50DD-1533FFAA2072}"/>
              </a:ext>
            </a:extLst>
          </p:cNvPr>
          <p:cNvSpPr txBox="1">
            <a:spLocks noGrp="1"/>
          </p:cNvSpPr>
          <p:nvPr>
            <p:ph type="title" idx="4294967295"/>
          </p:nvPr>
        </p:nvSpPr>
        <p:spPr>
          <a:xfrm>
            <a:off x="919378" y="695325"/>
            <a:ext cx="5329022" cy="289823"/>
          </a:xfrm>
          <a:prstGeom prst="rect">
            <a:avLst/>
          </a:prstGeom>
          <a:noFill/>
          <a:ln>
            <a:noFill/>
            <a:prstDash/>
          </a:ln>
          <a:effectLst/>
        </p:spPr>
        <p:txBody>
          <a:bodyPr rot="0" spcFirstLastPara="0" vertOverflow="overflow" horzOverflow="overflow" vert="horz" wrap="square" lIns="0" tIns="12700"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lang="en-US" b="1" dirty="0">
                <a:latin typeface="Arial" panose="020B0604020202020204" pitchFamily="34" charset="0"/>
                <a:cs typeface="Arial" panose="020B0604020202020204" pitchFamily="34" charset="0"/>
              </a:rPr>
              <a:t>Labor</a:t>
            </a:r>
            <a:r>
              <a:rPr lang="en-US" b="1" spc="-35"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Force:</a:t>
            </a:r>
            <a:r>
              <a:rPr lang="en-US" b="1" spc="-35" dirty="0">
                <a:latin typeface="Arial" panose="020B0604020202020204" pitchFamily="34" charset="0"/>
                <a:cs typeface="Arial" panose="020B0604020202020204" pitchFamily="34" charset="0"/>
              </a:rPr>
              <a:t> </a:t>
            </a:r>
            <a:r>
              <a:rPr lang="en-US" b="1" spc="-10" dirty="0">
                <a:latin typeface="Arial" panose="020B0604020202020204" pitchFamily="34" charset="0"/>
                <a:cs typeface="Arial" panose="020B0604020202020204" pitchFamily="34" charset="0"/>
              </a:rPr>
              <a:t>City of Shreveport</a:t>
            </a:r>
            <a:endParaRPr kumimoji="0" lang="en-US"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graphicFrame>
        <p:nvGraphicFramePr>
          <p:cNvPr id="2" name="Chart 1" descr="Dark‑themed stacked bar chart showing monthly employment and unemployment from January 2018 to January 2026. Tall red bars represent employment (left axis up to 90,000), while smaller blue bars at the bottom represent unemployment. Employment gradually declines from the low‑to‑mid 80,000s in 2018 to around the high 70,000s by 2026, with a noticeable dip in 2020. Unemployment increases sharply in spring 2020 to around 10,000–12,000, then steadily falls and stabilizes at lower levels from 2021 onward.">
            <a:extLst>
              <a:ext uri="{FF2B5EF4-FFF2-40B4-BE49-F238E27FC236}">
                <a16:creationId xmlns:a16="http://schemas.microsoft.com/office/drawing/2014/main" id="{A37C150E-2E89-1C0C-0CCF-A5BB16F797A1}"/>
              </a:ext>
            </a:extLst>
          </p:cNvPr>
          <p:cNvGraphicFramePr>
            <a:graphicFrameLocks/>
          </p:cNvGraphicFramePr>
          <p:nvPr>
            <p:extLst>
              <p:ext uri="{D42A27DB-BD31-4B8C-83A1-F6EECF244321}">
                <p14:modId xmlns:p14="http://schemas.microsoft.com/office/powerpoint/2010/main" val="1097095592"/>
              </p:ext>
            </p:extLst>
          </p:nvPr>
        </p:nvGraphicFramePr>
        <p:xfrm>
          <a:off x="924966" y="1143000"/>
          <a:ext cx="6847434" cy="3886200"/>
        </p:xfrm>
        <a:graphic>
          <a:graphicData uri="http://schemas.openxmlformats.org/drawingml/2006/chart">
            <c:chart xmlns:c="http://schemas.openxmlformats.org/drawingml/2006/chart" xmlns:r="http://schemas.openxmlformats.org/officeDocument/2006/relationships" r:id="rId2"/>
          </a:graphicData>
        </a:graphic>
      </p:graphicFrame>
      <p:sp>
        <p:nvSpPr>
          <p:cNvPr id="3" name="object 3">
            <a:extLst>
              <a:ext uri="{FF2B5EF4-FFF2-40B4-BE49-F238E27FC236}">
                <a16:creationId xmlns:a16="http://schemas.microsoft.com/office/drawing/2014/main" id="{DFB5AE6E-AF12-07FF-5AD2-5589D868C6B0}"/>
              </a:ext>
            </a:extLst>
          </p:cNvPr>
          <p:cNvSpPr txBox="1"/>
          <p:nvPr/>
        </p:nvSpPr>
        <p:spPr>
          <a:xfrm>
            <a:off x="960526" y="5176080"/>
            <a:ext cx="2849474" cy="197490"/>
          </a:xfrm>
          <a:prstGeom prst="rect">
            <a:avLst/>
          </a:prstGeom>
        </p:spPr>
        <p:txBody>
          <a:bodyPr vert="horz" wrap="square" lIns="0" tIns="12700" rIns="0" bIns="0" rtlCol="0">
            <a:spAutoFit/>
          </a:bodyPr>
          <a:lstStyle/>
          <a:p>
            <a:pPr marL="12700">
              <a:lnSpc>
                <a:spcPct val="100000"/>
              </a:lnSpc>
              <a:spcBef>
                <a:spcPts val="100"/>
              </a:spcBef>
            </a:pPr>
            <a:r>
              <a:rPr sz="1200" dirty="0">
                <a:latin typeface="Arial" panose="020B0604020202020204" pitchFamily="34" charset="0"/>
                <a:cs typeface="Arial" panose="020B0604020202020204" pitchFamily="34" charset="0"/>
              </a:rPr>
              <a:t>Data</a:t>
            </a:r>
            <a:r>
              <a:rPr sz="1200" spc="-5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from:</a:t>
            </a:r>
            <a:r>
              <a:rPr sz="1200" spc="-25" dirty="0">
                <a:latin typeface="Arial" panose="020B0604020202020204" pitchFamily="34" charset="0"/>
                <a:cs typeface="Arial" panose="020B0604020202020204" pitchFamily="34" charset="0"/>
              </a:rPr>
              <a:t> </a:t>
            </a:r>
            <a:r>
              <a:rPr sz="1200" u="sng" spc="-10" dirty="0">
                <a:solidFill>
                  <a:srgbClr val="0462C1"/>
                </a:solidFill>
                <a:uFill>
                  <a:solidFill>
                    <a:srgbClr val="0462C1"/>
                  </a:solidFill>
                </a:uFill>
                <a:latin typeface="Arial" panose="020B0604020202020204" pitchFamily="34" charset="0"/>
                <a:cs typeface="Arial" panose="020B0604020202020204" pitchFamily="34" charset="0"/>
                <a:hlinkClick r:id="rId3"/>
              </a:rPr>
              <a:t>https://www.bls.gov/</a:t>
            </a:r>
            <a:endParaRPr sz="1200" dirty="0">
              <a:latin typeface="Arial" panose="020B0604020202020204" pitchFamily="34" charset="0"/>
              <a:cs typeface="Arial" panose="020B0604020202020204" pitchFamily="34" charset="0"/>
            </a:endParaRPr>
          </a:p>
        </p:txBody>
      </p:sp>
      <p:graphicFrame>
        <p:nvGraphicFramePr>
          <p:cNvPr id="6" name="object 5">
            <a:extLst>
              <a:ext uri="{FF2B5EF4-FFF2-40B4-BE49-F238E27FC236}">
                <a16:creationId xmlns:a16="http://schemas.microsoft.com/office/drawing/2014/main" id="{C8DA2B7B-72ED-4477-85EA-678097AFB3E6}"/>
              </a:ext>
            </a:extLst>
          </p:cNvPr>
          <p:cNvGraphicFramePr>
            <a:graphicFrameLocks noGrp="1"/>
          </p:cNvGraphicFramePr>
          <p:nvPr>
            <p:extLst>
              <p:ext uri="{D42A27DB-BD31-4B8C-83A1-F6EECF244321}">
                <p14:modId xmlns:p14="http://schemas.microsoft.com/office/powerpoint/2010/main" val="920662577"/>
              </p:ext>
            </p:extLst>
          </p:nvPr>
        </p:nvGraphicFramePr>
        <p:xfrm>
          <a:off x="8001000" y="695325"/>
          <a:ext cx="3816240" cy="4168258"/>
        </p:xfrm>
        <a:graphic>
          <a:graphicData uri="http://schemas.openxmlformats.org/drawingml/2006/table">
            <a:tbl>
              <a:tblPr firstRow="1" bandRow="1">
                <a:tableStyleId>{616DA210-FB5B-4158-B5E0-FEB733F419BA}</a:tableStyleId>
              </a:tblPr>
              <a:tblGrid>
                <a:gridCol w="620760">
                  <a:extLst>
                    <a:ext uri="{9D8B030D-6E8A-4147-A177-3AD203B41FA5}">
                      <a16:colId xmlns:a16="http://schemas.microsoft.com/office/drawing/2014/main" val="20000"/>
                    </a:ext>
                  </a:extLst>
                </a:gridCol>
                <a:gridCol w="739775">
                  <a:extLst>
                    <a:ext uri="{9D8B030D-6E8A-4147-A177-3AD203B41FA5}">
                      <a16:colId xmlns:a16="http://schemas.microsoft.com/office/drawing/2014/main" val="1740401803"/>
                    </a:ext>
                  </a:extLst>
                </a:gridCol>
                <a:gridCol w="1227853">
                  <a:extLst>
                    <a:ext uri="{9D8B030D-6E8A-4147-A177-3AD203B41FA5}">
                      <a16:colId xmlns:a16="http://schemas.microsoft.com/office/drawing/2014/main" val="20001"/>
                    </a:ext>
                  </a:extLst>
                </a:gridCol>
                <a:gridCol w="1227852">
                  <a:extLst>
                    <a:ext uri="{9D8B030D-6E8A-4147-A177-3AD203B41FA5}">
                      <a16:colId xmlns:a16="http://schemas.microsoft.com/office/drawing/2014/main" val="20002"/>
                    </a:ext>
                  </a:extLst>
                </a:gridCol>
              </a:tblGrid>
              <a:tr h="353792">
                <a:tc>
                  <a:txBody>
                    <a:bodyPr/>
                    <a:lstStyle/>
                    <a:p>
                      <a:pPr algn="ctr"/>
                      <a:r>
                        <a:rPr lang="en-US" sz="1100" dirty="0">
                          <a:solidFill>
                            <a:schemeClr val="bg1"/>
                          </a:solidFill>
                          <a:latin typeface="Arial" panose="020B0604020202020204" pitchFamily="34" charset="0"/>
                          <a:cs typeface="Arial" panose="020B0604020202020204" pitchFamily="34" charset="0"/>
                        </a:rPr>
                        <a:t>Year</a:t>
                      </a:r>
                    </a:p>
                  </a:txBody>
                  <a:tcPr anchor="ctr">
                    <a:solidFill>
                      <a:srgbClr val="472C7B"/>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100" dirty="0">
                          <a:solidFill>
                            <a:schemeClr val="bg1"/>
                          </a:solidFill>
                          <a:latin typeface="Arial" panose="020B0604020202020204" pitchFamily="34" charset="0"/>
                          <a:cs typeface="Arial" panose="020B0604020202020204" pitchFamily="34" charset="0"/>
                        </a:rPr>
                        <a:t>Month</a:t>
                      </a:r>
                    </a:p>
                  </a:txBody>
                  <a:tcPr anchor="ctr">
                    <a:solidFill>
                      <a:srgbClr val="472C7B"/>
                    </a:solidFill>
                  </a:tcPr>
                </a:tc>
                <a:tc>
                  <a:txBody>
                    <a:bodyPr/>
                    <a:lstStyle/>
                    <a:p>
                      <a:pPr marL="1270" algn="ctr">
                        <a:lnSpc>
                          <a:spcPct val="100000"/>
                        </a:lnSpc>
                        <a:spcBef>
                          <a:spcPts val="910"/>
                        </a:spcBef>
                      </a:pPr>
                      <a:r>
                        <a:rPr sz="1100" spc="-10" dirty="0">
                          <a:solidFill>
                            <a:schemeClr val="bg1"/>
                          </a:solidFill>
                          <a:latin typeface="Arial" panose="020B0604020202020204" pitchFamily="34" charset="0"/>
                          <a:cs typeface="Arial" panose="020B0604020202020204" pitchFamily="34" charset="0"/>
                        </a:rPr>
                        <a:t>Unemployment</a:t>
                      </a:r>
                      <a:endParaRPr sz="1100" dirty="0">
                        <a:solidFill>
                          <a:schemeClr val="bg1"/>
                        </a:solidFill>
                        <a:latin typeface="Arial" panose="020B0604020202020204" pitchFamily="34" charset="0"/>
                        <a:cs typeface="Arial" panose="020B0604020202020204" pitchFamily="34" charset="0"/>
                      </a:endParaRPr>
                    </a:p>
                  </a:txBody>
                  <a:tcPr marL="0" marR="0" marT="115570" marB="0">
                    <a:solidFill>
                      <a:srgbClr val="472C7B"/>
                    </a:solidFill>
                  </a:tcPr>
                </a:tc>
                <a:tc>
                  <a:txBody>
                    <a:bodyPr/>
                    <a:lstStyle/>
                    <a:p>
                      <a:pPr marL="1905" algn="ctr">
                        <a:lnSpc>
                          <a:spcPct val="100000"/>
                        </a:lnSpc>
                        <a:spcBef>
                          <a:spcPts val="910"/>
                        </a:spcBef>
                      </a:pPr>
                      <a:r>
                        <a:rPr sz="1100" spc="-10" dirty="0">
                          <a:solidFill>
                            <a:schemeClr val="bg1"/>
                          </a:solidFill>
                          <a:latin typeface="Arial" panose="020B0604020202020204" pitchFamily="34" charset="0"/>
                          <a:cs typeface="Arial" panose="020B0604020202020204" pitchFamily="34" charset="0"/>
                        </a:rPr>
                        <a:t>Employment</a:t>
                      </a:r>
                      <a:endParaRPr sz="1100" dirty="0">
                        <a:solidFill>
                          <a:schemeClr val="bg1"/>
                        </a:solidFill>
                        <a:latin typeface="Arial" panose="020B0604020202020204" pitchFamily="34" charset="0"/>
                        <a:cs typeface="Arial" panose="020B0604020202020204" pitchFamily="34" charset="0"/>
                      </a:endParaRPr>
                    </a:p>
                  </a:txBody>
                  <a:tcPr marL="0" marR="0" marT="115570" marB="0">
                    <a:solidFill>
                      <a:srgbClr val="472C7B"/>
                    </a:solidFill>
                  </a:tcPr>
                </a:tc>
                <a:extLst>
                  <a:ext uri="{0D108BD9-81ED-4DB2-BD59-A6C34878D82A}">
                    <a16:rowId xmlns:a16="http://schemas.microsoft.com/office/drawing/2014/main" val="10000"/>
                  </a:ext>
                </a:extLst>
              </a:tr>
              <a:tr h="255454">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January</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3,622 </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73,218 </a:t>
                      </a:r>
                    </a:p>
                  </a:txBody>
                  <a:tcPr marL="9525" marR="9525" marT="9525" marB="0" anchor="ctr"/>
                </a:tc>
                <a:extLst>
                  <a:ext uri="{0D108BD9-81ED-4DB2-BD59-A6C34878D82A}">
                    <a16:rowId xmlns:a16="http://schemas.microsoft.com/office/drawing/2014/main" val="10009"/>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February</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3,461 </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73,858 </a:t>
                      </a:r>
                    </a:p>
                  </a:txBody>
                  <a:tcPr marL="9525" marR="9525" marT="9525" marB="0" anchor="ctr"/>
                </a:tc>
                <a:extLst>
                  <a:ext uri="{0D108BD9-81ED-4DB2-BD59-A6C34878D82A}">
                    <a16:rowId xmlns:a16="http://schemas.microsoft.com/office/drawing/2014/main" val="10010"/>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March</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3,604 </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74,126 </a:t>
                      </a:r>
                    </a:p>
                  </a:txBody>
                  <a:tcPr marL="9525" marR="9525" marT="9525" marB="0" anchor="ctr"/>
                </a:tc>
                <a:extLst>
                  <a:ext uri="{0D108BD9-81ED-4DB2-BD59-A6C34878D82A}">
                    <a16:rowId xmlns:a16="http://schemas.microsoft.com/office/drawing/2014/main" val="10011"/>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April</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3,321</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74,291</a:t>
                      </a:r>
                    </a:p>
                  </a:txBody>
                  <a:tcPr marL="9525" marR="9525" marT="9525" marB="0" anchor="ctr"/>
                </a:tc>
                <a:extLst>
                  <a:ext uri="{0D108BD9-81ED-4DB2-BD59-A6C34878D82A}">
                    <a16:rowId xmlns:a16="http://schemas.microsoft.com/office/drawing/2014/main" val="10012"/>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May</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3,882</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73,997</a:t>
                      </a:r>
                    </a:p>
                  </a:txBody>
                  <a:tcPr marL="9525" marR="9525" marT="9525" marB="0" anchor="ctr"/>
                </a:tc>
                <a:extLst>
                  <a:ext uri="{0D108BD9-81ED-4DB2-BD59-A6C34878D82A}">
                    <a16:rowId xmlns:a16="http://schemas.microsoft.com/office/drawing/2014/main" val="3857882508"/>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June</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4,232</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74,919</a:t>
                      </a:r>
                    </a:p>
                  </a:txBody>
                  <a:tcPr marL="9525" marR="9525" marT="9525" marB="0" anchor="ctr"/>
                </a:tc>
                <a:extLst>
                  <a:ext uri="{0D108BD9-81ED-4DB2-BD59-A6C34878D82A}">
                    <a16:rowId xmlns:a16="http://schemas.microsoft.com/office/drawing/2014/main" val="699453917"/>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July</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3,966</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74,899</a:t>
                      </a:r>
                    </a:p>
                  </a:txBody>
                  <a:tcPr marL="9525" marR="9525" marT="9525" marB="0" anchor="ctr"/>
                </a:tc>
                <a:extLst>
                  <a:ext uri="{0D108BD9-81ED-4DB2-BD59-A6C34878D82A}">
                    <a16:rowId xmlns:a16="http://schemas.microsoft.com/office/drawing/2014/main" val="1981396855"/>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August</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3,501</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74,470</a:t>
                      </a:r>
                    </a:p>
                  </a:txBody>
                  <a:tcPr marL="9525" marR="9525" marT="9525" marB="0" anchor="ctr"/>
                </a:tc>
                <a:extLst>
                  <a:ext uri="{0D108BD9-81ED-4DB2-BD59-A6C34878D82A}">
                    <a16:rowId xmlns:a16="http://schemas.microsoft.com/office/drawing/2014/main" val="916523389"/>
                  </a:ext>
                </a:extLst>
              </a:tr>
              <a:tr h="255454">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September</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3,582</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74,544</a:t>
                      </a:r>
                    </a:p>
                  </a:txBody>
                  <a:tcPr marL="9525" marR="9525" marT="9525" marB="0" anchor="ctr"/>
                </a:tc>
                <a:extLst>
                  <a:ext uri="{0D108BD9-81ED-4DB2-BD59-A6C34878D82A}">
                    <a16:rowId xmlns:a16="http://schemas.microsoft.com/office/drawing/2014/main" val="3463378068"/>
                  </a:ext>
                </a:extLst>
              </a:tr>
              <a:tr h="249305">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October</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NA</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NA</a:t>
                      </a:r>
                    </a:p>
                  </a:txBody>
                  <a:tcPr marL="9525" marR="9525" marT="9525" marB="0" anchor="ctr"/>
                </a:tc>
                <a:extLst>
                  <a:ext uri="{0D108BD9-81ED-4DB2-BD59-A6C34878D82A}">
                    <a16:rowId xmlns:a16="http://schemas.microsoft.com/office/drawing/2014/main" val="998695239"/>
                  </a:ext>
                </a:extLst>
              </a:tr>
              <a:tr h="249305">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November</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3,456</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75,560</a:t>
                      </a:r>
                    </a:p>
                  </a:txBody>
                  <a:tcPr marL="9525" marR="9525" marT="9525" marB="0" anchor="ctr"/>
                </a:tc>
                <a:extLst>
                  <a:ext uri="{0D108BD9-81ED-4DB2-BD59-A6C34878D82A}">
                    <a16:rowId xmlns:a16="http://schemas.microsoft.com/office/drawing/2014/main" val="782759488"/>
                  </a:ext>
                </a:extLst>
              </a:tr>
              <a:tr h="249305">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December</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3,290</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75,340</a:t>
                      </a:r>
                    </a:p>
                  </a:txBody>
                  <a:tcPr marL="9525" marR="9525" marT="9525" marB="0" anchor="ctr"/>
                </a:tc>
                <a:extLst>
                  <a:ext uri="{0D108BD9-81ED-4DB2-BD59-A6C34878D82A}">
                    <a16:rowId xmlns:a16="http://schemas.microsoft.com/office/drawing/2014/main" val="411568435"/>
                  </a:ext>
                </a:extLst>
              </a:tr>
              <a:tr h="249305">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2026</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January</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3,735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75,260</a:t>
                      </a:r>
                    </a:p>
                  </a:txBody>
                  <a:tcPr marL="9525" marR="9525" marT="9525" marB="0" anchor="ctr"/>
                </a:tc>
                <a:extLst>
                  <a:ext uri="{0D108BD9-81ED-4DB2-BD59-A6C34878D82A}">
                    <a16:rowId xmlns:a16="http://schemas.microsoft.com/office/drawing/2014/main" val="2055859966"/>
                  </a:ext>
                </a:extLst>
              </a:tr>
              <a:tr h="249305">
                <a:tc>
                  <a:txBody>
                    <a:bodyPr/>
                    <a:lstStyle/>
                    <a:p>
                      <a:pPr algn="ctr"/>
                      <a:r>
                        <a:rPr lang="en-US" sz="1100" dirty="0">
                          <a:latin typeface="Arial" panose="020B0604020202020204" pitchFamily="34" charset="0"/>
                          <a:cs typeface="Arial" panose="020B0604020202020204" pitchFamily="34" charset="0"/>
                        </a:rPr>
                        <a:t>2026</a:t>
                      </a:r>
                    </a:p>
                  </a:txBody>
                  <a:tcPr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February</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3,776</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75,503</a:t>
                      </a:r>
                    </a:p>
                  </a:txBody>
                  <a:tcPr marL="9525" marR="9525" marT="9525" marB="0" anchor="ctr"/>
                </a:tc>
                <a:extLst>
                  <a:ext uri="{0D108BD9-81ED-4DB2-BD59-A6C34878D82A}">
                    <a16:rowId xmlns:a16="http://schemas.microsoft.com/office/drawing/2014/main" val="4171079772"/>
                  </a:ext>
                </a:extLst>
              </a:tr>
              <a:tr h="249305">
                <a:tc>
                  <a:txBody>
                    <a:bodyPr/>
                    <a:lstStyle/>
                    <a:p>
                      <a:pPr algn="ctr"/>
                      <a:r>
                        <a:rPr lang="en-US" sz="1100" dirty="0">
                          <a:latin typeface="Arial" panose="020B0604020202020204" pitchFamily="34" charset="0"/>
                          <a:cs typeface="Arial" panose="020B0604020202020204" pitchFamily="34" charset="0"/>
                        </a:rPr>
                        <a:t>2026</a:t>
                      </a:r>
                    </a:p>
                  </a:txBody>
                  <a:tcPr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March</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NA</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NA</a:t>
                      </a:r>
                    </a:p>
                  </a:txBody>
                  <a:tcPr marL="9525" marR="9525" marT="9525" marB="0" anchor="ctr"/>
                </a:tc>
                <a:extLst>
                  <a:ext uri="{0D108BD9-81ED-4DB2-BD59-A6C34878D82A}">
                    <a16:rowId xmlns:a16="http://schemas.microsoft.com/office/drawing/2014/main" val="2763800349"/>
                  </a:ext>
                </a:extLst>
              </a:tr>
            </a:tbl>
          </a:graphicData>
        </a:graphic>
      </p:graphicFrame>
      <p:sp>
        <p:nvSpPr>
          <p:cNvPr id="8" name="object 5">
            <a:extLst>
              <a:ext uri="{FF2B5EF4-FFF2-40B4-BE49-F238E27FC236}">
                <a16:creationId xmlns:a16="http://schemas.microsoft.com/office/drawing/2014/main" id="{541ECADB-C7B4-A7DC-B28B-8D6CFE5C9DA2}"/>
              </a:ext>
            </a:extLst>
          </p:cNvPr>
          <p:cNvSpPr txBox="1"/>
          <p:nvPr/>
        </p:nvSpPr>
        <p:spPr>
          <a:xfrm>
            <a:off x="9113773" y="6422446"/>
            <a:ext cx="2644775" cy="348813"/>
          </a:xfrm>
          <a:prstGeom prst="rect">
            <a:avLst/>
          </a:prstGeom>
        </p:spPr>
        <p:txBody>
          <a:bodyPr vert="horz" wrap="square" lIns="0" tIns="12700" rIns="0" bIns="0" rtlCol="0">
            <a:spAutoFit/>
          </a:bodyPr>
          <a:lstStyle/>
          <a:p>
            <a:pPr marL="12700" algn="r">
              <a:lnSpc>
                <a:spcPct val="100000"/>
              </a:lnSpc>
              <a:spcBef>
                <a:spcPts val="100"/>
              </a:spcBef>
            </a:pPr>
            <a:r>
              <a:rPr sz="1050" dirty="0">
                <a:latin typeface="Arial" panose="020B0604020202020204" pitchFamily="34" charset="0"/>
                <a:cs typeface="Arial" panose="020B0604020202020204" pitchFamily="34" charset="0"/>
              </a:rPr>
              <a:t>NWLA</a:t>
            </a:r>
            <a:r>
              <a:rPr sz="1050" spc="-15"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ECONOMIC</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DASHBOARD</a:t>
            </a:r>
            <a:endParaRPr lang="en-US" sz="1050" spc="-10" dirty="0">
              <a:latin typeface="Arial" panose="020B0604020202020204" pitchFamily="34" charset="0"/>
              <a:cs typeface="Arial" panose="020B0604020202020204" pitchFamily="34" charset="0"/>
            </a:endParaRPr>
          </a:p>
          <a:p>
            <a:pPr marL="12700" algn="r">
              <a:lnSpc>
                <a:spcPct val="100000"/>
              </a:lnSpc>
              <a:spcBef>
                <a:spcPts val="100"/>
              </a:spcBef>
            </a:pPr>
            <a:r>
              <a:rPr lang="en-US" sz="1050" dirty="0">
                <a:latin typeface="Arial" panose="020B0604020202020204" pitchFamily="34" charset="0"/>
                <a:cs typeface="Arial" panose="020B0604020202020204" pitchFamily="34" charset="0"/>
              </a:rPr>
              <a:t>Unemployment</a:t>
            </a:r>
          </a:p>
        </p:txBody>
      </p:sp>
      <p:sp>
        <p:nvSpPr>
          <p:cNvPr id="5" name="Slide Number Placeholder 4">
            <a:extLst>
              <a:ext uri="{FF2B5EF4-FFF2-40B4-BE49-F238E27FC236}">
                <a16:creationId xmlns:a16="http://schemas.microsoft.com/office/drawing/2014/main" id="{57839871-636E-D018-F415-82A5E841D721}"/>
              </a:ext>
            </a:extLst>
          </p:cNvPr>
          <p:cNvSpPr>
            <a:spLocks noGrp="1"/>
          </p:cNvSpPr>
          <p:nvPr>
            <p:ph type="sldNum" sz="quarter" idx="7"/>
          </p:nvPr>
        </p:nvSpPr>
        <p:spPr>
          <a:xfrm>
            <a:off x="11758548" y="6590792"/>
            <a:ext cx="433452" cy="157875"/>
          </a:xfrm>
        </p:spPr>
        <p:txBody>
          <a:bodyPr/>
          <a:lstStyle/>
          <a:p>
            <a:pPr marL="115570">
              <a:lnSpc>
                <a:spcPts val="1240"/>
              </a:lnSpc>
            </a:pPr>
            <a:fld id="{81D60167-4931-47E6-BA6A-407CBD079E47}" type="slidenum">
              <a:rPr lang="en-US" spc="-50" smtClean="0">
                <a:latin typeface="Arial" panose="020B0604020202020204" pitchFamily="34" charset="0"/>
                <a:cs typeface="Arial" panose="020B0604020202020204" pitchFamily="34" charset="0"/>
              </a:rPr>
              <a:t>43</a:t>
            </a:fld>
            <a:endParaRPr lang="en-US" spc="-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837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25D469A-4A0E-AF9F-EC53-0D902B78679E}"/>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E8FDAAE4-3DA1-17A9-7090-35C9FA5EA99C}"/>
              </a:ext>
            </a:extLst>
          </p:cNvPr>
          <p:cNvSpPr txBox="1">
            <a:spLocks noGrp="1"/>
          </p:cNvSpPr>
          <p:nvPr>
            <p:ph type="title" idx="4294967295"/>
          </p:nvPr>
        </p:nvSpPr>
        <p:spPr>
          <a:xfrm>
            <a:off x="3124200" y="2753712"/>
            <a:ext cx="4626095" cy="1490152"/>
          </a:xfrm>
          <a:prstGeom prst="rect">
            <a:avLst/>
          </a:prstGeom>
          <a:noFill/>
          <a:ln>
            <a:noFill/>
            <a:prstDash/>
          </a:ln>
          <a:effectLst/>
        </p:spPr>
        <p:txBody>
          <a:bodyPr rot="0" spcFirstLastPara="0" vertOverflow="overflow" horzOverflow="overflow" vert="horz" wrap="square" lIns="0" tIns="12700"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4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Casino Revenue and Admissions</a:t>
            </a:r>
          </a:p>
        </p:txBody>
      </p:sp>
      <p:sp>
        <p:nvSpPr>
          <p:cNvPr id="3" name="object 3">
            <a:extLst>
              <a:ext uri="{FF2B5EF4-FFF2-40B4-BE49-F238E27FC236}">
                <a16:creationId xmlns:a16="http://schemas.microsoft.com/office/drawing/2014/main" id="{C930BCE7-BCB3-592B-FF6C-630085AE825D}"/>
              </a:ext>
              <a:ext uri="{C183D7F6-B498-43B3-948B-1728B52AA6E4}">
                <adec:decorative xmlns:adec="http://schemas.microsoft.com/office/drawing/2017/decorative" val="1"/>
              </a:ext>
            </a:extLst>
          </p:cNvPr>
          <p:cNvSpPr/>
          <p:nvPr/>
        </p:nvSpPr>
        <p:spPr>
          <a:xfrm>
            <a:off x="7978902" y="2492501"/>
            <a:ext cx="0" cy="3885565"/>
          </a:xfrm>
          <a:custGeom>
            <a:avLst/>
            <a:gdLst/>
            <a:ahLst/>
            <a:cxnLst/>
            <a:rect l="l" t="t" r="r" b="b"/>
            <a:pathLst>
              <a:path h="3885565">
                <a:moveTo>
                  <a:pt x="0" y="0"/>
                </a:moveTo>
                <a:lnTo>
                  <a:pt x="0" y="3885387"/>
                </a:lnTo>
              </a:path>
            </a:pathLst>
          </a:custGeom>
          <a:ln w="53975">
            <a:solidFill>
              <a:srgbClr val="000000"/>
            </a:solidFill>
          </a:ln>
        </p:spPr>
        <p:txBody>
          <a:bodyPr wrap="square" lIns="0" tIns="0" rIns="0" bIns="0" rtlCol="0"/>
          <a:lstStyle/>
          <a:p>
            <a:endParaRPr dirty="0"/>
          </a:p>
        </p:txBody>
      </p:sp>
      <p:sp>
        <p:nvSpPr>
          <p:cNvPr id="6" name="object 6">
            <a:extLst>
              <a:ext uri="{FF2B5EF4-FFF2-40B4-BE49-F238E27FC236}">
                <a16:creationId xmlns:a16="http://schemas.microsoft.com/office/drawing/2014/main" id="{467CB120-0139-BB30-A5B3-7D5DFC6EBCFA}"/>
              </a:ext>
              <a:ext uri="{C183D7F6-B498-43B3-948B-1728B52AA6E4}">
                <adec:decorative xmlns:adec="http://schemas.microsoft.com/office/drawing/2017/decorative" val="1"/>
              </a:ext>
            </a:extLst>
          </p:cNvPr>
          <p:cNvSpPr/>
          <p:nvPr/>
        </p:nvSpPr>
        <p:spPr>
          <a:xfrm>
            <a:off x="2590800" y="2895600"/>
            <a:ext cx="495653" cy="457200"/>
          </a:xfrm>
          <a:custGeom>
            <a:avLst/>
            <a:gdLst/>
            <a:ahLst/>
            <a:cxnLst/>
            <a:rect l="l" t="t" r="r" b="b"/>
            <a:pathLst>
              <a:path w="457200" h="457200">
                <a:moveTo>
                  <a:pt x="457200" y="0"/>
                </a:moveTo>
                <a:lnTo>
                  <a:pt x="0" y="0"/>
                </a:lnTo>
                <a:lnTo>
                  <a:pt x="0" y="457200"/>
                </a:lnTo>
                <a:lnTo>
                  <a:pt x="457200" y="457200"/>
                </a:lnTo>
                <a:lnTo>
                  <a:pt x="457200" y="0"/>
                </a:lnTo>
                <a:close/>
              </a:path>
            </a:pathLst>
          </a:custGeom>
          <a:solidFill>
            <a:srgbClr val="ED7D31"/>
          </a:solidFill>
        </p:spPr>
        <p:txBody>
          <a:bodyPr wrap="square" lIns="0" tIns="0" rIns="0" bIns="0" rtlCol="0"/>
          <a:lstStyle/>
          <a:p>
            <a:endParaRPr dirty="0"/>
          </a:p>
        </p:txBody>
      </p:sp>
      <p:sp>
        <p:nvSpPr>
          <p:cNvPr id="8" name="Slide Number Placeholder 7">
            <a:extLst>
              <a:ext uri="{FF2B5EF4-FFF2-40B4-BE49-F238E27FC236}">
                <a16:creationId xmlns:a16="http://schemas.microsoft.com/office/drawing/2014/main" id="{66ABFF3D-7821-D6EA-518C-083101C43C49}"/>
              </a:ext>
            </a:extLst>
          </p:cNvPr>
          <p:cNvSpPr>
            <a:spLocks noGrp="1"/>
          </p:cNvSpPr>
          <p:nvPr>
            <p:ph type="sldNum" sz="quarter" idx="7"/>
          </p:nvPr>
        </p:nvSpPr>
        <p:spPr>
          <a:xfrm>
            <a:off x="11758548" y="6590792"/>
            <a:ext cx="357252" cy="153888"/>
          </a:xfrm>
        </p:spPr>
        <p:txBody>
          <a:bodyPr/>
          <a:lstStyle/>
          <a:p>
            <a:pPr marL="115570">
              <a:lnSpc>
                <a:spcPts val="1240"/>
              </a:lnSpc>
            </a:pPr>
            <a:fld id="{81D60167-4931-47E6-BA6A-407CBD079E47}" type="slidenum">
              <a:rPr lang="en-US" spc="-50" smtClean="0">
                <a:latin typeface="Arial" panose="020B0604020202020204" pitchFamily="34" charset="0"/>
                <a:cs typeface="Arial" panose="020B0604020202020204" pitchFamily="34" charset="0"/>
              </a:rPr>
              <a:t>44</a:t>
            </a:fld>
            <a:endParaRPr lang="en-US" spc="-5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BED3FCEC-A0BE-20C0-04DD-CC107F6EFC3B}"/>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4050" y="373380"/>
            <a:ext cx="3605529" cy="1114346"/>
          </a:xfrm>
          <a:prstGeom prst="rect">
            <a:avLst/>
          </a:prstGeom>
        </p:spPr>
      </p:pic>
    </p:spTree>
    <p:extLst>
      <p:ext uri="{BB962C8B-B14F-4D97-AF65-F5344CB8AC3E}">
        <p14:creationId xmlns:p14="http://schemas.microsoft.com/office/powerpoint/2010/main" val="15541785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43845-0C35-6E8A-2F01-EEA980893F9B}"/>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0922A612-C0C7-7176-8420-E6172FDD9A5F}"/>
              </a:ext>
            </a:extLst>
          </p:cNvPr>
          <p:cNvSpPr txBox="1">
            <a:spLocks noGrp="1"/>
          </p:cNvSpPr>
          <p:nvPr>
            <p:ph type="title" idx="4294967295"/>
          </p:nvPr>
        </p:nvSpPr>
        <p:spPr>
          <a:xfrm>
            <a:off x="474420" y="685800"/>
            <a:ext cx="8212380" cy="289823"/>
          </a:xfrm>
          <a:prstGeom prst="rect">
            <a:avLst/>
          </a:prstGeom>
          <a:noFill/>
          <a:ln>
            <a:noFill/>
            <a:prstDash/>
          </a:ln>
          <a:effectLst/>
        </p:spPr>
        <p:txBody>
          <a:bodyPr rot="0" spcFirstLastPara="0" vertOverflow="overflow" horzOverflow="overflow" vert="horz" wrap="square" lIns="0" tIns="12700" rIns="0" bIns="0" numCol="1" spcCol="0" rtlCol="0" fromWordArt="0" anchor="t" anchorCtr="0" forceAA="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Year Over Year First Quarter Admission and Revenue by Casino in NWLA</a:t>
            </a:r>
            <a:endParaRPr kumimoji="0" lang="en-US"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graphicFrame>
        <p:nvGraphicFramePr>
          <p:cNvPr id="7" name="Table 6">
            <a:extLst>
              <a:ext uri="{FF2B5EF4-FFF2-40B4-BE49-F238E27FC236}">
                <a16:creationId xmlns:a16="http://schemas.microsoft.com/office/drawing/2014/main" id="{284C11EC-C210-332E-3535-6FB20CC83B4E}"/>
              </a:ext>
            </a:extLst>
          </p:cNvPr>
          <p:cNvGraphicFramePr>
            <a:graphicFrameLocks noGrp="1"/>
          </p:cNvGraphicFramePr>
          <p:nvPr>
            <p:extLst>
              <p:ext uri="{D42A27DB-BD31-4B8C-83A1-F6EECF244321}">
                <p14:modId xmlns:p14="http://schemas.microsoft.com/office/powerpoint/2010/main" val="678778954"/>
              </p:ext>
            </p:extLst>
          </p:nvPr>
        </p:nvGraphicFramePr>
        <p:xfrm>
          <a:off x="474420" y="975623"/>
          <a:ext cx="11521440" cy="4618096"/>
        </p:xfrm>
        <a:graphic>
          <a:graphicData uri="http://schemas.openxmlformats.org/drawingml/2006/table">
            <a:tbl>
              <a:tblPr firstRow="1" bandRow="1">
                <a:tableStyleId>{616DA210-FB5B-4158-B5E0-FEB733F419BA}</a:tableStyleId>
              </a:tblPr>
              <a:tblGrid>
                <a:gridCol w="1278180">
                  <a:extLst>
                    <a:ext uri="{9D8B030D-6E8A-4147-A177-3AD203B41FA5}">
                      <a16:colId xmlns:a16="http://schemas.microsoft.com/office/drawing/2014/main" val="3721739015"/>
                    </a:ext>
                  </a:extLst>
                </a:gridCol>
                <a:gridCol w="1143000">
                  <a:extLst>
                    <a:ext uri="{9D8B030D-6E8A-4147-A177-3AD203B41FA5}">
                      <a16:colId xmlns:a16="http://schemas.microsoft.com/office/drawing/2014/main" val="4000728589"/>
                    </a:ext>
                  </a:extLst>
                </a:gridCol>
                <a:gridCol w="1143000">
                  <a:extLst>
                    <a:ext uri="{9D8B030D-6E8A-4147-A177-3AD203B41FA5}">
                      <a16:colId xmlns:a16="http://schemas.microsoft.com/office/drawing/2014/main" val="1194216519"/>
                    </a:ext>
                  </a:extLst>
                </a:gridCol>
                <a:gridCol w="990600">
                  <a:extLst>
                    <a:ext uri="{9D8B030D-6E8A-4147-A177-3AD203B41FA5}">
                      <a16:colId xmlns:a16="http://schemas.microsoft.com/office/drawing/2014/main" val="2935680977"/>
                    </a:ext>
                  </a:extLst>
                </a:gridCol>
                <a:gridCol w="1447800">
                  <a:extLst>
                    <a:ext uri="{9D8B030D-6E8A-4147-A177-3AD203B41FA5}">
                      <a16:colId xmlns:a16="http://schemas.microsoft.com/office/drawing/2014/main" val="4184386326"/>
                    </a:ext>
                  </a:extLst>
                </a:gridCol>
                <a:gridCol w="1295400">
                  <a:extLst>
                    <a:ext uri="{9D8B030D-6E8A-4147-A177-3AD203B41FA5}">
                      <a16:colId xmlns:a16="http://schemas.microsoft.com/office/drawing/2014/main" val="3245518176"/>
                    </a:ext>
                  </a:extLst>
                </a:gridCol>
                <a:gridCol w="990600">
                  <a:extLst>
                    <a:ext uri="{9D8B030D-6E8A-4147-A177-3AD203B41FA5}">
                      <a16:colId xmlns:a16="http://schemas.microsoft.com/office/drawing/2014/main" val="1358641066"/>
                    </a:ext>
                  </a:extLst>
                </a:gridCol>
                <a:gridCol w="990600">
                  <a:extLst>
                    <a:ext uri="{9D8B030D-6E8A-4147-A177-3AD203B41FA5}">
                      <a16:colId xmlns:a16="http://schemas.microsoft.com/office/drawing/2014/main" val="3536962151"/>
                    </a:ext>
                  </a:extLst>
                </a:gridCol>
                <a:gridCol w="838200">
                  <a:extLst>
                    <a:ext uri="{9D8B030D-6E8A-4147-A177-3AD203B41FA5}">
                      <a16:colId xmlns:a16="http://schemas.microsoft.com/office/drawing/2014/main" val="3905251118"/>
                    </a:ext>
                  </a:extLst>
                </a:gridCol>
                <a:gridCol w="1404060">
                  <a:extLst>
                    <a:ext uri="{9D8B030D-6E8A-4147-A177-3AD203B41FA5}">
                      <a16:colId xmlns:a16="http://schemas.microsoft.com/office/drawing/2014/main" val="881915921"/>
                    </a:ext>
                  </a:extLst>
                </a:gridCol>
              </a:tblGrid>
              <a:tr h="777784">
                <a:tc>
                  <a:txBody>
                    <a:bodyPr/>
                    <a:lstStyle/>
                    <a:p>
                      <a:pPr algn="ctr"/>
                      <a:r>
                        <a:rPr lang="en-US" sz="1200" dirty="0">
                          <a:solidFill>
                            <a:schemeClr val="bg1"/>
                          </a:solidFill>
                          <a:latin typeface="Arial" panose="020B0604020202020204" pitchFamily="34" charset="0"/>
                          <a:cs typeface="Arial" panose="020B0604020202020204" pitchFamily="34" charset="0"/>
                        </a:rPr>
                        <a:t>Casino</a:t>
                      </a:r>
                    </a:p>
                  </a:txBody>
                  <a:tcPr anchor="ctr">
                    <a:solidFill>
                      <a:srgbClr val="472C7B"/>
                    </a:solidFill>
                  </a:tcPr>
                </a:tc>
                <a:tc>
                  <a:txBody>
                    <a:bodyPr/>
                    <a:lstStyle/>
                    <a:p>
                      <a:pPr algn="ctr"/>
                      <a:r>
                        <a:rPr lang="en-US" sz="1200" dirty="0">
                          <a:solidFill>
                            <a:schemeClr val="bg1"/>
                          </a:solidFill>
                          <a:latin typeface="Arial" panose="020B0604020202020204" pitchFamily="34" charset="0"/>
                          <a:cs typeface="Arial" panose="020B0604020202020204" pitchFamily="34" charset="0"/>
                        </a:rPr>
                        <a:t>2026 Q1 Admission</a:t>
                      </a:r>
                    </a:p>
                    <a:p>
                      <a:pPr algn="ctr"/>
                      <a:r>
                        <a:rPr lang="en-US" sz="1200" dirty="0">
                          <a:solidFill>
                            <a:schemeClr val="bg1"/>
                          </a:solidFill>
                          <a:latin typeface="Arial" panose="020B0604020202020204" pitchFamily="34" charset="0"/>
                          <a:cs typeface="Arial" panose="020B0604020202020204" pitchFamily="34" charset="0"/>
                        </a:rPr>
                        <a:t>(# People)</a:t>
                      </a:r>
                    </a:p>
                  </a:txBody>
                  <a:tcPr anchor="ctr">
                    <a:solidFill>
                      <a:srgbClr val="472C7B"/>
                    </a:solidFill>
                  </a:tcPr>
                </a:tc>
                <a:tc>
                  <a:txBody>
                    <a:bodyPr/>
                    <a:lstStyle/>
                    <a:p>
                      <a:pPr algn="ctr"/>
                      <a:r>
                        <a:rPr lang="en-US" sz="1200" dirty="0">
                          <a:solidFill>
                            <a:schemeClr val="bg1"/>
                          </a:solidFill>
                          <a:latin typeface="Arial" panose="020B0604020202020204" pitchFamily="34" charset="0"/>
                          <a:cs typeface="Arial" panose="020B0604020202020204" pitchFamily="34" charset="0"/>
                        </a:rPr>
                        <a:t>2026 Q1</a:t>
                      </a:r>
                    </a:p>
                    <a:p>
                      <a:pPr algn="ctr"/>
                      <a:r>
                        <a:rPr lang="en-US" sz="1200" dirty="0">
                          <a:solidFill>
                            <a:schemeClr val="bg1"/>
                          </a:solidFill>
                          <a:latin typeface="Arial" panose="020B0604020202020204" pitchFamily="34" charset="0"/>
                          <a:cs typeface="Arial" panose="020B0604020202020204" pitchFamily="34" charset="0"/>
                        </a:rPr>
                        <a:t>Revenue</a:t>
                      </a:r>
                    </a:p>
                  </a:txBody>
                  <a:tcPr anchor="ctr">
                    <a:solidFill>
                      <a:srgbClr val="472C7B"/>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Arial" panose="020B0604020202020204" pitchFamily="34" charset="0"/>
                          <a:cs typeface="Arial" panose="020B0604020202020204" pitchFamily="34" charset="0"/>
                        </a:rPr>
                        <a:t>2026 Q1 </a:t>
                      </a:r>
                    </a:p>
                    <a:p>
                      <a:pPr marL="0" marR="0" lvl="0" indent="0" algn="ctr" defTabSz="91440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Arial" panose="020B0604020202020204" pitchFamily="34" charset="0"/>
                          <a:cs typeface="Arial" panose="020B0604020202020204" pitchFamily="34" charset="0"/>
                        </a:rPr>
                        <a:t>% Revenue</a:t>
                      </a:r>
                    </a:p>
                  </a:txBody>
                  <a:tcPr anchor="ctr">
                    <a:solidFill>
                      <a:srgbClr val="472C7B"/>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Arial" panose="020B0604020202020204" pitchFamily="34" charset="0"/>
                          <a:cs typeface="Arial" panose="020B0604020202020204" pitchFamily="34" charset="0"/>
                        </a:rPr>
                        <a:t>2026 Q1 Index </a:t>
                      </a:r>
                    </a:p>
                    <a:p>
                      <a:pPr marL="0" marR="0" lvl="0" indent="0" algn="ctr" defTabSz="91440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Arial" panose="020B0604020202020204" pitchFamily="34" charset="0"/>
                          <a:cs typeface="Arial" panose="020B0604020202020204" pitchFamily="34" charset="0"/>
                        </a:rPr>
                        <a:t>Revenue/Person</a:t>
                      </a:r>
                    </a:p>
                  </a:txBody>
                  <a:tcPr anchor="ctr">
                    <a:solidFill>
                      <a:srgbClr val="472C7B"/>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Arial" panose="020B0604020202020204" pitchFamily="34" charset="0"/>
                          <a:cs typeface="Arial" panose="020B0604020202020204" pitchFamily="34" charset="0"/>
                        </a:rPr>
                        <a:t>Year-Over-Year % Change in  Q1 Revenue</a:t>
                      </a:r>
                    </a:p>
                    <a:p>
                      <a:pPr algn="ctr"/>
                      <a:endParaRPr lang="en-US" sz="1200" dirty="0">
                        <a:solidFill>
                          <a:schemeClr val="bg1"/>
                        </a:solidFill>
                        <a:latin typeface="Arial" panose="020B0604020202020204" pitchFamily="34" charset="0"/>
                        <a:cs typeface="Arial" panose="020B0604020202020204" pitchFamily="34" charset="0"/>
                      </a:endParaRPr>
                    </a:p>
                  </a:txBody>
                  <a:tcPr anchor="ctr">
                    <a:solidFill>
                      <a:srgbClr val="472C7B"/>
                    </a:solidFill>
                  </a:tcPr>
                </a:tc>
                <a:tc>
                  <a:txBody>
                    <a:bodyPr/>
                    <a:lstStyle/>
                    <a:p>
                      <a:pPr algn="ctr"/>
                      <a:r>
                        <a:rPr lang="en-US" sz="1200" dirty="0">
                          <a:solidFill>
                            <a:schemeClr val="bg1"/>
                          </a:solidFill>
                          <a:latin typeface="Arial" panose="020B0604020202020204" pitchFamily="34" charset="0"/>
                          <a:cs typeface="Arial" panose="020B0604020202020204" pitchFamily="34" charset="0"/>
                        </a:rPr>
                        <a:t>2025 Q1 Admission</a:t>
                      </a:r>
                    </a:p>
                    <a:p>
                      <a:pPr algn="ctr"/>
                      <a:r>
                        <a:rPr lang="en-US" sz="1200" dirty="0">
                          <a:solidFill>
                            <a:schemeClr val="bg1"/>
                          </a:solidFill>
                          <a:latin typeface="Arial" panose="020B0604020202020204" pitchFamily="34" charset="0"/>
                          <a:cs typeface="Arial" panose="020B0604020202020204" pitchFamily="34" charset="0"/>
                        </a:rPr>
                        <a:t>(# People)</a:t>
                      </a:r>
                    </a:p>
                  </a:txBody>
                  <a:tcPr anchor="ctr">
                    <a:solidFill>
                      <a:srgbClr val="472C7B"/>
                    </a:solidFill>
                  </a:tcPr>
                </a:tc>
                <a:tc>
                  <a:txBody>
                    <a:bodyPr/>
                    <a:lstStyle/>
                    <a:p>
                      <a:pPr algn="ctr"/>
                      <a:r>
                        <a:rPr lang="en-US" sz="1200" dirty="0">
                          <a:solidFill>
                            <a:schemeClr val="bg1"/>
                          </a:solidFill>
                          <a:latin typeface="Arial" panose="020B0604020202020204" pitchFamily="34" charset="0"/>
                          <a:cs typeface="Arial" panose="020B0604020202020204" pitchFamily="34" charset="0"/>
                        </a:rPr>
                        <a:t>2025 Q1</a:t>
                      </a:r>
                    </a:p>
                    <a:p>
                      <a:pPr algn="ctr"/>
                      <a:r>
                        <a:rPr lang="en-US" sz="1200" dirty="0">
                          <a:solidFill>
                            <a:schemeClr val="bg1"/>
                          </a:solidFill>
                          <a:latin typeface="Arial" panose="020B0604020202020204" pitchFamily="34" charset="0"/>
                          <a:cs typeface="Arial" panose="020B0604020202020204" pitchFamily="34" charset="0"/>
                        </a:rPr>
                        <a:t>Revenue</a:t>
                      </a:r>
                    </a:p>
                  </a:txBody>
                  <a:tcPr anchor="ctr">
                    <a:solidFill>
                      <a:srgbClr val="472C7B"/>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Arial" panose="020B0604020202020204" pitchFamily="34" charset="0"/>
                          <a:cs typeface="Arial" panose="020B0604020202020204" pitchFamily="34" charset="0"/>
                        </a:rPr>
                        <a:t>2025 Q1 </a:t>
                      </a:r>
                    </a:p>
                    <a:p>
                      <a:pPr marL="0" marR="0" lvl="0" indent="0" algn="ctr" defTabSz="91440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Arial" panose="020B0604020202020204" pitchFamily="34" charset="0"/>
                          <a:cs typeface="Arial" panose="020B0604020202020204" pitchFamily="34" charset="0"/>
                        </a:rPr>
                        <a:t>% Revenue</a:t>
                      </a:r>
                    </a:p>
                  </a:txBody>
                  <a:tcPr anchor="ctr">
                    <a:solidFill>
                      <a:srgbClr val="472C7B"/>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Arial" panose="020B0604020202020204" pitchFamily="34" charset="0"/>
                          <a:cs typeface="Arial" panose="020B0604020202020204" pitchFamily="34" charset="0"/>
                        </a:rPr>
                        <a:t>2025 Q1 Index </a:t>
                      </a:r>
                    </a:p>
                    <a:p>
                      <a:pPr marL="0" marR="0" lvl="0" indent="0" algn="ctr" defTabSz="91440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Arial" panose="020B0604020202020204" pitchFamily="34" charset="0"/>
                          <a:cs typeface="Arial" panose="020B0604020202020204" pitchFamily="34" charset="0"/>
                        </a:rPr>
                        <a:t>Revenue/Person</a:t>
                      </a:r>
                    </a:p>
                  </a:txBody>
                  <a:tcPr anchor="ctr">
                    <a:solidFill>
                      <a:srgbClr val="472C7B"/>
                    </a:solidFill>
                  </a:tcPr>
                </a:tc>
                <a:extLst>
                  <a:ext uri="{0D108BD9-81ED-4DB2-BD59-A6C34878D82A}">
                    <a16:rowId xmlns:a16="http://schemas.microsoft.com/office/drawing/2014/main" val="3980784905"/>
                  </a:ext>
                </a:extLst>
              </a:tr>
              <a:tr h="474392">
                <a:tc>
                  <a:txBody>
                    <a:bodyPr/>
                    <a:lstStyle/>
                    <a:p>
                      <a:pPr algn="l" fontAlgn="b"/>
                      <a:r>
                        <a:rPr lang="en-US" sz="1100" b="0" u="none" strike="noStrike" dirty="0">
                          <a:solidFill>
                            <a:srgbClr val="000000"/>
                          </a:solidFill>
                          <a:effectLst/>
                          <a:latin typeface="Arial" panose="020B0604020202020204" pitchFamily="34" charset="0"/>
                          <a:cs typeface="Arial" panose="020B0604020202020204" pitchFamily="34" charset="0"/>
                        </a:rPr>
                        <a:t>Bally’s</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                    290,311 </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$23,539,170</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15.0%</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$81.08</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-12.2%</a:t>
                      </a:r>
                    </a:p>
                  </a:txBody>
                  <a:tcPr marL="9525" marR="9525" marT="9525" marB="0" anchor="ctr"/>
                </a:tc>
                <a:tc>
                  <a:txBody>
                    <a:bodyPr/>
                    <a:lstStyle/>
                    <a:p>
                      <a:pPr algn="ctr" fontAlgn="b"/>
                      <a:r>
                        <a:rPr lang="en-US" sz="1100" b="0" i="0" u="none" strike="noStrike" dirty="0">
                          <a:solidFill>
                            <a:srgbClr val="000000"/>
                          </a:solidFill>
                          <a:effectLst/>
                          <a:latin typeface="Arial" panose="020B0604020202020204" pitchFamily="34" charset="0"/>
                          <a:cs typeface="Arial" panose="020B0604020202020204" pitchFamily="34" charset="0"/>
                        </a:rPr>
                        <a:t>      294,645 </a:t>
                      </a:r>
                    </a:p>
                  </a:txBody>
                  <a:tcPr marL="9525" marR="9525" marT="9525" marB="0" anchor="ctr"/>
                </a:tc>
                <a:tc>
                  <a:txBody>
                    <a:bodyPr/>
                    <a:lstStyle/>
                    <a:p>
                      <a:pPr algn="ctr" fontAlgn="b"/>
                      <a:r>
                        <a:rPr lang="en-US" sz="1100" b="0" i="0" u="none" strike="noStrike" dirty="0">
                          <a:solidFill>
                            <a:srgbClr val="000000"/>
                          </a:solidFill>
                          <a:effectLst/>
                          <a:latin typeface="Arial" panose="020B0604020202020204" pitchFamily="34" charset="0"/>
                          <a:cs typeface="Arial" panose="020B0604020202020204" pitchFamily="34" charset="0"/>
                        </a:rPr>
                        <a:t>    $26,810,421 </a:t>
                      </a:r>
                    </a:p>
                  </a:txBody>
                  <a:tcPr marL="9525" marR="9525" marT="9525" marB="0" anchor="ctr"/>
                </a:tc>
                <a:tc>
                  <a:txBody>
                    <a:bodyPr/>
                    <a:lstStyle/>
                    <a:p>
                      <a:pPr algn="ctr" fontAlgn="b"/>
                      <a:r>
                        <a:rPr lang="en-US" sz="1100" b="0" i="0" u="none" strike="noStrike">
                          <a:solidFill>
                            <a:srgbClr val="000000"/>
                          </a:solidFill>
                          <a:effectLst/>
                          <a:latin typeface="Arial" panose="020B0604020202020204" pitchFamily="34" charset="0"/>
                          <a:cs typeface="Arial" panose="020B0604020202020204" pitchFamily="34" charset="0"/>
                        </a:rPr>
                        <a:t>17.73%</a:t>
                      </a:r>
                    </a:p>
                  </a:txBody>
                  <a:tcPr marL="9525" marR="9525" marT="9525" marB="0" anchor="ctr"/>
                </a:tc>
                <a:tc>
                  <a:txBody>
                    <a:bodyPr/>
                    <a:lstStyle/>
                    <a:p>
                      <a:pPr algn="ctr" fontAlgn="b"/>
                      <a:r>
                        <a:rPr lang="en-US" sz="1100" b="0" i="0" u="none" strike="noStrike" dirty="0">
                          <a:solidFill>
                            <a:srgbClr val="000000"/>
                          </a:solidFill>
                          <a:effectLst/>
                          <a:latin typeface="Arial" panose="020B0604020202020204" pitchFamily="34" charset="0"/>
                          <a:cs typeface="Arial" panose="020B0604020202020204" pitchFamily="34" charset="0"/>
                        </a:rPr>
                        <a:t>$90.99</a:t>
                      </a:r>
                    </a:p>
                  </a:txBody>
                  <a:tcPr marL="9525" marR="9525" marT="9525" marB="0" anchor="ctr"/>
                </a:tc>
                <a:extLst>
                  <a:ext uri="{0D108BD9-81ED-4DB2-BD59-A6C34878D82A}">
                    <a16:rowId xmlns:a16="http://schemas.microsoft.com/office/drawing/2014/main" val="1206696995"/>
                  </a:ext>
                </a:extLst>
              </a:tr>
              <a:tr h="474392">
                <a:tc>
                  <a:txBody>
                    <a:bodyPr/>
                    <a:lstStyle/>
                    <a:p>
                      <a:pPr algn="l" fontAlgn="b"/>
                      <a:r>
                        <a:rPr lang="en-US" sz="1100" b="0" u="none" strike="noStrike" dirty="0" err="1">
                          <a:solidFill>
                            <a:srgbClr val="000000"/>
                          </a:solidFill>
                          <a:effectLst/>
                          <a:latin typeface="Arial" panose="020B0604020202020204" pitchFamily="34" charset="0"/>
                          <a:cs typeface="Arial" panose="020B0604020202020204" pitchFamily="34" charset="0"/>
                        </a:rPr>
                        <a:t>BoomTown</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                    118,610 </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$10,144,348</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6.5%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$85.53</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-12.1%</a:t>
                      </a:r>
                    </a:p>
                  </a:txBody>
                  <a:tcPr marL="9525" marR="9525" marT="9525" marB="0" anchor="ctr"/>
                </a:tc>
                <a:tc>
                  <a:txBody>
                    <a:bodyPr/>
                    <a:lstStyle/>
                    <a:p>
                      <a:pPr algn="ctr" fontAlgn="b"/>
                      <a:r>
                        <a:rPr lang="en-US" sz="1100" b="0" i="0" u="none" strike="noStrike" dirty="0">
                          <a:solidFill>
                            <a:srgbClr val="000000"/>
                          </a:solidFill>
                          <a:effectLst/>
                          <a:latin typeface="Arial" panose="020B0604020202020204" pitchFamily="34" charset="0"/>
                          <a:cs typeface="Arial" panose="020B0604020202020204" pitchFamily="34" charset="0"/>
                        </a:rPr>
                        <a:t>      127,994 </a:t>
                      </a:r>
                    </a:p>
                  </a:txBody>
                  <a:tcPr marL="9525" marR="9525" marT="9525" marB="0" anchor="ctr"/>
                </a:tc>
                <a:tc>
                  <a:txBody>
                    <a:bodyPr/>
                    <a:lstStyle/>
                    <a:p>
                      <a:pPr algn="ctr" fontAlgn="b"/>
                      <a:r>
                        <a:rPr lang="en-US" sz="1100" b="0" i="0" u="none" strike="noStrike" dirty="0">
                          <a:solidFill>
                            <a:srgbClr val="000000"/>
                          </a:solidFill>
                          <a:effectLst/>
                          <a:latin typeface="Arial" panose="020B0604020202020204" pitchFamily="34" charset="0"/>
                          <a:cs typeface="Arial" panose="020B0604020202020204" pitchFamily="34" charset="0"/>
                        </a:rPr>
                        <a:t>     $11,535,615 </a:t>
                      </a:r>
                    </a:p>
                  </a:txBody>
                  <a:tcPr marL="9525" marR="9525" marT="9525" marB="0" anchor="ctr"/>
                </a:tc>
                <a:tc>
                  <a:txBody>
                    <a:bodyPr/>
                    <a:lstStyle/>
                    <a:p>
                      <a:pPr algn="ctr" fontAlgn="b"/>
                      <a:r>
                        <a:rPr lang="en-US" sz="1100" b="0" i="0" u="none" strike="noStrike" dirty="0">
                          <a:solidFill>
                            <a:srgbClr val="000000"/>
                          </a:solidFill>
                          <a:effectLst/>
                          <a:latin typeface="Arial" panose="020B0604020202020204" pitchFamily="34" charset="0"/>
                          <a:cs typeface="Arial" panose="020B0604020202020204" pitchFamily="34" charset="0"/>
                        </a:rPr>
                        <a:t>7.63%</a:t>
                      </a:r>
                    </a:p>
                  </a:txBody>
                  <a:tcPr marL="9525" marR="9525" marT="9525" marB="0" anchor="ctr"/>
                </a:tc>
                <a:tc>
                  <a:txBody>
                    <a:bodyPr/>
                    <a:lstStyle/>
                    <a:p>
                      <a:pPr algn="ctr" fontAlgn="b"/>
                      <a:r>
                        <a:rPr lang="en-US" sz="1100" b="0" i="0" u="none" strike="noStrike" dirty="0">
                          <a:solidFill>
                            <a:srgbClr val="000000"/>
                          </a:solidFill>
                          <a:effectLst/>
                          <a:latin typeface="Arial" panose="020B0604020202020204" pitchFamily="34" charset="0"/>
                          <a:cs typeface="Arial" panose="020B0604020202020204" pitchFamily="34" charset="0"/>
                        </a:rPr>
                        <a:t>$90.13</a:t>
                      </a:r>
                    </a:p>
                  </a:txBody>
                  <a:tcPr marL="9525" marR="9525" marT="9525" marB="0" anchor="ctr"/>
                </a:tc>
                <a:extLst>
                  <a:ext uri="{0D108BD9-81ED-4DB2-BD59-A6C34878D82A}">
                    <a16:rowId xmlns:a16="http://schemas.microsoft.com/office/drawing/2014/main" val="2329105855"/>
                  </a:ext>
                </a:extLst>
              </a:tr>
              <a:tr h="474392">
                <a:tc>
                  <a:txBody>
                    <a:bodyPr/>
                    <a:lstStyle/>
                    <a:p>
                      <a:pPr algn="l" fontAlgn="b"/>
                      <a:r>
                        <a:rPr lang="en-US" sz="1100" b="0" u="none" strike="noStrike" dirty="0">
                          <a:solidFill>
                            <a:srgbClr val="000000"/>
                          </a:solidFill>
                          <a:effectLst/>
                          <a:latin typeface="Arial" panose="020B0604020202020204" pitchFamily="34" charset="0"/>
                          <a:cs typeface="Arial" panose="020B0604020202020204" pitchFamily="34" charset="0"/>
                        </a:rPr>
                        <a:t>Harrah's LA Downs</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                    127,180 </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$8,812,074</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5.6%</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$69.29</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-4.9%</a:t>
                      </a:r>
                    </a:p>
                  </a:txBody>
                  <a:tcPr marL="9525" marR="9525" marT="9525" marB="0" anchor="ctr"/>
                </a:tc>
                <a:tc>
                  <a:txBody>
                    <a:bodyPr/>
                    <a:lstStyle/>
                    <a:p>
                      <a:pPr algn="ctr" fontAlgn="b"/>
                      <a:r>
                        <a:rPr lang="en-US" sz="1100" b="0" i="0" u="none" strike="noStrike">
                          <a:solidFill>
                            <a:srgbClr val="000000"/>
                          </a:solidFill>
                          <a:effectLst/>
                          <a:latin typeface="Arial" panose="020B0604020202020204" pitchFamily="34" charset="0"/>
                          <a:cs typeface="Arial" panose="020B0604020202020204" pitchFamily="34" charset="0"/>
                        </a:rPr>
                        <a:t>      157,051 </a:t>
                      </a:r>
                    </a:p>
                  </a:txBody>
                  <a:tcPr marL="9525" marR="9525" marT="9525" marB="0" anchor="ctr"/>
                </a:tc>
                <a:tc>
                  <a:txBody>
                    <a:bodyPr/>
                    <a:lstStyle/>
                    <a:p>
                      <a:pPr algn="ctr" fontAlgn="b"/>
                      <a:r>
                        <a:rPr lang="en-US" sz="1100" b="0" i="0" u="none" strike="noStrike" dirty="0">
                          <a:solidFill>
                            <a:srgbClr val="000000"/>
                          </a:solidFill>
                          <a:effectLst/>
                          <a:latin typeface="Arial" panose="020B0604020202020204" pitchFamily="34" charset="0"/>
                          <a:cs typeface="Arial" panose="020B0604020202020204" pitchFamily="34" charset="0"/>
                        </a:rPr>
                        <a:t>       $9,266,374 </a:t>
                      </a:r>
                    </a:p>
                  </a:txBody>
                  <a:tcPr marL="9525" marR="9525" marT="9525" marB="0" anchor="ctr"/>
                </a:tc>
                <a:tc>
                  <a:txBody>
                    <a:bodyPr/>
                    <a:lstStyle/>
                    <a:p>
                      <a:pPr algn="ctr" fontAlgn="b"/>
                      <a:r>
                        <a:rPr lang="en-US" sz="1100" b="0" i="0" u="none" strike="noStrike" dirty="0">
                          <a:solidFill>
                            <a:srgbClr val="000000"/>
                          </a:solidFill>
                          <a:effectLst/>
                          <a:latin typeface="Arial" panose="020B0604020202020204" pitchFamily="34" charset="0"/>
                          <a:cs typeface="Arial" panose="020B0604020202020204" pitchFamily="34" charset="0"/>
                        </a:rPr>
                        <a:t>6.13%</a:t>
                      </a:r>
                    </a:p>
                  </a:txBody>
                  <a:tcPr marL="9525" marR="9525" marT="9525" marB="0" anchor="ctr"/>
                </a:tc>
                <a:tc>
                  <a:txBody>
                    <a:bodyPr/>
                    <a:lstStyle/>
                    <a:p>
                      <a:pPr algn="ctr" fontAlgn="b"/>
                      <a:r>
                        <a:rPr lang="en-US" sz="1100" b="0" i="0" u="none" strike="noStrike" dirty="0">
                          <a:solidFill>
                            <a:srgbClr val="000000"/>
                          </a:solidFill>
                          <a:effectLst/>
                          <a:latin typeface="Arial" panose="020B0604020202020204" pitchFamily="34" charset="0"/>
                          <a:cs typeface="Arial" panose="020B0604020202020204" pitchFamily="34" charset="0"/>
                        </a:rPr>
                        <a:t>$59.00</a:t>
                      </a:r>
                    </a:p>
                  </a:txBody>
                  <a:tcPr marL="9525" marR="9525" marT="9525" marB="0" anchor="ctr"/>
                </a:tc>
                <a:extLst>
                  <a:ext uri="{0D108BD9-81ED-4DB2-BD59-A6C34878D82A}">
                    <a16:rowId xmlns:a16="http://schemas.microsoft.com/office/drawing/2014/main" val="2954463557"/>
                  </a:ext>
                </a:extLst>
              </a:tr>
              <a:tr h="474392">
                <a:tc>
                  <a:txBody>
                    <a:bodyPr/>
                    <a:lstStyle/>
                    <a:p>
                      <a:pPr algn="l" fontAlgn="b"/>
                      <a:r>
                        <a:rPr lang="en-US" sz="1100" b="0" u="none" strike="noStrike" dirty="0">
                          <a:solidFill>
                            <a:srgbClr val="000000"/>
                          </a:solidFill>
                          <a:effectLst/>
                          <a:latin typeface="Arial" panose="020B0604020202020204" pitchFamily="34" charset="0"/>
                          <a:cs typeface="Arial" panose="020B0604020202020204" pitchFamily="34" charset="0"/>
                        </a:rPr>
                        <a:t>Horseshoe</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                    195,286 </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$32,432,249</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20.7%</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$166.08</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8.0%</a:t>
                      </a:r>
                    </a:p>
                  </a:txBody>
                  <a:tcPr marL="9525" marR="9525" marT="9525" marB="0" anchor="ctr"/>
                </a:tc>
                <a:tc>
                  <a:txBody>
                    <a:bodyPr/>
                    <a:lstStyle/>
                    <a:p>
                      <a:pPr algn="ctr" fontAlgn="b"/>
                      <a:r>
                        <a:rPr lang="en-US" sz="1100" b="0" i="0" u="none" strike="noStrike" dirty="0">
                          <a:solidFill>
                            <a:srgbClr val="000000"/>
                          </a:solidFill>
                          <a:effectLst/>
                          <a:latin typeface="Arial" panose="020B0604020202020204" pitchFamily="34" charset="0"/>
                          <a:cs typeface="Arial" panose="020B0604020202020204" pitchFamily="34" charset="0"/>
                        </a:rPr>
                        <a:t>      182,962 </a:t>
                      </a:r>
                    </a:p>
                  </a:txBody>
                  <a:tcPr marL="9525" marR="9525" marT="9525" marB="0" anchor="ctr"/>
                </a:tc>
                <a:tc>
                  <a:txBody>
                    <a:bodyPr/>
                    <a:lstStyle/>
                    <a:p>
                      <a:pPr algn="ctr" fontAlgn="b"/>
                      <a:r>
                        <a:rPr lang="en-US" sz="1100" b="0" i="0" u="none" strike="noStrike" dirty="0">
                          <a:solidFill>
                            <a:srgbClr val="000000"/>
                          </a:solidFill>
                          <a:effectLst/>
                          <a:latin typeface="Arial" panose="020B0604020202020204" pitchFamily="34" charset="0"/>
                          <a:cs typeface="Arial" panose="020B0604020202020204" pitchFamily="34" charset="0"/>
                        </a:rPr>
                        <a:t>     $30,021,610 </a:t>
                      </a:r>
                    </a:p>
                  </a:txBody>
                  <a:tcPr marL="9525" marR="9525" marT="9525" marB="0" anchor="ctr"/>
                </a:tc>
                <a:tc>
                  <a:txBody>
                    <a:bodyPr/>
                    <a:lstStyle/>
                    <a:p>
                      <a:pPr algn="ctr" fontAlgn="b"/>
                      <a:r>
                        <a:rPr lang="en-US" sz="1100" b="0" i="0" u="none" strike="noStrike" dirty="0">
                          <a:solidFill>
                            <a:srgbClr val="000000"/>
                          </a:solidFill>
                          <a:effectLst/>
                          <a:latin typeface="Arial" panose="020B0604020202020204" pitchFamily="34" charset="0"/>
                          <a:cs typeface="Arial" panose="020B0604020202020204" pitchFamily="34" charset="0"/>
                        </a:rPr>
                        <a:t>19.85%</a:t>
                      </a:r>
                    </a:p>
                  </a:txBody>
                  <a:tcPr marL="9525" marR="9525" marT="9525" marB="0" anchor="ctr"/>
                </a:tc>
                <a:tc>
                  <a:txBody>
                    <a:bodyPr/>
                    <a:lstStyle/>
                    <a:p>
                      <a:pPr algn="ctr" fontAlgn="b"/>
                      <a:r>
                        <a:rPr lang="en-US" sz="1100" b="0" i="0" u="none" strike="noStrike" dirty="0">
                          <a:solidFill>
                            <a:srgbClr val="000000"/>
                          </a:solidFill>
                          <a:effectLst/>
                          <a:latin typeface="Arial" panose="020B0604020202020204" pitchFamily="34" charset="0"/>
                          <a:cs typeface="Arial" panose="020B0604020202020204" pitchFamily="34" charset="0"/>
                        </a:rPr>
                        <a:t>$164.09</a:t>
                      </a:r>
                    </a:p>
                  </a:txBody>
                  <a:tcPr marL="9525" marR="9525" marT="9525" marB="0" anchor="ctr"/>
                </a:tc>
                <a:extLst>
                  <a:ext uri="{0D108BD9-81ED-4DB2-BD59-A6C34878D82A}">
                    <a16:rowId xmlns:a16="http://schemas.microsoft.com/office/drawing/2014/main" val="3575617890"/>
                  </a:ext>
                </a:extLst>
              </a:tr>
              <a:tr h="474392">
                <a:tc>
                  <a:txBody>
                    <a:bodyPr/>
                    <a:lstStyle/>
                    <a:p>
                      <a:pPr algn="l" fontAlgn="b"/>
                      <a:r>
                        <a:rPr lang="en-US" sz="1100" b="0" u="none" strike="noStrike" dirty="0">
                          <a:solidFill>
                            <a:srgbClr val="000000"/>
                          </a:solidFill>
                          <a:effectLst/>
                          <a:latin typeface="Arial" panose="020B0604020202020204" pitchFamily="34" charset="0"/>
                          <a:cs typeface="Arial" panose="020B0604020202020204" pitchFamily="34" charset="0"/>
                        </a:rPr>
                        <a:t>Live! Casino</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                    324,670 </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$32,483,276</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20.7%</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$100.05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64.5%</a:t>
                      </a:r>
                    </a:p>
                  </a:txBody>
                  <a:tcPr marL="9525" marR="9525" marT="9525" marB="0" anchor="ctr"/>
                </a:tc>
                <a:tc>
                  <a:txBody>
                    <a:bodyPr/>
                    <a:lstStyle/>
                    <a:p>
                      <a:pPr algn="ctr" fontAlgn="b"/>
                      <a:r>
                        <a:rPr lang="en-US" sz="1100" b="0" i="0" u="none" strike="noStrike" dirty="0">
                          <a:solidFill>
                            <a:srgbClr val="000000"/>
                          </a:solidFill>
                          <a:effectLst/>
                          <a:latin typeface="Arial" panose="020B0604020202020204" pitchFamily="34" charset="0"/>
                          <a:cs typeface="Arial" panose="020B0604020202020204" pitchFamily="34" charset="0"/>
                        </a:rPr>
                        <a:t>      242,682 </a:t>
                      </a:r>
                    </a:p>
                  </a:txBody>
                  <a:tcPr marL="9525" marR="9525" marT="9525" marB="0" anchor="ctr"/>
                </a:tc>
                <a:tc>
                  <a:txBody>
                    <a:bodyPr/>
                    <a:lstStyle/>
                    <a:p>
                      <a:pPr algn="ctr" fontAlgn="b"/>
                      <a:r>
                        <a:rPr lang="en-US" sz="1100" b="0" i="0" u="none" strike="noStrike" dirty="0">
                          <a:solidFill>
                            <a:srgbClr val="000000"/>
                          </a:solidFill>
                          <a:effectLst/>
                          <a:latin typeface="Arial" panose="020B0604020202020204" pitchFamily="34" charset="0"/>
                          <a:cs typeface="Arial" panose="020B0604020202020204" pitchFamily="34" charset="0"/>
                        </a:rPr>
                        <a:t>     $19,749,562 </a:t>
                      </a:r>
                    </a:p>
                  </a:txBody>
                  <a:tcPr marL="9525" marR="9525" marT="9525" marB="0" anchor="ctr"/>
                </a:tc>
                <a:tc>
                  <a:txBody>
                    <a:bodyPr/>
                    <a:lstStyle/>
                    <a:p>
                      <a:pPr algn="ctr" fontAlgn="b"/>
                      <a:r>
                        <a:rPr lang="en-US" sz="1100" b="0" i="0" u="none" strike="noStrike" dirty="0">
                          <a:solidFill>
                            <a:srgbClr val="000000"/>
                          </a:solidFill>
                          <a:effectLst/>
                          <a:latin typeface="Arial" panose="020B0604020202020204" pitchFamily="34" charset="0"/>
                          <a:cs typeface="Arial" panose="020B0604020202020204" pitchFamily="34" charset="0"/>
                        </a:rPr>
                        <a:t>13.06%</a:t>
                      </a:r>
                    </a:p>
                  </a:txBody>
                  <a:tcPr marL="9525" marR="9525" marT="9525" marB="0" anchor="ctr"/>
                </a:tc>
                <a:tc>
                  <a:txBody>
                    <a:bodyPr/>
                    <a:lstStyle/>
                    <a:p>
                      <a:pPr algn="ctr" fontAlgn="b"/>
                      <a:r>
                        <a:rPr lang="en-US" sz="1100" b="0" i="0" u="none" strike="noStrike" dirty="0">
                          <a:solidFill>
                            <a:srgbClr val="000000"/>
                          </a:solidFill>
                          <a:effectLst/>
                          <a:latin typeface="Arial" panose="020B0604020202020204" pitchFamily="34" charset="0"/>
                          <a:cs typeface="Arial" panose="020B0604020202020204" pitchFamily="34" charset="0"/>
                        </a:rPr>
                        <a:t>$81.38</a:t>
                      </a:r>
                    </a:p>
                  </a:txBody>
                  <a:tcPr marL="9525" marR="9525" marT="9525" marB="0" anchor="ctr"/>
                </a:tc>
                <a:extLst>
                  <a:ext uri="{0D108BD9-81ED-4DB2-BD59-A6C34878D82A}">
                    <a16:rowId xmlns:a16="http://schemas.microsoft.com/office/drawing/2014/main" val="1208782761"/>
                  </a:ext>
                </a:extLst>
              </a:tr>
              <a:tr h="474392">
                <a:tc>
                  <a:txBody>
                    <a:bodyPr/>
                    <a:lstStyle/>
                    <a:p>
                      <a:pPr algn="l" fontAlgn="b"/>
                      <a:r>
                        <a:rPr lang="en-US" sz="1100" b="0" u="none" strike="noStrike" dirty="0">
                          <a:solidFill>
                            <a:srgbClr val="000000"/>
                          </a:solidFill>
                          <a:effectLst/>
                          <a:latin typeface="Arial" panose="020B0604020202020204" pitchFamily="34" charset="0"/>
                          <a:cs typeface="Arial" panose="020B0604020202020204" pitchFamily="34" charset="0"/>
                        </a:rPr>
                        <a:t>Margaritaville</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                    257,861 </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$41,246,001</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26.3%</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$159.95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-7.5%</a:t>
                      </a:r>
                    </a:p>
                  </a:txBody>
                  <a:tcPr marL="9525" marR="9525" marT="9525" marB="0" anchor="ctr"/>
                </a:tc>
                <a:tc>
                  <a:txBody>
                    <a:bodyPr/>
                    <a:lstStyle/>
                    <a:p>
                      <a:pPr algn="ctr" fontAlgn="b"/>
                      <a:r>
                        <a:rPr lang="en-US" sz="1100" b="0" i="0" u="none" strike="noStrike" dirty="0">
                          <a:solidFill>
                            <a:srgbClr val="000000"/>
                          </a:solidFill>
                          <a:effectLst/>
                          <a:latin typeface="Arial" panose="020B0604020202020204" pitchFamily="34" charset="0"/>
                          <a:cs typeface="Arial" panose="020B0604020202020204" pitchFamily="34" charset="0"/>
                        </a:rPr>
                        <a:t>      270,610 </a:t>
                      </a:r>
                    </a:p>
                  </a:txBody>
                  <a:tcPr marL="9525" marR="9525" marT="9525" marB="0" anchor="ctr"/>
                </a:tc>
                <a:tc>
                  <a:txBody>
                    <a:bodyPr/>
                    <a:lstStyle/>
                    <a:p>
                      <a:pPr algn="ctr" fontAlgn="b"/>
                      <a:r>
                        <a:rPr lang="en-US" sz="1100" b="0" i="0" u="none" strike="noStrike" dirty="0">
                          <a:solidFill>
                            <a:srgbClr val="000000"/>
                          </a:solidFill>
                          <a:effectLst/>
                          <a:latin typeface="Arial" panose="020B0604020202020204" pitchFamily="34" charset="0"/>
                          <a:cs typeface="Arial" panose="020B0604020202020204" pitchFamily="34" charset="0"/>
                        </a:rPr>
                        <a:t>     $44,577,454 </a:t>
                      </a:r>
                    </a:p>
                  </a:txBody>
                  <a:tcPr marL="9525" marR="9525" marT="9525" marB="0" anchor="ctr"/>
                </a:tc>
                <a:tc>
                  <a:txBody>
                    <a:bodyPr/>
                    <a:lstStyle/>
                    <a:p>
                      <a:pPr algn="ctr" fontAlgn="b"/>
                      <a:r>
                        <a:rPr lang="en-US" sz="1100" b="0" i="0" u="none" strike="noStrike" dirty="0">
                          <a:solidFill>
                            <a:srgbClr val="000000"/>
                          </a:solidFill>
                          <a:effectLst/>
                          <a:latin typeface="Arial" panose="020B0604020202020204" pitchFamily="34" charset="0"/>
                          <a:cs typeface="Arial" panose="020B0604020202020204" pitchFamily="34" charset="0"/>
                        </a:rPr>
                        <a:t>29.48%</a:t>
                      </a:r>
                    </a:p>
                  </a:txBody>
                  <a:tcPr marL="9525" marR="9525" marT="9525" marB="0" anchor="ctr"/>
                </a:tc>
                <a:tc>
                  <a:txBody>
                    <a:bodyPr/>
                    <a:lstStyle/>
                    <a:p>
                      <a:pPr algn="ctr" fontAlgn="b"/>
                      <a:r>
                        <a:rPr lang="en-US" sz="1100" b="0" i="0" u="none" strike="noStrike" dirty="0">
                          <a:solidFill>
                            <a:srgbClr val="000000"/>
                          </a:solidFill>
                          <a:effectLst/>
                          <a:latin typeface="Arial" panose="020B0604020202020204" pitchFamily="34" charset="0"/>
                          <a:cs typeface="Arial" panose="020B0604020202020204" pitchFamily="34" charset="0"/>
                        </a:rPr>
                        <a:t>$164.73</a:t>
                      </a:r>
                    </a:p>
                  </a:txBody>
                  <a:tcPr marL="9525" marR="9525" marT="9525" marB="0" anchor="ctr"/>
                </a:tc>
                <a:extLst>
                  <a:ext uri="{0D108BD9-81ED-4DB2-BD59-A6C34878D82A}">
                    <a16:rowId xmlns:a16="http://schemas.microsoft.com/office/drawing/2014/main" val="3699719611"/>
                  </a:ext>
                </a:extLst>
              </a:tr>
              <a:tr h="474392">
                <a:tc>
                  <a:txBody>
                    <a:bodyPr/>
                    <a:lstStyle/>
                    <a:p>
                      <a:pPr algn="l" fontAlgn="b"/>
                      <a:r>
                        <a:rPr lang="en-US" sz="1100" b="0" u="none" strike="noStrike" dirty="0">
                          <a:solidFill>
                            <a:srgbClr val="000000"/>
                          </a:solidFill>
                          <a:effectLst/>
                          <a:latin typeface="Arial" panose="020B0604020202020204" pitchFamily="34" charset="0"/>
                          <a:cs typeface="Arial" panose="020B0604020202020204" pitchFamily="34" charset="0"/>
                        </a:rPr>
                        <a:t>Sam's Town</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                      97,249 </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$8,192,586</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5.2%</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$84.24</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-11.7%</a:t>
                      </a:r>
                    </a:p>
                  </a:txBody>
                  <a:tcPr marL="9525" marR="9525" marT="9525" marB="0" anchor="ctr"/>
                </a:tc>
                <a:tc>
                  <a:txBody>
                    <a:bodyPr/>
                    <a:lstStyle/>
                    <a:p>
                      <a:pPr algn="ctr" fontAlgn="b"/>
                      <a:r>
                        <a:rPr lang="en-US" sz="1100" b="0" i="0" u="none" strike="noStrike">
                          <a:solidFill>
                            <a:srgbClr val="000000"/>
                          </a:solidFill>
                          <a:effectLst/>
                          <a:latin typeface="Arial" panose="020B0604020202020204" pitchFamily="34" charset="0"/>
                          <a:cs typeface="Arial" panose="020B0604020202020204" pitchFamily="34" charset="0"/>
                        </a:rPr>
                        <a:t>      105,779 </a:t>
                      </a:r>
                    </a:p>
                  </a:txBody>
                  <a:tcPr marL="9525" marR="9525" marT="9525" marB="0" anchor="ctr"/>
                </a:tc>
                <a:tc>
                  <a:txBody>
                    <a:bodyPr/>
                    <a:lstStyle/>
                    <a:p>
                      <a:pPr algn="ctr" fontAlgn="b"/>
                      <a:r>
                        <a:rPr lang="en-US" sz="1100" b="0" i="0" u="none" strike="noStrike" dirty="0">
                          <a:solidFill>
                            <a:srgbClr val="000000"/>
                          </a:solidFill>
                          <a:effectLst/>
                          <a:latin typeface="Arial" panose="020B0604020202020204" pitchFamily="34" charset="0"/>
                          <a:cs typeface="Arial" panose="020B0604020202020204" pitchFamily="34" charset="0"/>
                        </a:rPr>
                        <a:t>       $9,273,153 </a:t>
                      </a:r>
                    </a:p>
                  </a:txBody>
                  <a:tcPr marL="9525" marR="9525" marT="9525" marB="0" anchor="ctr"/>
                </a:tc>
                <a:tc>
                  <a:txBody>
                    <a:bodyPr/>
                    <a:lstStyle/>
                    <a:p>
                      <a:pPr algn="ctr" fontAlgn="b"/>
                      <a:r>
                        <a:rPr lang="en-US" sz="1100" b="0" i="0" u="none" strike="noStrike" dirty="0">
                          <a:solidFill>
                            <a:srgbClr val="000000"/>
                          </a:solidFill>
                          <a:effectLst/>
                          <a:latin typeface="Arial" panose="020B0604020202020204" pitchFamily="34" charset="0"/>
                          <a:cs typeface="Arial" panose="020B0604020202020204" pitchFamily="34" charset="0"/>
                        </a:rPr>
                        <a:t>6.13%</a:t>
                      </a:r>
                    </a:p>
                  </a:txBody>
                  <a:tcPr marL="9525" marR="9525" marT="9525" marB="0" anchor="ctr"/>
                </a:tc>
                <a:tc>
                  <a:txBody>
                    <a:bodyPr/>
                    <a:lstStyle/>
                    <a:p>
                      <a:pPr algn="ctr" fontAlgn="b"/>
                      <a:r>
                        <a:rPr lang="en-US" sz="1100" b="0" i="0" u="none" strike="noStrike" dirty="0">
                          <a:solidFill>
                            <a:srgbClr val="000000"/>
                          </a:solidFill>
                          <a:effectLst/>
                          <a:latin typeface="Arial" panose="020B0604020202020204" pitchFamily="34" charset="0"/>
                          <a:cs typeface="Arial" panose="020B0604020202020204" pitchFamily="34" charset="0"/>
                        </a:rPr>
                        <a:t>$87.67</a:t>
                      </a:r>
                    </a:p>
                  </a:txBody>
                  <a:tcPr marL="9525" marR="9525" marT="9525" marB="0" anchor="ctr"/>
                </a:tc>
                <a:extLst>
                  <a:ext uri="{0D108BD9-81ED-4DB2-BD59-A6C34878D82A}">
                    <a16:rowId xmlns:a16="http://schemas.microsoft.com/office/drawing/2014/main" val="3275133847"/>
                  </a:ext>
                </a:extLst>
              </a:tr>
              <a:tr h="474392">
                <a:tc>
                  <a:txBody>
                    <a:bodyPr/>
                    <a:lstStyle/>
                    <a:p>
                      <a:pPr algn="l" fontAlgn="b"/>
                      <a:r>
                        <a:rPr lang="en-US" sz="1000" b="0" u="none" strike="noStrike" dirty="0">
                          <a:solidFill>
                            <a:srgbClr val="000000"/>
                          </a:solidFill>
                          <a:effectLst/>
                          <a:latin typeface="Arial" panose="020B0604020202020204" pitchFamily="34" charset="0"/>
                          <a:cs typeface="Arial" panose="020B0604020202020204" pitchFamily="34" charset="0"/>
                        </a:rPr>
                        <a:t>Total</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                1,411,167 </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$156,849,705</a:t>
                      </a:r>
                    </a:p>
                  </a:txBody>
                  <a:tcPr marL="9525" marR="9525" marT="9525" marB="0" anchor="ctr"/>
                </a:tc>
                <a:tc>
                  <a:txBody>
                    <a:bodyPr/>
                    <a:lstStyle/>
                    <a:p>
                      <a:pPr algn="ctr" fontAlgn="b">
                        <a:buNone/>
                      </a:pP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$111.15</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3.7%</a:t>
                      </a:r>
                    </a:p>
                  </a:txBody>
                  <a:tcPr marL="9525" marR="9525" marT="9525" marB="0" anchor="ctr"/>
                </a:tc>
                <a:tc>
                  <a:txBody>
                    <a:bodyPr/>
                    <a:lstStyle/>
                    <a:p>
                      <a:pPr algn="ctr" fontAlgn="b"/>
                      <a:r>
                        <a:rPr lang="en-US" sz="1100" b="0" i="0" u="none" strike="noStrike" dirty="0">
                          <a:solidFill>
                            <a:srgbClr val="000000"/>
                          </a:solidFill>
                          <a:effectLst/>
                          <a:latin typeface="Arial" panose="020B0604020202020204" pitchFamily="34" charset="0"/>
                          <a:cs typeface="Arial" panose="020B0604020202020204" pitchFamily="34" charset="0"/>
                        </a:rPr>
                        <a:t>   1,381,723 </a:t>
                      </a:r>
                    </a:p>
                  </a:txBody>
                  <a:tcPr marL="9525" marR="9525" marT="9525" marB="0" anchor="ctr"/>
                </a:tc>
                <a:tc>
                  <a:txBody>
                    <a:bodyPr/>
                    <a:lstStyle/>
                    <a:p>
                      <a:pPr algn="ctr" fontAlgn="b"/>
                      <a:r>
                        <a:rPr lang="en-US" sz="1100" b="0" i="0" u="none" strike="noStrike" dirty="0">
                          <a:solidFill>
                            <a:srgbClr val="000000"/>
                          </a:solidFill>
                          <a:effectLst/>
                          <a:latin typeface="Arial" panose="020B0604020202020204" pitchFamily="34" charset="0"/>
                          <a:cs typeface="Arial" panose="020B0604020202020204" pitchFamily="34" charset="0"/>
                        </a:rPr>
                        <a:t>   $151,234,188 </a:t>
                      </a:r>
                    </a:p>
                  </a:txBody>
                  <a:tcPr marL="9525" marR="9525" marT="9525" marB="0" anchor="ctr"/>
                </a:tc>
                <a:tc>
                  <a:txBody>
                    <a:bodyPr/>
                    <a:lstStyle/>
                    <a:p>
                      <a:pPr algn="ctr"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i="0" u="none" strike="noStrike" dirty="0">
                          <a:solidFill>
                            <a:srgbClr val="000000"/>
                          </a:solidFill>
                          <a:effectLst/>
                          <a:latin typeface="Arial" panose="020B0604020202020204" pitchFamily="34" charset="0"/>
                          <a:cs typeface="Arial" panose="020B0604020202020204" pitchFamily="34" charset="0"/>
                        </a:rPr>
                        <a:t>$109.45</a:t>
                      </a:r>
                    </a:p>
                  </a:txBody>
                  <a:tcPr marL="9525" marR="9525" marT="9525" marB="0" anchor="ctr"/>
                </a:tc>
                <a:extLst>
                  <a:ext uri="{0D108BD9-81ED-4DB2-BD59-A6C34878D82A}">
                    <a16:rowId xmlns:a16="http://schemas.microsoft.com/office/drawing/2014/main" val="4221641028"/>
                  </a:ext>
                </a:extLst>
              </a:tr>
            </a:tbl>
          </a:graphicData>
        </a:graphic>
      </p:graphicFrame>
      <p:sp>
        <p:nvSpPr>
          <p:cNvPr id="4" name="object 4">
            <a:extLst>
              <a:ext uri="{FF2B5EF4-FFF2-40B4-BE49-F238E27FC236}">
                <a16:creationId xmlns:a16="http://schemas.microsoft.com/office/drawing/2014/main" id="{AC4B874F-2C1A-F23B-FF93-0E0000291C99}"/>
              </a:ext>
            </a:extLst>
          </p:cNvPr>
          <p:cNvSpPr txBox="1"/>
          <p:nvPr/>
        </p:nvSpPr>
        <p:spPr>
          <a:xfrm>
            <a:off x="506862" y="5711477"/>
            <a:ext cx="5512938" cy="197490"/>
          </a:xfrm>
          <a:prstGeom prst="rect">
            <a:avLst/>
          </a:prstGeom>
        </p:spPr>
        <p:txBody>
          <a:bodyPr vert="horz" wrap="square" lIns="0" tIns="12700" rIns="0" bIns="0" rtlCol="0">
            <a:spAutoFit/>
          </a:bodyPr>
          <a:lstStyle/>
          <a:p>
            <a:pPr marL="12700">
              <a:lnSpc>
                <a:spcPct val="100000"/>
              </a:lnSpc>
              <a:spcBef>
                <a:spcPts val="100"/>
              </a:spcBef>
            </a:pPr>
            <a:r>
              <a:rPr sz="1200" dirty="0">
                <a:latin typeface="Arial" panose="020B0604020202020204" pitchFamily="34" charset="0"/>
                <a:cs typeface="Arial" panose="020B0604020202020204" pitchFamily="34" charset="0"/>
              </a:rPr>
              <a:t>Data</a:t>
            </a:r>
            <a:r>
              <a:rPr sz="1200" spc="-5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from:</a:t>
            </a:r>
            <a:r>
              <a:rPr sz="1200" spc="-3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Louisiana</a:t>
            </a:r>
            <a:r>
              <a:rPr sz="1200" spc="-5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Gaming</a:t>
            </a:r>
            <a:r>
              <a:rPr sz="1200" spc="-4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Control</a:t>
            </a:r>
            <a:r>
              <a:rPr sz="1200" spc="-4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Board.</a:t>
            </a:r>
            <a:r>
              <a:rPr sz="1200" spc="-45" dirty="0">
                <a:latin typeface="Arial" panose="020B0604020202020204" pitchFamily="34" charset="0"/>
                <a:cs typeface="Arial" panose="020B0604020202020204" pitchFamily="34" charset="0"/>
              </a:rPr>
              <a:t> </a:t>
            </a:r>
            <a:r>
              <a:rPr sz="1200" u="sng" spc="-10" dirty="0">
                <a:solidFill>
                  <a:srgbClr val="0462C1"/>
                </a:solidFill>
                <a:uFill>
                  <a:solidFill>
                    <a:srgbClr val="0462C1"/>
                  </a:solidFill>
                </a:uFill>
                <a:latin typeface="Arial" panose="020B0604020202020204" pitchFamily="34" charset="0"/>
                <a:cs typeface="Arial" panose="020B0604020202020204" pitchFamily="34" charset="0"/>
                <a:hlinkClick r:id="rId2"/>
              </a:rPr>
              <a:t>http://lgcb.dps.louisiana.gov/</a:t>
            </a:r>
            <a:endParaRPr sz="1200" dirty="0">
              <a:latin typeface="Arial" panose="020B0604020202020204" pitchFamily="34" charset="0"/>
              <a:cs typeface="Arial" panose="020B0604020202020204" pitchFamily="34" charset="0"/>
            </a:endParaRPr>
          </a:p>
        </p:txBody>
      </p:sp>
      <p:sp>
        <p:nvSpPr>
          <p:cNvPr id="8" name="object 5">
            <a:extLst>
              <a:ext uri="{FF2B5EF4-FFF2-40B4-BE49-F238E27FC236}">
                <a16:creationId xmlns:a16="http://schemas.microsoft.com/office/drawing/2014/main" id="{0690FC03-C029-A4D4-BD92-025F20EA371A}"/>
              </a:ext>
            </a:extLst>
          </p:cNvPr>
          <p:cNvSpPr txBox="1"/>
          <p:nvPr/>
        </p:nvSpPr>
        <p:spPr>
          <a:xfrm>
            <a:off x="9113773" y="6422446"/>
            <a:ext cx="2644775" cy="348813"/>
          </a:xfrm>
          <a:prstGeom prst="rect">
            <a:avLst/>
          </a:prstGeom>
        </p:spPr>
        <p:txBody>
          <a:bodyPr vert="horz" wrap="square" lIns="0" tIns="12700" rIns="0" bIns="0" rtlCol="0">
            <a:spAutoFit/>
          </a:bodyPr>
          <a:lstStyle/>
          <a:p>
            <a:pPr marL="12700" algn="r">
              <a:lnSpc>
                <a:spcPct val="100000"/>
              </a:lnSpc>
              <a:spcBef>
                <a:spcPts val="100"/>
              </a:spcBef>
            </a:pPr>
            <a:r>
              <a:rPr sz="1050" dirty="0">
                <a:latin typeface="Arial" panose="020B0604020202020204" pitchFamily="34" charset="0"/>
                <a:cs typeface="Arial" panose="020B0604020202020204" pitchFamily="34" charset="0"/>
              </a:rPr>
              <a:t>NWLA</a:t>
            </a:r>
            <a:r>
              <a:rPr sz="1050" spc="-15"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ECONOMIC</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DASHBOARD</a:t>
            </a:r>
            <a:endParaRPr lang="en-US" sz="1050" spc="-10" dirty="0">
              <a:latin typeface="Arial" panose="020B0604020202020204" pitchFamily="34" charset="0"/>
              <a:cs typeface="Arial" panose="020B0604020202020204" pitchFamily="34" charset="0"/>
            </a:endParaRPr>
          </a:p>
          <a:p>
            <a:pPr marL="12700" algn="r">
              <a:lnSpc>
                <a:spcPct val="100000"/>
              </a:lnSpc>
              <a:spcBef>
                <a:spcPts val="100"/>
              </a:spcBef>
            </a:pPr>
            <a:r>
              <a:rPr lang="en-US" sz="1050" dirty="0">
                <a:latin typeface="Arial" panose="020B0604020202020204" pitchFamily="34" charset="0"/>
                <a:cs typeface="Arial" panose="020B0604020202020204" pitchFamily="34" charset="0"/>
              </a:rPr>
              <a:t>Casino Revenue and Admissions</a:t>
            </a:r>
          </a:p>
        </p:txBody>
      </p:sp>
      <p:sp>
        <p:nvSpPr>
          <p:cNvPr id="5" name="Slide Number Placeholder 4">
            <a:extLst>
              <a:ext uri="{FF2B5EF4-FFF2-40B4-BE49-F238E27FC236}">
                <a16:creationId xmlns:a16="http://schemas.microsoft.com/office/drawing/2014/main" id="{13F3567E-4875-D402-220B-2F5225F9FF84}"/>
              </a:ext>
            </a:extLst>
          </p:cNvPr>
          <p:cNvSpPr>
            <a:spLocks noGrp="1"/>
          </p:cNvSpPr>
          <p:nvPr>
            <p:ph type="sldNum" sz="quarter" idx="7"/>
          </p:nvPr>
        </p:nvSpPr>
        <p:spPr>
          <a:xfrm>
            <a:off x="11758548" y="6590792"/>
            <a:ext cx="357252" cy="153888"/>
          </a:xfrm>
        </p:spPr>
        <p:txBody>
          <a:bodyPr/>
          <a:lstStyle/>
          <a:p>
            <a:pPr marL="115570">
              <a:lnSpc>
                <a:spcPts val="1240"/>
              </a:lnSpc>
            </a:pPr>
            <a:fld id="{81D60167-4931-47E6-BA6A-407CBD079E47}" type="slidenum">
              <a:rPr lang="en-US" spc="-50" smtClean="0">
                <a:latin typeface="Arial" panose="020B0604020202020204" pitchFamily="34" charset="0"/>
                <a:cs typeface="Arial" panose="020B0604020202020204" pitchFamily="34" charset="0"/>
              </a:rPr>
              <a:t>45</a:t>
            </a:fld>
            <a:endParaRPr lang="en-US" spc="-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76659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652732" y="323401"/>
            <a:ext cx="8461041" cy="289823"/>
          </a:xfrm>
          <a:prstGeom prst="rect">
            <a:avLst/>
          </a:prstGeom>
        </p:spPr>
        <p:txBody>
          <a:bodyPr vert="horz" wrap="square" lIns="0" tIns="12700" rIns="0" bIns="0" rtlCol="0">
            <a:spAutoFit/>
          </a:bodyPr>
          <a:lstStyle/>
          <a:p>
            <a:pPr marL="12700">
              <a:lnSpc>
                <a:spcPct val="100000"/>
              </a:lnSpc>
              <a:spcBef>
                <a:spcPts val="100"/>
              </a:spcBef>
            </a:pPr>
            <a:r>
              <a:rPr b="0" dirty="0">
                <a:latin typeface="Arial" panose="020B0604020202020204" pitchFamily="34" charset="0"/>
                <a:cs typeface="Arial" panose="020B0604020202020204" pitchFamily="34" charset="0"/>
              </a:rPr>
              <a:t>Bally’s</a:t>
            </a:r>
            <a:r>
              <a:rPr b="0" spc="-55" dirty="0">
                <a:latin typeface="Arial" panose="020B0604020202020204" pitchFamily="34" charset="0"/>
                <a:cs typeface="Arial" panose="020B0604020202020204" pitchFamily="34" charset="0"/>
              </a:rPr>
              <a:t> </a:t>
            </a:r>
            <a:r>
              <a:rPr b="0" dirty="0">
                <a:latin typeface="Arial" panose="020B0604020202020204" pitchFamily="34" charset="0"/>
                <a:cs typeface="Arial" panose="020B0604020202020204" pitchFamily="34" charset="0"/>
              </a:rPr>
              <a:t>Shreveport</a:t>
            </a:r>
            <a:r>
              <a:rPr b="0" spc="-45" dirty="0">
                <a:latin typeface="Arial" panose="020B0604020202020204" pitchFamily="34" charset="0"/>
                <a:cs typeface="Arial" panose="020B0604020202020204" pitchFamily="34" charset="0"/>
              </a:rPr>
              <a:t> </a:t>
            </a:r>
            <a:r>
              <a:rPr lang="en-US" b="0" dirty="0">
                <a:latin typeface="Arial" panose="020B0604020202020204" pitchFamily="34" charset="0"/>
                <a:cs typeface="Arial" panose="020B0604020202020204" pitchFamily="34" charset="0"/>
              </a:rPr>
              <a:t>Casino</a:t>
            </a:r>
            <a:r>
              <a:rPr b="0" spc="-50" dirty="0">
                <a:latin typeface="Arial" panose="020B0604020202020204" pitchFamily="34" charset="0"/>
                <a:cs typeface="Arial" panose="020B0604020202020204" pitchFamily="34" charset="0"/>
              </a:rPr>
              <a:t> </a:t>
            </a:r>
            <a:r>
              <a:rPr b="0" dirty="0">
                <a:latin typeface="Arial" panose="020B0604020202020204" pitchFamily="34" charset="0"/>
                <a:cs typeface="Arial" panose="020B0604020202020204" pitchFamily="34" charset="0"/>
              </a:rPr>
              <a:t>&amp;</a:t>
            </a:r>
            <a:r>
              <a:rPr b="0" spc="-50" dirty="0">
                <a:latin typeface="Arial" panose="020B0604020202020204" pitchFamily="34" charset="0"/>
                <a:cs typeface="Arial" panose="020B0604020202020204" pitchFamily="34" charset="0"/>
              </a:rPr>
              <a:t> </a:t>
            </a:r>
            <a:r>
              <a:rPr b="0" spc="-20" dirty="0">
                <a:latin typeface="Arial" panose="020B0604020202020204" pitchFamily="34" charset="0"/>
                <a:cs typeface="Arial" panose="020B0604020202020204" pitchFamily="34" charset="0"/>
              </a:rPr>
              <a:t>Hotel</a:t>
            </a:r>
            <a:r>
              <a:rPr lang="en-US" b="0" spc="-20" dirty="0">
                <a:latin typeface="Arial" panose="020B0604020202020204" pitchFamily="34" charset="0"/>
                <a:cs typeface="Arial" panose="020B0604020202020204" pitchFamily="34" charset="0"/>
              </a:rPr>
              <a:t> - Revenue and Admissions</a:t>
            </a:r>
            <a:endParaRPr b="0" spc="-20" dirty="0">
              <a:latin typeface="Arial" panose="020B0604020202020204" pitchFamily="34" charset="0"/>
              <a:cs typeface="Arial" panose="020B0604020202020204" pitchFamily="34" charset="0"/>
            </a:endParaRPr>
          </a:p>
        </p:txBody>
      </p:sp>
      <p:graphicFrame>
        <p:nvGraphicFramePr>
          <p:cNvPr id="6" name="object 6"/>
          <p:cNvGraphicFramePr>
            <a:graphicFrameLocks noGrp="1"/>
          </p:cNvGraphicFramePr>
          <p:nvPr>
            <p:extLst>
              <p:ext uri="{D42A27DB-BD31-4B8C-83A1-F6EECF244321}">
                <p14:modId xmlns:p14="http://schemas.microsoft.com/office/powerpoint/2010/main" val="1498501079"/>
              </p:ext>
            </p:extLst>
          </p:nvPr>
        </p:nvGraphicFramePr>
        <p:xfrm>
          <a:off x="652732" y="785723"/>
          <a:ext cx="3334513" cy="1371601"/>
        </p:xfrm>
        <a:graphic>
          <a:graphicData uri="http://schemas.openxmlformats.org/drawingml/2006/table">
            <a:tbl>
              <a:tblPr firstRow="1" bandRow="1">
                <a:tableStyleId>{D7AC3CCA-C797-4891-BE02-D94E43425B78}</a:tableStyleId>
              </a:tblPr>
              <a:tblGrid>
                <a:gridCol w="1143545">
                  <a:extLst>
                    <a:ext uri="{9D8B030D-6E8A-4147-A177-3AD203B41FA5}">
                      <a16:colId xmlns:a16="http://schemas.microsoft.com/office/drawing/2014/main" val="20000"/>
                    </a:ext>
                  </a:extLst>
                </a:gridCol>
                <a:gridCol w="1047423">
                  <a:extLst>
                    <a:ext uri="{9D8B030D-6E8A-4147-A177-3AD203B41FA5}">
                      <a16:colId xmlns:a16="http://schemas.microsoft.com/office/drawing/2014/main" val="20001"/>
                    </a:ext>
                  </a:extLst>
                </a:gridCol>
                <a:gridCol w="1143545">
                  <a:extLst>
                    <a:ext uri="{9D8B030D-6E8A-4147-A177-3AD203B41FA5}">
                      <a16:colId xmlns:a16="http://schemas.microsoft.com/office/drawing/2014/main" val="20002"/>
                    </a:ext>
                  </a:extLst>
                </a:gridCol>
              </a:tblGrid>
              <a:tr h="819389">
                <a:tc>
                  <a:txBody>
                    <a:bodyPr/>
                    <a:lstStyle/>
                    <a:p>
                      <a:pPr marL="274955" marR="23495" indent="-248285" algn="ctr">
                        <a:lnSpc>
                          <a:spcPts val="1270"/>
                        </a:lnSpc>
                      </a:pPr>
                      <a:r>
                        <a:rPr sz="1100" b="1" spc="-45" dirty="0">
                          <a:solidFill>
                            <a:schemeClr val="bg1"/>
                          </a:solidFill>
                        </a:rPr>
                        <a:t>202</a:t>
                      </a:r>
                      <a:r>
                        <a:rPr lang="en-US" sz="1100" b="1" spc="-45" dirty="0">
                          <a:solidFill>
                            <a:schemeClr val="bg1"/>
                          </a:solidFill>
                        </a:rPr>
                        <a:t>6</a:t>
                      </a:r>
                      <a:r>
                        <a:rPr sz="1100" b="1" spc="-45" dirty="0">
                          <a:solidFill>
                            <a:schemeClr val="bg1"/>
                          </a:solidFill>
                        </a:rPr>
                        <a:t> </a:t>
                      </a:r>
                      <a:r>
                        <a:rPr sz="1100" b="1" spc="-10" dirty="0">
                          <a:solidFill>
                            <a:schemeClr val="bg1"/>
                          </a:solidFill>
                        </a:rPr>
                        <a:t>Admission</a:t>
                      </a:r>
                      <a:endParaRPr lang="en-US" sz="1100" b="1" spc="-10" dirty="0">
                        <a:solidFill>
                          <a:schemeClr val="bg1"/>
                        </a:solidFill>
                      </a:endParaRPr>
                    </a:p>
                    <a:p>
                      <a:pPr marL="274955" marR="23495" indent="-248285" algn="ctr">
                        <a:lnSpc>
                          <a:spcPts val="1270"/>
                        </a:lnSpc>
                      </a:pPr>
                      <a:r>
                        <a:rPr sz="1100" b="1" spc="-25" dirty="0">
                          <a:solidFill>
                            <a:schemeClr val="bg1"/>
                          </a:solidFill>
                        </a:rPr>
                        <a:t>(#</a:t>
                      </a:r>
                      <a:r>
                        <a:rPr sz="1100" b="1" spc="-10" dirty="0">
                          <a:solidFill>
                            <a:schemeClr val="bg1"/>
                          </a:solidFill>
                        </a:rPr>
                        <a:t> People)</a:t>
                      </a:r>
                      <a:endParaRPr sz="1100" dirty="0">
                        <a:solidFill>
                          <a:schemeClr val="bg1"/>
                        </a:solidFill>
                        <a:latin typeface="Calibri"/>
                        <a:cs typeface="Calibri"/>
                      </a:endParaRPr>
                    </a:p>
                  </a:txBody>
                  <a:tcPr marL="0" marR="0" marT="0" marB="0" anchor="ctr">
                    <a:solidFill>
                      <a:srgbClr val="472C7B"/>
                    </a:solidFill>
                  </a:tcPr>
                </a:tc>
                <a:tc>
                  <a:txBody>
                    <a:bodyPr/>
                    <a:lstStyle/>
                    <a:p>
                      <a:pPr marL="91440" algn="ctr">
                        <a:lnSpc>
                          <a:spcPts val="1135"/>
                        </a:lnSpc>
                      </a:pPr>
                      <a:r>
                        <a:rPr sz="1100" b="1" spc="-45" dirty="0">
                          <a:solidFill>
                            <a:schemeClr val="bg1"/>
                          </a:solidFill>
                        </a:rPr>
                        <a:t>202</a:t>
                      </a:r>
                      <a:r>
                        <a:rPr lang="en-US" sz="1100" b="1" spc="-45" dirty="0">
                          <a:solidFill>
                            <a:schemeClr val="bg1"/>
                          </a:solidFill>
                        </a:rPr>
                        <a:t>6 </a:t>
                      </a:r>
                    </a:p>
                    <a:p>
                      <a:pPr marL="91440" algn="ctr">
                        <a:lnSpc>
                          <a:spcPts val="1135"/>
                        </a:lnSpc>
                      </a:pPr>
                      <a:r>
                        <a:rPr sz="1100" b="1" spc="-10" dirty="0">
                          <a:solidFill>
                            <a:schemeClr val="bg1"/>
                          </a:solidFill>
                        </a:rPr>
                        <a:t>Revenue</a:t>
                      </a:r>
                      <a:endParaRPr sz="1100" dirty="0">
                        <a:solidFill>
                          <a:schemeClr val="bg1"/>
                        </a:solidFill>
                        <a:latin typeface="Calibri"/>
                        <a:cs typeface="Calibri"/>
                      </a:endParaRPr>
                    </a:p>
                  </a:txBody>
                  <a:tcPr marL="0" marR="0" marT="34925" marB="0" anchor="ctr">
                    <a:solidFill>
                      <a:srgbClr val="472C7B"/>
                    </a:solidFill>
                  </a:tcPr>
                </a:tc>
                <a:tc>
                  <a:txBody>
                    <a:bodyPr/>
                    <a:lstStyle/>
                    <a:p>
                      <a:pPr marL="75565" algn="ctr">
                        <a:lnSpc>
                          <a:spcPts val="1135"/>
                        </a:lnSpc>
                      </a:pPr>
                      <a:r>
                        <a:rPr sz="1100" b="1" dirty="0">
                          <a:solidFill>
                            <a:schemeClr val="bg1"/>
                          </a:solidFill>
                        </a:rPr>
                        <a:t>%</a:t>
                      </a:r>
                      <a:r>
                        <a:rPr sz="1100" b="1" spc="-40" dirty="0">
                          <a:solidFill>
                            <a:schemeClr val="bg1"/>
                          </a:solidFill>
                        </a:rPr>
                        <a:t> </a:t>
                      </a:r>
                      <a:r>
                        <a:rPr sz="1100" b="1" dirty="0">
                          <a:solidFill>
                            <a:schemeClr val="bg1"/>
                          </a:solidFill>
                        </a:rPr>
                        <a:t>Revenue</a:t>
                      </a:r>
                      <a:endParaRPr lang="en-US" sz="1100" b="1" spc="-15" dirty="0">
                        <a:solidFill>
                          <a:schemeClr val="bg1"/>
                        </a:solidFill>
                      </a:endParaRPr>
                    </a:p>
                    <a:p>
                      <a:pPr marL="75565" algn="ctr">
                        <a:lnSpc>
                          <a:spcPts val="1135"/>
                        </a:lnSpc>
                      </a:pPr>
                      <a:r>
                        <a:rPr sz="1100" b="1" spc="-20" dirty="0">
                          <a:solidFill>
                            <a:schemeClr val="bg1"/>
                          </a:solidFill>
                        </a:rPr>
                        <a:t>202</a:t>
                      </a:r>
                      <a:r>
                        <a:rPr lang="en-US" sz="1100" b="1" spc="-20" dirty="0">
                          <a:solidFill>
                            <a:schemeClr val="bg1"/>
                          </a:solidFill>
                        </a:rPr>
                        <a:t>6</a:t>
                      </a:r>
                      <a:endParaRPr sz="1100" dirty="0">
                        <a:solidFill>
                          <a:schemeClr val="bg1"/>
                        </a:solidFill>
                        <a:latin typeface="Calibri"/>
                        <a:cs typeface="Calibri"/>
                      </a:endParaRPr>
                    </a:p>
                  </a:txBody>
                  <a:tcPr marL="0" marR="0" marT="34925" marB="0" anchor="ctr">
                    <a:solidFill>
                      <a:srgbClr val="472C7B"/>
                    </a:solidFill>
                  </a:tcPr>
                </a:tc>
                <a:extLst>
                  <a:ext uri="{0D108BD9-81ED-4DB2-BD59-A6C34878D82A}">
                    <a16:rowId xmlns:a16="http://schemas.microsoft.com/office/drawing/2014/main" val="10000"/>
                  </a:ext>
                </a:extLst>
              </a:tr>
              <a:tr h="276106">
                <a:tc>
                  <a:txBody>
                    <a:bodyPr/>
                    <a:lstStyle/>
                    <a:p>
                      <a:pPr algn="ctr" fontAlgn="b">
                        <a:buNone/>
                      </a:pPr>
                      <a:r>
                        <a:rPr lang="en-US" sz="1100" b="0" i="0" u="none" strike="noStrike" dirty="0">
                          <a:solidFill>
                            <a:srgbClr val="000000"/>
                          </a:solidFill>
                          <a:effectLst/>
                          <a:latin typeface="Calibri" panose="020F0502020204030204" pitchFamily="34" charset="0"/>
                        </a:rPr>
                        <a:t>290,311 </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$23,539,170</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15.0%</a:t>
                      </a:r>
                    </a:p>
                  </a:txBody>
                  <a:tcPr marL="9525" marR="9525" marT="9525" marB="0" anchor="ctr"/>
                </a:tc>
                <a:extLst>
                  <a:ext uri="{0D108BD9-81ED-4DB2-BD59-A6C34878D82A}">
                    <a16:rowId xmlns:a16="http://schemas.microsoft.com/office/drawing/2014/main" val="10001"/>
                  </a:ext>
                </a:extLst>
              </a:tr>
              <a:tr h="276106">
                <a:tc gridSpan="2">
                  <a:txBody>
                    <a:bodyPr/>
                    <a:lstStyle/>
                    <a:p>
                      <a:pPr marL="64769" algn="ctr">
                        <a:lnSpc>
                          <a:spcPct val="100000"/>
                        </a:lnSpc>
                        <a:spcBef>
                          <a:spcPts val="65"/>
                        </a:spcBef>
                      </a:pPr>
                      <a:r>
                        <a:rPr sz="1100" b="1" dirty="0"/>
                        <a:t>Index</a:t>
                      </a:r>
                      <a:r>
                        <a:rPr sz="1100" b="1" spc="30" dirty="0"/>
                        <a:t> </a:t>
                      </a:r>
                      <a:r>
                        <a:rPr sz="1100" b="1" spc="-10" dirty="0"/>
                        <a:t>Revenue/Person</a:t>
                      </a:r>
                      <a:endParaRPr sz="1100" dirty="0">
                        <a:latin typeface="Calibri"/>
                        <a:cs typeface="Calibri"/>
                      </a:endParaRPr>
                    </a:p>
                  </a:txBody>
                  <a:tcPr marL="0" marR="0" marT="8255" marB="0" anchor="ctr"/>
                </a:tc>
                <a:tc hMerge="1">
                  <a:txBody>
                    <a:bodyPr/>
                    <a:lstStyle/>
                    <a:p>
                      <a:endParaRPr/>
                    </a:p>
                  </a:txBody>
                  <a:tcPr marL="0" marR="0" marT="0" marB="0"/>
                </a:tc>
                <a:tc>
                  <a:txBody>
                    <a:bodyPr/>
                    <a:lstStyle/>
                    <a:p>
                      <a:pPr algn="ctr" fontAlgn="b">
                        <a:buNone/>
                      </a:pPr>
                      <a:r>
                        <a:rPr lang="en-US" sz="1100" b="0" i="0" u="none" strike="noStrike" dirty="0">
                          <a:solidFill>
                            <a:srgbClr val="000000"/>
                          </a:solidFill>
                          <a:effectLst/>
                          <a:latin typeface="Calibri" panose="020F0502020204030204" pitchFamily="34" charset="0"/>
                        </a:rPr>
                        <a:t>$81.08</a:t>
                      </a:r>
                    </a:p>
                  </a:txBody>
                  <a:tcPr marL="9525" marR="9525" marT="9525" marB="0" anchor="ctr"/>
                </a:tc>
                <a:extLst>
                  <a:ext uri="{0D108BD9-81ED-4DB2-BD59-A6C34878D82A}">
                    <a16:rowId xmlns:a16="http://schemas.microsoft.com/office/drawing/2014/main" val="10002"/>
                  </a:ext>
                </a:extLst>
              </a:tr>
            </a:tbl>
          </a:graphicData>
        </a:graphic>
      </p:graphicFrame>
      <p:graphicFrame>
        <p:nvGraphicFramePr>
          <p:cNvPr id="5" name="Chart 4" descr="Quarterly chart from Q1 2019 to Q1 2026 showing revenue and admissions. Red bars represent revenue, generally between $20 million and $30 million, with a sharp drop to about $10 million in Q2 2020 and a peak near $38 million in Q2 2021. A black line shows admissions, declining sharply in Q2 2020, rebounding in 2021, then remaining relatively stable with gradual decreases through 2025 and a slight increase by early 2026.">
            <a:extLst>
              <a:ext uri="{FF2B5EF4-FFF2-40B4-BE49-F238E27FC236}">
                <a16:creationId xmlns:a16="http://schemas.microsoft.com/office/drawing/2014/main" id="{1483D0A6-27B0-5261-8A9A-EAC51C7A10F4}"/>
              </a:ext>
              <a:ext uri="{147F2762-F138-4A5C-976F-8EAC2B608ADB}">
                <a16:predDERef xmlns:a16="http://schemas.microsoft.com/office/drawing/2014/main" pred="{405E2889-3381-3F91-CBDE-F8929530861D}"/>
              </a:ext>
            </a:extLst>
          </p:cNvPr>
          <p:cNvGraphicFramePr>
            <a:graphicFrameLocks/>
          </p:cNvGraphicFramePr>
          <p:nvPr>
            <p:extLst>
              <p:ext uri="{D42A27DB-BD31-4B8C-83A1-F6EECF244321}">
                <p14:modId xmlns:p14="http://schemas.microsoft.com/office/powerpoint/2010/main" val="2854721619"/>
              </p:ext>
            </p:extLst>
          </p:nvPr>
        </p:nvGraphicFramePr>
        <p:xfrm>
          <a:off x="652732" y="2438400"/>
          <a:ext cx="10777268" cy="3806376"/>
        </p:xfrm>
        <a:graphic>
          <a:graphicData uri="http://schemas.openxmlformats.org/drawingml/2006/chart">
            <c:chart xmlns:c="http://schemas.openxmlformats.org/drawingml/2006/chart" xmlns:r="http://schemas.openxmlformats.org/officeDocument/2006/relationships" r:id="rId2"/>
          </a:graphicData>
        </a:graphic>
      </p:graphicFrame>
      <p:sp>
        <p:nvSpPr>
          <p:cNvPr id="9" name="object 5">
            <a:extLst>
              <a:ext uri="{FF2B5EF4-FFF2-40B4-BE49-F238E27FC236}">
                <a16:creationId xmlns:a16="http://schemas.microsoft.com/office/drawing/2014/main" id="{CFFE98D2-EC56-E62D-11CA-D53A4A8E3869}"/>
              </a:ext>
            </a:extLst>
          </p:cNvPr>
          <p:cNvSpPr txBox="1"/>
          <p:nvPr/>
        </p:nvSpPr>
        <p:spPr>
          <a:xfrm>
            <a:off x="9113773" y="6422446"/>
            <a:ext cx="2644775" cy="348813"/>
          </a:xfrm>
          <a:prstGeom prst="rect">
            <a:avLst/>
          </a:prstGeom>
        </p:spPr>
        <p:txBody>
          <a:bodyPr vert="horz" wrap="square" lIns="0" tIns="12700" rIns="0" bIns="0" rtlCol="0">
            <a:spAutoFit/>
          </a:bodyPr>
          <a:lstStyle/>
          <a:p>
            <a:pPr marL="12700" algn="r">
              <a:lnSpc>
                <a:spcPct val="100000"/>
              </a:lnSpc>
              <a:spcBef>
                <a:spcPts val="100"/>
              </a:spcBef>
            </a:pPr>
            <a:r>
              <a:rPr sz="1050" dirty="0">
                <a:latin typeface="Arial" panose="020B0604020202020204" pitchFamily="34" charset="0"/>
                <a:cs typeface="Arial" panose="020B0604020202020204" pitchFamily="34" charset="0"/>
              </a:rPr>
              <a:t>NWLA</a:t>
            </a:r>
            <a:r>
              <a:rPr sz="1050" spc="-15"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ECONOMIC</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DASHBOARD</a:t>
            </a:r>
            <a:endParaRPr lang="en-US" sz="1050" spc="-10" dirty="0">
              <a:latin typeface="Arial" panose="020B0604020202020204" pitchFamily="34" charset="0"/>
              <a:cs typeface="Arial" panose="020B0604020202020204" pitchFamily="34" charset="0"/>
            </a:endParaRPr>
          </a:p>
          <a:p>
            <a:pPr marL="12700" algn="r">
              <a:lnSpc>
                <a:spcPct val="100000"/>
              </a:lnSpc>
              <a:spcBef>
                <a:spcPts val="100"/>
              </a:spcBef>
            </a:pPr>
            <a:r>
              <a:rPr lang="en-US" sz="1050" dirty="0">
                <a:latin typeface="Arial" panose="020B0604020202020204" pitchFamily="34" charset="0"/>
                <a:cs typeface="Arial" panose="020B0604020202020204" pitchFamily="34" charset="0"/>
              </a:rPr>
              <a:t>Casino Revenue and Admissions</a:t>
            </a:r>
          </a:p>
        </p:txBody>
      </p:sp>
      <p:sp>
        <p:nvSpPr>
          <p:cNvPr id="10" name="Slide Number Placeholder 9">
            <a:extLst>
              <a:ext uri="{FF2B5EF4-FFF2-40B4-BE49-F238E27FC236}">
                <a16:creationId xmlns:a16="http://schemas.microsoft.com/office/drawing/2014/main" id="{6A7994ED-E3C4-5AE1-7A2D-6603041E6CD5}"/>
              </a:ext>
            </a:extLst>
          </p:cNvPr>
          <p:cNvSpPr>
            <a:spLocks noGrp="1"/>
          </p:cNvSpPr>
          <p:nvPr>
            <p:ph type="sldNum" sz="quarter" idx="7"/>
          </p:nvPr>
        </p:nvSpPr>
        <p:spPr>
          <a:xfrm>
            <a:off x="11758548" y="6590792"/>
            <a:ext cx="433452" cy="153888"/>
          </a:xfrm>
        </p:spPr>
        <p:txBody>
          <a:bodyPr/>
          <a:lstStyle/>
          <a:p>
            <a:pPr marL="115570">
              <a:lnSpc>
                <a:spcPts val="1240"/>
              </a:lnSpc>
            </a:pPr>
            <a:fld id="{81D60167-4931-47E6-BA6A-407CBD079E47}" type="slidenum">
              <a:rPr lang="en-US" spc="-50" smtClean="0">
                <a:latin typeface="Arial" panose="020B0604020202020204" pitchFamily="34" charset="0"/>
                <a:cs typeface="Arial" panose="020B0604020202020204" pitchFamily="34" charset="0"/>
              </a:rPr>
              <a:t>46</a:t>
            </a:fld>
            <a:endParaRPr lang="en-US" spc="-50" dirty="0">
              <a:latin typeface="Arial" panose="020B0604020202020204" pitchFamily="34" charset="0"/>
              <a:cs typeface="Arial" panose="020B060402020202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A77D6-341E-8A20-F778-5EED055E6CD7}"/>
            </a:ext>
          </a:extLst>
        </p:cNvPr>
        <p:cNvGrpSpPr/>
        <p:nvPr/>
      </p:nvGrpSpPr>
      <p:grpSpPr>
        <a:xfrm>
          <a:off x="0" y="0"/>
          <a:ext cx="0" cy="0"/>
          <a:chOff x="0" y="0"/>
          <a:chExt cx="0" cy="0"/>
        </a:xfrm>
      </p:grpSpPr>
      <p:sp>
        <p:nvSpPr>
          <p:cNvPr id="4" name="object 4">
            <a:extLst>
              <a:ext uri="{FF2B5EF4-FFF2-40B4-BE49-F238E27FC236}">
                <a16:creationId xmlns:a16="http://schemas.microsoft.com/office/drawing/2014/main" id="{3C860944-EF5B-E1DC-5CF3-C5A104EBE46E}"/>
              </a:ext>
            </a:extLst>
          </p:cNvPr>
          <p:cNvSpPr txBox="1">
            <a:spLocks noGrp="1"/>
          </p:cNvSpPr>
          <p:nvPr>
            <p:ph type="title"/>
          </p:nvPr>
        </p:nvSpPr>
        <p:spPr>
          <a:xfrm>
            <a:off x="652732" y="304800"/>
            <a:ext cx="9329468" cy="566822"/>
          </a:xfrm>
          <a:prstGeom prst="rect">
            <a:avLst/>
          </a:prstGeom>
        </p:spPr>
        <p:txBody>
          <a:bodyPr vert="horz" wrap="square" lIns="0" tIns="12700" rIns="0" bIns="0" rtlCol="0">
            <a:spAutoFit/>
          </a:bodyPr>
          <a:lstStyle/>
          <a:p>
            <a:pPr marL="12700" algn="l" rtl="0">
              <a:spcBef>
                <a:spcPts val="100"/>
              </a:spcBef>
            </a:pPr>
            <a:r>
              <a:rPr b="0" dirty="0">
                <a:latin typeface="Arial" panose="020B0604020202020204" pitchFamily="34" charset="0"/>
                <a:cs typeface="Arial" panose="020B0604020202020204" pitchFamily="34" charset="0"/>
              </a:rPr>
              <a:t>Bally’s</a:t>
            </a:r>
            <a:r>
              <a:rPr b="0" spc="-55" dirty="0">
                <a:latin typeface="Arial" panose="020B0604020202020204" pitchFamily="34" charset="0"/>
                <a:cs typeface="Arial" panose="020B0604020202020204" pitchFamily="34" charset="0"/>
              </a:rPr>
              <a:t> </a:t>
            </a:r>
            <a:r>
              <a:rPr b="0" dirty="0">
                <a:latin typeface="Arial" panose="020B0604020202020204" pitchFamily="34" charset="0"/>
                <a:cs typeface="Arial" panose="020B0604020202020204" pitchFamily="34" charset="0"/>
              </a:rPr>
              <a:t>Shreveport</a:t>
            </a:r>
            <a:r>
              <a:rPr b="0" spc="-45" dirty="0">
                <a:latin typeface="Arial" panose="020B0604020202020204" pitchFamily="34" charset="0"/>
                <a:cs typeface="Arial" panose="020B0604020202020204" pitchFamily="34" charset="0"/>
              </a:rPr>
              <a:t> </a:t>
            </a:r>
            <a:r>
              <a:rPr lang="en-US" b="0" dirty="0">
                <a:latin typeface="Arial" panose="020B0604020202020204" pitchFamily="34" charset="0"/>
                <a:cs typeface="Arial" panose="020B0604020202020204" pitchFamily="34" charset="0"/>
              </a:rPr>
              <a:t>Casino</a:t>
            </a:r>
            <a:r>
              <a:rPr b="0" spc="-50" dirty="0">
                <a:latin typeface="Arial" panose="020B0604020202020204" pitchFamily="34" charset="0"/>
                <a:cs typeface="Arial" panose="020B0604020202020204" pitchFamily="34" charset="0"/>
              </a:rPr>
              <a:t> </a:t>
            </a:r>
            <a:r>
              <a:rPr b="0" dirty="0">
                <a:latin typeface="Arial" panose="020B0604020202020204" pitchFamily="34" charset="0"/>
                <a:cs typeface="Arial" panose="020B0604020202020204" pitchFamily="34" charset="0"/>
              </a:rPr>
              <a:t>&amp;</a:t>
            </a:r>
            <a:r>
              <a:rPr b="0" spc="-50" dirty="0">
                <a:latin typeface="Arial" panose="020B0604020202020204" pitchFamily="34" charset="0"/>
                <a:cs typeface="Arial" panose="020B0604020202020204" pitchFamily="34" charset="0"/>
              </a:rPr>
              <a:t> </a:t>
            </a:r>
            <a:r>
              <a:rPr b="0" spc="-20" dirty="0">
                <a:latin typeface="Arial" panose="020B0604020202020204" pitchFamily="34" charset="0"/>
                <a:cs typeface="Arial" panose="020B0604020202020204" pitchFamily="34" charset="0"/>
              </a:rPr>
              <a:t>Hotel</a:t>
            </a:r>
            <a:r>
              <a:rPr lang="en-US" b="0" spc="-20" dirty="0">
                <a:latin typeface="Arial" panose="020B0604020202020204" pitchFamily="34" charset="0"/>
                <a:cs typeface="Arial" panose="020B0604020202020204" pitchFamily="34" charset="0"/>
              </a:rPr>
              <a:t> – Year Over Year Quarterly Revenue Percent Change</a:t>
            </a:r>
            <a:br>
              <a:rPr lang="en-US" sz="2400" b="0" kern="1200" dirty="0">
                <a:solidFill>
                  <a:sysClr val="windowText" lastClr="000000">
                    <a:lumMod val="65000"/>
                    <a:lumOff val="35000"/>
                  </a:sysClr>
                </a:solidFill>
              </a:rPr>
            </a:br>
            <a:endParaRPr b="0" spc="-20" dirty="0">
              <a:latin typeface="Arial" panose="020B0604020202020204" pitchFamily="34" charset="0"/>
              <a:cs typeface="Arial" panose="020B0604020202020204" pitchFamily="34" charset="0"/>
            </a:endParaRPr>
          </a:p>
        </p:txBody>
      </p:sp>
      <p:graphicFrame>
        <p:nvGraphicFramePr>
          <p:cNvPr id="2" name="Chart 1" descr="Bar chart showing year‑over‑year quarterly revenue percentage change from Q1 2019 to Q1 2026. Most quarters show modest changes between about negative 20 percent and positive 20 percent. A large spike occurs in Q2 2021 at nearly 400 percent growth, following sharp revenue declines in 2020. After 2021, year‑over‑year changes fluctuate near zero, with small positive and negative values through 2026.">
            <a:extLst>
              <a:ext uri="{FF2B5EF4-FFF2-40B4-BE49-F238E27FC236}">
                <a16:creationId xmlns:a16="http://schemas.microsoft.com/office/drawing/2014/main" id="{405E2889-3381-3F91-CBDE-F8929530861D}"/>
              </a:ext>
            </a:extLst>
          </p:cNvPr>
          <p:cNvGraphicFramePr>
            <a:graphicFrameLocks/>
          </p:cNvGraphicFramePr>
          <p:nvPr>
            <p:extLst>
              <p:ext uri="{D42A27DB-BD31-4B8C-83A1-F6EECF244321}">
                <p14:modId xmlns:p14="http://schemas.microsoft.com/office/powerpoint/2010/main" val="3674839021"/>
              </p:ext>
            </p:extLst>
          </p:nvPr>
        </p:nvGraphicFramePr>
        <p:xfrm>
          <a:off x="652732" y="762000"/>
          <a:ext cx="11105816" cy="5334000"/>
        </p:xfrm>
        <a:graphic>
          <a:graphicData uri="http://schemas.openxmlformats.org/drawingml/2006/chart">
            <c:chart xmlns:c="http://schemas.openxmlformats.org/drawingml/2006/chart" xmlns:r="http://schemas.openxmlformats.org/officeDocument/2006/relationships" r:id="rId2"/>
          </a:graphicData>
        </a:graphic>
      </p:graphicFrame>
      <p:sp>
        <p:nvSpPr>
          <p:cNvPr id="9" name="object 5">
            <a:extLst>
              <a:ext uri="{FF2B5EF4-FFF2-40B4-BE49-F238E27FC236}">
                <a16:creationId xmlns:a16="http://schemas.microsoft.com/office/drawing/2014/main" id="{507E5FA1-9ECF-2BB7-8781-2828D244AB55}"/>
              </a:ext>
            </a:extLst>
          </p:cNvPr>
          <p:cNvSpPr txBox="1"/>
          <p:nvPr/>
        </p:nvSpPr>
        <p:spPr>
          <a:xfrm>
            <a:off x="9113773" y="6422446"/>
            <a:ext cx="2644775" cy="348813"/>
          </a:xfrm>
          <a:prstGeom prst="rect">
            <a:avLst/>
          </a:prstGeom>
        </p:spPr>
        <p:txBody>
          <a:bodyPr vert="horz" wrap="square" lIns="0" tIns="12700" rIns="0" bIns="0" rtlCol="0">
            <a:spAutoFit/>
          </a:bodyPr>
          <a:lstStyle/>
          <a:p>
            <a:pPr marL="12700" algn="r">
              <a:lnSpc>
                <a:spcPct val="100000"/>
              </a:lnSpc>
              <a:spcBef>
                <a:spcPts val="100"/>
              </a:spcBef>
            </a:pPr>
            <a:r>
              <a:rPr sz="1050" dirty="0">
                <a:latin typeface="Arial" panose="020B0604020202020204" pitchFamily="34" charset="0"/>
                <a:cs typeface="Arial" panose="020B0604020202020204" pitchFamily="34" charset="0"/>
              </a:rPr>
              <a:t>NWLA</a:t>
            </a:r>
            <a:r>
              <a:rPr sz="1050" spc="-15"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ECONOMIC</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DASHBOARD</a:t>
            </a:r>
            <a:endParaRPr lang="en-US" sz="1050" spc="-10" dirty="0">
              <a:latin typeface="Arial" panose="020B0604020202020204" pitchFamily="34" charset="0"/>
              <a:cs typeface="Arial" panose="020B0604020202020204" pitchFamily="34" charset="0"/>
            </a:endParaRPr>
          </a:p>
          <a:p>
            <a:pPr marL="12700" algn="r">
              <a:lnSpc>
                <a:spcPct val="100000"/>
              </a:lnSpc>
              <a:spcBef>
                <a:spcPts val="100"/>
              </a:spcBef>
            </a:pPr>
            <a:r>
              <a:rPr lang="en-US" sz="1050" dirty="0">
                <a:latin typeface="Arial" panose="020B0604020202020204" pitchFamily="34" charset="0"/>
                <a:cs typeface="Arial" panose="020B0604020202020204" pitchFamily="34" charset="0"/>
              </a:rPr>
              <a:t>Casino Revenue and Admissions</a:t>
            </a:r>
          </a:p>
        </p:txBody>
      </p:sp>
      <p:sp>
        <p:nvSpPr>
          <p:cNvPr id="10" name="Slide Number Placeholder 9">
            <a:extLst>
              <a:ext uri="{FF2B5EF4-FFF2-40B4-BE49-F238E27FC236}">
                <a16:creationId xmlns:a16="http://schemas.microsoft.com/office/drawing/2014/main" id="{AB329EBA-439A-9A37-BBE7-E95ACE408E71}"/>
              </a:ext>
            </a:extLst>
          </p:cNvPr>
          <p:cNvSpPr>
            <a:spLocks noGrp="1"/>
          </p:cNvSpPr>
          <p:nvPr>
            <p:ph type="sldNum" sz="quarter" idx="7"/>
          </p:nvPr>
        </p:nvSpPr>
        <p:spPr>
          <a:xfrm>
            <a:off x="11758548" y="6590792"/>
            <a:ext cx="433452" cy="153888"/>
          </a:xfrm>
        </p:spPr>
        <p:txBody>
          <a:bodyPr/>
          <a:lstStyle/>
          <a:p>
            <a:pPr marL="115570">
              <a:lnSpc>
                <a:spcPts val="1240"/>
              </a:lnSpc>
            </a:pPr>
            <a:fld id="{81D60167-4931-47E6-BA6A-407CBD079E47}" type="slidenum">
              <a:rPr lang="en-US" spc="-50" smtClean="0">
                <a:latin typeface="Arial" panose="020B0604020202020204" pitchFamily="34" charset="0"/>
                <a:cs typeface="Arial" panose="020B0604020202020204" pitchFamily="34" charset="0"/>
              </a:rPr>
              <a:t>47</a:t>
            </a:fld>
            <a:endParaRPr lang="en-US" spc="-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91777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3EC8A-2C2F-261F-0EDB-24A182DBB501}"/>
            </a:ext>
          </a:extLst>
        </p:cNvPr>
        <p:cNvGrpSpPr/>
        <p:nvPr/>
      </p:nvGrpSpPr>
      <p:grpSpPr>
        <a:xfrm>
          <a:off x="0" y="0"/>
          <a:ext cx="0" cy="0"/>
          <a:chOff x="0" y="0"/>
          <a:chExt cx="0" cy="0"/>
        </a:xfrm>
      </p:grpSpPr>
      <p:sp>
        <p:nvSpPr>
          <p:cNvPr id="4" name="object 4">
            <a:extLst>
              <a:ext uri="{FF2B5EF4-FFF2-40B4-BE49-F238E27FC236}">
                <a16:creationId xmlns:a16="http://schemas.microsoft.com/office/drawing/2014/main" id="{F608FC76-5E06-68BD-B159-D4FB08E3C19E}"/>
              </a:ext>
            </a:extLst>
          </p:cNvPr>
          <p:cNvSpPr txBox="1">
            <a:spLocks noGrp="1"/>
          </p:cNvSpPr>
          <p:nvPr>
            <p:ph type="title"/>
          </p:nvPr>
        </p:nvSpPr>
        <p:spPr>
          <a:xfrm>
            <a:off x="652732" y="323401"/>
            <a:ext cx="7348268" cy="289823"/>
          </a:xfrm>
          <a:prstGeom prst="rect">
            <a:avLst/>
          </a:prstGeom>
        </p:spPr>
        <p:txBody>
          <a:bodyPr vert="horz" wrap="square" lIns="0" tIns="12700" rIns="0" bIns="0" rtlCol="0">
            <a:spAutoFit/>
          </a:bodyPr>
          <a:lstStyle/>
          <a:p>
            <a:pPr marL="12700">
              <a:lnSpc>
                <a:spcPct val="100000"/>
              </a:lnSpc>
              <a:spcBef>
                <a:spcPts val="100"/>
              </a:spcBef>
            </a:pPr>
            <a:r>
              <a:rPr lang="en-US" b="0" dirty="0">
                <a:latin typeface="Arial" panose="020B0604020202020204" pitchFamily="34" charset="0"/>
                <a:cs typeface="Arial" panose="020B0604020202020204" pitchFamily="34" charset="0"/>
              </a:rPr>
              <a:t>Boomtown Casino</a:t>
            </a:r>
            <a:r>
              <a:rPr lang="en-US" b="0" spc="-55" dirty="0">
                <a:latin typeface="Arial" panose="020B0604020202020204" pitchFamily="34" charset="0"/>
                <a:cs typeface="Arial" panose="020B0604020202020204" pitchFamily="34" charset="0"/>
              </a:rPr>
              <a:t> </a:t>
            </a:r>
            <a:r>
              <a:rPr lang="en-US" b="0" dirty="0">
                <a:latin typeface="Arial" panose="020B0604020202020204" pitchFamily="34" charset="0"/>
                <a:cs typeface="Arial" panose="020B0604020202020204" pitchFamily="34" charset="0"/>
              </a:rPr>
              <a:t>and</a:t>
            </a:r>
            <a:r>
              <a:rPr lang="en-US" b="0" spc="-40" dirty="0">
                <a:latin typeface="Arial" panose="020B0604020202020204" pitchFamily="34" charset="0"/>
                <a:cs typeface="Arial" panose="020B0604020202020204" pitchFamily="34" charset="0"/>
              </a:rPr>
              <a:t> </a:t>
            </a:r>
            <a:r>
              <a:rPr lang="en-US" b="0" dirty="0">
                <a:latin typeface="Arial" panose="020B0604020202020204" pitchFamily="34" charset="0"/>
                <a:cs typeface="Arial" panose="020B0604020202020204" pitchFamily="34" charset="0"/>
              </a:rPr>
              <a:t>Hotel</a:t>
            </a:r>
            <a:r>
              <a:rPr lang="en-US" b="0" spc="-35" dirty="0">
                <a:latin typeface="Arial" panose="020B0604020202020204" pitchFamily="34" charset="0"/>
                <a:cs typeface="Arial" panose="020B0604020202020204" pitchFamily="34" charset="0"/>
              </a:rPr>
              <a:t> </a:t>
            </a:r>
            <a:r>
              <a:rPr lang="en-US" b="0" spc="-10" dirty="0">
                <a:latin typeface="Arial" panose="020B0604020202020204" pitchFamily="34" charset="0"/>
                <a:cs typeface="Arial" panose="020B0604020202020204" pitchFamily="34" charset="0"/>
              </a:rPr>
              <a:t>Bossier </a:t>
            </a:r>
            <a:r>
              <a:rPr lang="en-US" b="0" spc="-20" dirty="0">
                <a:latin typeface="Arial" panose="020B0604020202020204" pitchFamily="34" charset="0"/>
                <a:cs typeface="Arial" panose="020B0604020202020204" pitchFamily="34" charset="0"/>
              </a:rPr>
              <a:t>- Revenue and Admissions</a:t>
            </a:r>
            <a:endParaRPr b="0" spc="-20" dirty="0">
              <a:latin typeface="Arial" panose="020B0604020202020204" pitchFamily="34" charset="0"/>
              <a:cs typeface="Arial" panose="020B0604020202020204" pitchFamily="34" charset="0"/>
            </a:endParaRPr>
          </a:p>
        </p:txBody>
      </p:sp>
      <p:graphicFrame>
        <p:nvGraphicFramePr>
          <p:cNvPr id="6" name="object 6">
            <a:extLst>
              <a:ext uri="{FF2B5EF4-FFF2-40B4-BE49-F238E27FC236}">
                <a16:creationId xmlns:a16="http://schemas.microsoft.com/office/drawing/2014/main" id="{E0E77402-B6D1-AA62-9867-43B0CCA28CED}"/>
              </a:ext>
            </a:extLst>
          </p:cNvPr>
          <p:cNvGraphicFramePr>
            <a:graphicFrameLocks noGrp="1"/>
          </p:cNvGraphicFramePr>
          <p:nvPr>
            <p:extLst>
              <p:ext uri="{D42A27DB-BD31-4B8C-83A1-F6EECF244321}">
                <p14:modId xmlns:p14="http://schemas.microsoft.com/office/powerpoint/2010/main" val="1614908581"/>
              </p:ext>
            </p:extLst>
          </p:nvPr>
        </p:nvGraphicFramePr>
        <p:xfrm>
          <a:off x="652732" y="785723"/>
          <a:ext cx="3334513" cy="1371601"/>
        </p:xfrm>
        <a:graphic>
          <a:graphicData uri="http://schemas.openxmlformats.org/drawingml/2006/table">
            <a:tbl>
              <a:tblPr firstRow="1" bandRow="1">
                <a:tableStyleId>{D7AC3CCA-C797-4891-BE02-D94E43425B78}</a:tableStyleId>
              </a:tblPr>
              <a:tblGrid>
                <a:gridCol w="1143545">
                  <a:extLst>
                    <a:ext uri="{9D8B030D-6E8A-4147-A177-3AD203B41FA5}">
                      <a16:colId xmlns:a16="http://schemas.microsoft.com/office/drawing/2014/main" val="20000"/>
                    </a:ext>
                  </a:extLst>
                </a:gridCol>
                <a:gridCol w="1047423">
                  <a:extLst>
                    <a:ext uri="{9D8B030D-6E8A-4147-A177-3AD203B41FA5}">
                      <a16:colId xmlns:a16="http://schemas.microsoft.com/office/drawing/2014/main" val="20001"/>
                    </a:ext>
                  </a:extLst>
                </a:gridCol>
                <a:gridCol w="1143545">
                  <a:extLst>
                    <a:ext uri="{9D8B030D-6E8A-4147-A177-3AD203B41FA5}">
                      <a16:colId xmlns:a16="http://schemas.microsoft.com/office/drawing/2014/main" val="20002"/>
                    </a:ext>
                  </a:extLst>
                </a:gridCol>
              </a:tblGrid>
              <a:tr h="819389">
                <a:tc>
                  <a:txBody>
                    <a:bodyPr/>
                    <a:lstStyle/>
                    <a:p>
                      <a:pPr marL="274955" marR="23495" indent="-248285" algn="ctr">
                        <a:lnSpc>
                          <a:spcPts val="1270"/>
                        </a:lnSpc>
                      </a:pPr>
                      <a:r>
                        <a:rPr sz="1100" b="1" spc="-45" dirty="0">
                          <a:solidFill>
                            <a:schemeClr val="bg1"/>
                          </a:solidFill>
                        </a:rPr>
                        <a:t>202</a:t>
                      </a:r>
                      <a:r>
                        <a:rPr lang="en-US" sz="1100" b="1" spc="-45" dirty="0">
                          <a:solidFill>
                            <a:schemeClr val="bg1"/>
                          </a:solidFill>
                        </a:rPr>
                        <a:t>6</a:t>
                      </a:r>
                      <a:r>
                        <a:rPr sz="1100" b="1" spc="-45" dirty="0">
                          <a:solidFill>
                            <a:schemeClr val="bg1"/>
                          </a:solidFill>
                        </a:rPr>
                        <a:t> </a:t>
                      </a:r>
                      <a:r>
                        <a:rPr sz="1100" b="1" spc="-10" dirty="0">
                          <a:solidFill>
                            <a:schemeClr val="bg1"/>
                          </a:solidFill>
                        </a:rPr>
                        <a:t>Admission</a:t>
                      </a:r>
                      <a:endParaRPr lang="en-US" sz="1100" b="1" spc="-10" dirty="0">
                        <a:solidFill>
                          <a:schemeClr val="bg1"/>
                        </a:solidFill>
                      </a:endParaRPr>
                    </a:p>
                    <a:p>
                      <a:pPr marL="274955" marR="23495" indent="-248285" algn="ctr">
                        <a:lnSpc>
                          <a:spcPts val="1270"/>
                        </a:lnSpc>
                      </a:pPr>
                      <a:r>
                        <a:rPr sz="1100" b="1" spc="-25" dirty="0">
                          <a:solidFill>
                            <a:schemeClr val="bg1"/>
                          </a:solidFill>
                        </a:rPr>
                        <a:t>(#</a:t>
                      </a:r>
                      <a:r>
                        <a:rPr sz="1100" b="1" spc="-10" dirty="0">
                          <a:solidFill>
                            <a:schemeClr val="bg1"/>
                          </a:solidFill>
                        </a:rPr>
                        <a:t> People)</a:t>
                      </a:r>
                      <a:endParaRPr sz="1100" dirty="0">
                        <a:solidFill>
                          <a:schemeClr val="bg1"/>
                        </a:solidFill>
                        <a:latin typeface="Calibri"/>
                        <a:cs typeface="Calibri"/>
                      </a:endParaRPr>
                    </a:p>
                  </a:txBody>
                  <a:tcPr marL="0" marR="0" marT="0" marB="0" anchor="ctr">
                    <a:solidFill>
                      <a:srgbClr val="472C7B"/>
                    </a:solidFill>
                  </a:tcPr>
                </a:tc>
                <a:tc>
                  <a:txBody>
                    <a:bodyPr/>
                    <a:lstStyle/>
                    <a:p>
                      <a:pPr marL="91440" algn="ctr">
                        <a:lnSpc>
                          <a:spcPts val="1135"/>
                        </a:lnSpc>
                      </a:pPr>
                      <a:r>
                        <a:rPr sz="1100" b="1" spc="-45" dirty="0">
                          <a:solidFill>
                            <a:schemeClr val="bg1"/>
                          </a:solidFill>
                        </a:rPr>
                        <a:t>202</a:t>
                      </a:r>
                      <a:r>
                        <a:rPr lang="en-US" sz="1100" b="1" spc="-45" dirty="0">
                          <a:solidFill>
                            <a:schemeClr val="bg1"/>
                          </a:solidFill>
                        </a:rPr>
                        <a:t>6 </a:t>
                      </a:r>
                    </a:p>
                    <a:p>
                      <a:pPr marL="91440" algn="ctr">
                        <a:lnSpc>
                          <a:spcPts val="1135"/>
                        </a:lnSpc>
                      </a:pPr>
                      <a:r>
                        <a:rPr sz="1100" b="1" spc="-10" dirty="0">
                          <a:solidFill>
                            <a:schemeClr val="bg1"/>
                          </a:solidFill>
                        </a:rPr>
                        <a:t>Revenue</a:t>
                      </a:r>
                      <a:endParaRPr sz="1100" dirty="0">
                        <a:solidFill>
                          <a:schemeClr val="bg1"/>
                        </a:solidFill>
                        <a:latin typeface="Calibri"/>
                        <a:cs typeface="Calibri"/>
                      </a:endParaRPr>
                    </a:p>
                  </a:txBody>
                  <a:tcPr marL="0" marR="0" marT="34925" marB="0" anchor="ctr">
                    <a:solidFill>
                      <a:srgbClr val="472C7B"/>
                    </a:solidFill>
                  </a:tcPr>
                </a:tc>
                <a:tc>
                  <a:txBody>
                    <a:bodyPr/>
                    <a:lstStyle/>
                    <a:p>
                      <a:pPr marL="75565" algn="ctr">
                        <a:lnSpc>
                          <a:spcPts val="1135"/>
                        </a:lnSpc>
                      </a:pPr>
                      <a:r>
                        <a:rPr sz="1100" b="1" dirty="0">
                          <a:solidFill>
                            <a:schemeClr val="bg1"/>
                          </a:solidFill>
                        </a:rPr>
                        <a:t>%</a:t>
                      </a:r>
                      <a:r>
                        <a:rPr sz="1100" b="1" spc="-40" dirty="0">
                          <a:solidFill>
                            <a:schemeClr val="bg1"/>
                          </a:solidFill>
                        </a:rPr>
                        <a:t> </a:t>
                      </a:r>
                      <a:r>
                        <a:rPr sz="1100" b="1" dirty="0">
                          <a:solidFill>
                            <a:schemeClr val="bg1"/>
                          </a:solidFill>
                        </a:rPr>
                        <a:t>Revenue</a:t>
                      </a:r>
                      <a:endParaRPr lang="en-US" sz="1100" b="1" spc="-15" dirty="0">
                        <a:solidFill>
                          <a:schemeClr val="bg1"/>
                        </a:solidFill>
                      </a:endParaRPr>
                    </a:p>
                    <a:p>
                      <a:pPr marL="75565" algn="ctr">
                        <a:lnSpc>
                          <a:spcPts val="1135"/>
                        </a:lnSpc>
                      </a:pPr>
                      <a:r>
                        <a:rPr sz="1100" b="1" spc="-20" dirty="0">
                          <a:solidFill>
                            <a:schemeClr val="bg1"/>
                          </a:solidFill>
                        </a:rPr>
                        <a:t>202</a:t>
                      </a:r>
                      <a:r>
                        <a:rPr lang="en-US" sz="1100" b="1" spc="-20" dirty="0">
                          <a:solidFill>
                            <a:schemeClr val="bg1"/>
                          </a:solidFill>
                        </a:rPr>
                        <a:t>6</a:t>
                      </a:r>
                      <a:endParaRPr sz="1100" dirty="0">
                        <a:solidFill>
                          <a:schemeClr val="bg1"/>
                        </a:solidFill>
                        <a:latin typeface="Calibri"/>
                        <a:cs typeface="Calibri"/>
                      </a:endParaRPr>
                    </a:p>
                  </a:txBody>
                  <a:tcPr marL="0" marR="0" marT="34925" marB="0" anchor="ctr">
                    <a:solidFill>
                      <a:srgbClr val="472C7B"/>
                    </a:solidFill>
                  </a:tcPr>
                </a:tc>
                <a:extLst>
                  <a:ext uri="{0D108BD9-81ED-4DB2-BD59-A6C34878D82A}">
                    <a16:rowId xmlns:a16="http://schemas.microsoft.com/office/drawing/2014/main" val="10000"/>
                  </a:ext>
                </a:extLst>
              </a:tr>
              <a:tr h="276106">
                <a:tc>
                  <a:txBody>
                    <a:bodyPr/>
                    <a:lstStyle/>
                    <a:p>
                      <a:pPr algn="ctr" fontAlgn="b">
                        <a:buNone/>
                      </a:pPr>
                      <a:r>
                        <a:rPr lang="en-US" sz="1100" b="0" i="0" u="none" strike="noStrike" dirty="0">
                          <a:solidFill>
                            <a:srgbClr val="000000"/>
                          </a:solidFill>
                          <a:effectLst/>
                          <a:latin typeface="Calibri" panose="020F0502020204030204" pitchFamily="34" charset="0"/>
                        </a:rPr>
                        <a:t>118,610 </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$10,144,348</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6.5%</a:t>
                      </a:r>
                    </a:p>
                  </a:txBody>
                  <a:tcPr marL="9525" marR="9525" marT="9525" marB="0" anchor="ctr"/>
                </a:tc>
                <a:extLst>
                  <a:ext uri="{0D108BD9-81ED-4DB2-BD59-A6C34878D82A}">
                    <a16:rowId xmlns:a16="http://schemas.microsoft.com/office/drawing/2014/main" val="10001"/>
                  </a:ext>
                </a:extLst>
              </a:tr>
              <a:tr h="276106">
                <a:tc gridSpan="2">
                  <a:txBody>
                    <a:bodyPr/>
                    <a:lstStyle/>
                    <a:p>
                      <a:pPr marL="64769" algn="ctr">
                        <a:lnSpc>
                          <a:spcPct val="100000"/>
                        </a:lnSpc>
                        <a:spcBef>
                          <a:spcPts val="65"/>
                        </a:spcBef>
                      </a:pPr>
                      <a:r>
                        <a:rPr sz="1100" b="1" dirty="0"/>
                        <a:t>Index</a:t>
                      </a:r>
                      <a:r>
                        <a:rPr sz="1100" b="1" spc="30" dirty="0"/>
                        <a:t> </a:t>
                      </a:r>
                      <a:r>
                        <a:rPr sz="1100" b="1" spc="-10" dirty="0"/>
                        <a:t>Revenue/Person</a:t>
                      </a:r>
                      <a:endParaRPr sz="1100" dirty="0">
                        <a:latin typeface="Calibri"/>
                        <a:cs typeface="Calibri"/>
                      </a:endParaRPr>
                    </a:p>
                  </a:txBody>
                  <a:tcPr marL="0" marR="0" marT="8255" marB="0" anchor="ctr"/>
                </a:tc>
                <a:tc hMerge="1">
                  <a:txBody>
                    <a:bodyPr/>
                    <a:lstStyle/>
                    <a:p>
                      <a:endParaRPr/>
                    </a:p>
                  </a:txBody>
                  <a:tcPr marL="0" marR="0" marT="0" marB="0"/>
                </a:tc>
                <a:tc>
                  <a:txBody>
                    <a:bodyPr/>
                    <a:lstStyle/>
                    <a:p>
                      <a:pPr algn="ctr" fontAlgn="b">
                        <a:buNone/>
                      </a:pPr>
                      <a:r>
                        <a:rPr lang="en-US" sz="1100" b="0" i="0" u="none" strike="noStrike" dirty="0">
                          <a:solidFill>
                            <a:srgbClr val="000000"/>
                          </a:solidFill>
                          <a:effectLst/>
                          <a:latin typeface="Calibri" panose="020F0502020204030204" pitchFamily="34" charset="0"/>
                        </a:rPr>
                        <a:t>$85.53</a:t>
                      </a:r>
                    </a:p>
                  </a:txBody>
                  <a:tcPr marL="9525" marR="9525" marT="9525" marB="0" anchor="ctr"/>
                </a:tc>
                <a:extLst>
                  <a:ext uri="{0D108BD9-81ED-4DB2-BD59-A6C34878D82A}">
                    <a16:rowId xmlns:a16="http://schemas.microsoft.com/office/drawing/2014/main" val="10002"/>
                  </a:ext>
                </a:extLst>
              </a:tr>
            </a:tbl>
          </a:graphicData>
        </a:graphic>
      </p:graphicFrame>
      <p:graphicFrame>
        <p:nvGraphicFramePr>
          <p:cNvPr id="2" name="Chart 1" descr="Quarterly chart from Q1 2019 to Q1 2026 showing revenue and admissions. Red bars represent revenue, generally ranging from about $10 million to $16 million per quarter, with a sharp drop to around $4 million in Q2 2020 and a peak near $15.5 million in Q2 2021. A black line represents admissions, showing a steep decline in Q2 2020, partial recovery in 2021, and a gradual downward trend through 2025, with a slight increase by early 2026.">
            <a:extLst>
              <a:ext uri="{FF2B5EF4-FFF2-40B4-BE49-F238E27FC236}">
                <a16:creationId xmlns:a16="http://schemas.microsoft.com/office/drawing/2014/main" id="{6C665E65-6984-4ABC-8F2D-B8F80A534A7A}"/>
              </a:ext>
              <a:ext uri="{147F2762-F138-4A5C-976F-8EAC2B608ADB}">
                <a16:predDERef xmlns:a16="http://schemas.microsoft.com/office/drawing/2014/main" pred="{0C66D56C-31C4-40B8-9B27-5135928D18A7}"/>
              </a:ext>
            </a:extLst>
          </p:cNvPr>
          <p:cNvGraphicFramePr>
            <a:graphicFrameLocks/>
          </p:cNvGraphicFramePr>
          <p:nvPr>
            <p:extLst>
              <p:ext uri="{D42A27DB-BD31-4B8C-83A1-F6EECF244321}">
                <p14:modId xmlns:p14="http://schemas.microsoft.com/office/powerpoint/2010/main" val="3478449891"/>
              </p:ext>
            </p:extLst>
          </p:nvPr>
        </p:nvGraphicFramePr>
        <p:xfrm>
          <a:off x="652732" y="2329823"/>
          <a:ext cx="11105816" cy="3742454"/>
        </p:xfrm>
        <a:graphic>
          <a:graphicData uri="http://schemas.openxmlformats.org/drawingml/2006/chart">
            <c:chart xmlns:c="http://schemas.openxmlformats.org/drawingml/2006/chart" xmlns:r="http://schemas.openxmlformats.org/officeDocument/2006/relationships" r:id="rId2"/>
          </a:graphicData>
        </a:graphic>
      </p:graphicFrame>
      <p:sp>
        <p:nvSpPr>
          <p:cNvPr id="9" name="object 5">
            <a:extLst>
              <a:ext uri="{FF2B5EF4-FFF2-40B4-BE49-F238E27FC236}">
                <a16:creationId xmlns:a16="http://schemas.microsoft.com/office/drawing/2014/main" id="{746CD659-21CD-2262-065D-105EF91B4DB1}"/>
              </a:ext>
            </a:extLst>
          </p:cNvPr>
          <p:cNvSpPr txBox="1"/>
          <p:nvPr/>
        </p:nvSpPr>
        <p:spPr>
          <a:xfrm>
            <a:off x="9113773" y="6422446"/>
            <a:ext cx="2644775" cy="348813"/>
          </a:xfrm>
          <a:prstGeom prst="rect">
            <a:avLst/>
          </a:prstGeom>
        </p:spPr>
        <p:txBody>
          <a:bodyPr vert="horz" wrap="square" lIns="0" tIns="12700" rIns="0" bIns="0" rtlCol="0">
            <a:spAutoFit/>
          </a:bodyPr>
          <a:lstStyle/>
          <a:p>
            <a:pPr marL="12700" algn="r">
              <a:lnSpc>
                <a:spcPct val="100000"/>
              </a:lnSpc>
              <a:spcBef>
                <a:spcPts val="100"/>
              </a:spcBef>
            </a:pPr>
            <a:r>
              <a:rPr sz="1050" dirty="0">
                <a:latin typeface="Arial" panose="020B0604020202020204" pitchFamily="34" charset="0"/>
                <a:cs typeface="Arial" panose="020B0604020202020204" pitchFamily="34" charset="0"/>
              </a:rPr>
              <a:t>NWLA</a:t>
            </a:r>
            <a:r>
              <a:rPr sz="1050" spc="-15"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ECONOMIC</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DASHBOARD</a:t>
            </a:r>
            <a:endParaRPr lang="en-US" sz="1050" spc="-10" dirty="0">
              <a:latin typeface="Arial" panose="020B0604020202020204" pitchFamily="34" charset="0"/>
              <a:cs typeface="Arial" panose="020B0604020202020204" pitchFamily="34" charset="0"/>
            </a:endParaRPr>
          </a:p>
          <a:p>
            <a:pPr marL="12700" algn="r">
              <a:lnSpc>
                <a:spcPct val="100000"/>
              </a:lnSpc>
              <a:spcBef>
                <a:spcPts val="100"/>
              </a:spcBef>
            </a:pPr>
            <a:r>
              <a:rPr lang="en-US" sz="1050" dirty="0">
                <a:latin typeface="Arial" panose="020B0604020202020204" pitchFamily="34" charset="0"/>
                <a:cs typeface="Arial" panose="020B0604020202020204" pitchFamily="34" charset="0"/>
              </a:rPr>
              <a:t>Casino Revenue and Admissions</a:t>
            </a:r>
          </a:p>
        </p:txBody>
      </p:sp>
      <p:sp>
        <p:nvSpPr>
          <p:cNvPr id="10" name="Slide Number Placeholder 9">
            <a:extLst>
              <a:ext uri="{FF2B5EF4-FFF2-40B4-BE49-F238E27FC236}">
                <a16:creationId xmlns:a16="http://schemas.microsoft.com/office/drawing/2014/main" id="{196FF724-F43D-4F35-03BA-E811231098F8}"/>
              </a:ext>
            </a:extLst>
          </p:cNvPr>
          <p:cNvSpPr>
            <a:spLocks noGrp="1"/>
          </p:cNvSpPr>
          <p:nvPr>
            <p:ph type="sldNum" sz="quarter" idx="7"/>
          </p:nvPr>
        </p:nvSpPr>
        <p:spPr>
          <a:xfrm>
            <a:off x="11758548" y="6590792"/>
            <a:ext cx="433452" cy="153888"/>
          </a:xfrm>
        </p:spPr>
        <p:txBody>
          <a:bodyPr/>
          <a:lstStyle/>
          <a:p>
            <a:pPr marL="115570">
              <a:lnSpc>
                <a:spcPts val="1240"/>
              </a:lnSpc>
            </a:pPr>
            <a:fld id="{81D60167-4931-47E6-BA6A-407CBD079E47}" type="slidenum">
              <a:rPr lang="en-US" spc="-50" smtClean="0">
                <a:latin typeface="Arial" panose="020B0604020202020204" pitchFamily="34" charset="0"/>
                <a:cs typeface="Arial" panose="020B0604020202020204" pitchFamily="34" charset="0"/>
              </a:rPr>
              <a:t>48</a:t>
            </a:fld>
            <a:endParaRPr lang="en-US" spc="-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93768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A0F8A-C83D-52E7-5E15-5348740CE318}"/>
            </a:ext>
          </a:extLst>
        </p:cNvPr>
        <p:cNvGrpSpPr/>
        <p:nvPr/>
      </p:nvGrpSpPr>
      <p:grpSpPr>
        <a:xfrm>
          <a:off x="0" y="0"/>
          <a:ext cx="0" cy="0"/>
          <a:chOff x="0" y="0"/>
          <a:chExt cx="0" cy="0"/>
        </a:xfrm>
      </p:grpSpPr>
      <p:sp>
        <p:nvSpPr>
          <p:cNvPr id="4" name="object 4">
            <a:extLst>
              <a:ext uri="{FF2B5EF4-FFF2-40B4-BE49-F238E27FC236}">
                <a16:creationId xmlns:a16="http://schemas.microsoft.com/office/drawing/2014/main" id="{90BBD644-F329-3CE2-CF38-372946891966}"/>
              </a:ext>
            </a:extLst>
          </p:cNvPr>
          <p:cNvSpPr txBox="1">
            <a:spLocks noGrp="1"/>
          </p:cNvSpPr>
          <p:nvPr>
            <p:ph type="title"/>
          </p:nvPr>
        </p:nvSpPr>
        <p:spPr>
          <a:xfrm>
            <a:off x="652732" y="323401"/>
            <a:ext cx="10624868" cy="289823"/>
          </a:xfrm>
          <a:prstGeom prst="rect">
            <a:avLst/>
          </a:prstGeom>
        </p:spPr>
        <p:txBody>
          <a:bodyPr vert="horz" wrap="square" lIns="0" tIns="12700" rIns="0" bIns="0" rtlCol="0">
            <a:spAutoFit/>
          </a:bodyPr>
          <a:lstStyle/>
          <a:p>
            <a:pPr marL="12700">
              <a:lnSpc>
                <a:spcPct val="100000"/>
              </a:lnSpc>
              <a:spcBef>
                <a:spcPts val="100"/>
              </a:spcBef>
            </a:pPr>
            <a:r>
              <a:rPr lang="en-US" b="0" dirty="0">
                <a:latin typeface="Arial" panose="020B0604020202020204" pitchFamily="34" charset="0"/>
                <a:cs typeface="Arial" panose="020B0604020202020204" pitchFamily="34" charset="0"/>
              </a:rPr>
              <a:t>Boomtown Casino</a:t>
            </a:r>
            <a:r>
              <a:rPr lang="en-US" b="0" spc="-55" dirty="0">
                <a:latin typeface="Arial" panose="020B0604020202020204" pitchFamily="34" charset="0"/>
                <a:cs typeface="Arial" panose="020B0604020202020204" pitchFamily="34" charset="0"/>
              </a:rPr>
              <a:t> </a:t>
            </a:r>
            <a:r>
              <a:rPr lang="en-US" b="0" dirty="0">
                <a:latin typeface="Arial" panose="020B0604020202020204" pitchFamily="34" charset="0"/>
                <a:cs typeface="Arial" panose="020B0604020202020204" pitchFamily="34" charset="0"/>
              </a:rPr>
              <a:t>and</a:t>
            </a:r>
            <a:r>
              <a:rPr lang="en-US" b="0" spc="-40" dirty="0">
                <a:latin typeface="Arial" panose="020B0604020202020204" pitchFamily="34" charset="0"/>
                <a:cs typeface="Arial" panose="020B0604020202020204" pitchFamily="34" charset="0"/>
              </a:rPr>
              <a:t> </a:t>
            </a:r>
            <a:r>
              <a:rPr lang="en-US" b="0" dirty="0">
                <a:latin typeface="Arial" panose="020B0604020202020204" pitchFamily="34" charset="0"/>
                <a:cs typeface="Arial" panose="020B0604020202020204" pitchFamily="34" charset="0"/>
              </a:rPr>
              <a:t>Hotel</a:t>
            </a:r>
            <a:r>
              <a:rPr lang="en-US" b="0" spc="-35" dirty="0">
                <a:latin typeface="Arial" panose="020B0604020202020204" pitchFamily="34" charset="0"/>
                <a:cs typeface="Arial" panose="020B0604020202020204" pitchFamily="34" charset="0"/>
              </a:rPr>
              <a:t> </a:t>
            </a:r>
            <a:r>
              <a:rPr lang="en-US" b="0" spc="-10" dirty="0">
                <a:latin typeface="Arial" panose="020B0604020202020204" pitchFamily="34" charset="0"/>
                <a:cs typeface="Arial" panose="020B0604020202020204" pitchFamily="34" charset="0"/>
              </a:rPr>
              <a:t>Bossier </a:t>
            </a:r>
            <a:r>
              <a:rPr lang="en-US" b="0" spc="-20" dirty="0">
                <a:latin typeface="Arial" panose="020B0604020202020204" pitchFamily="34" charset="0"/>
                <a:cs typeface="Arial" panose="020B0604020202020204" pitchFamily="34" charset="0"/>
              </a:rPr>
              <a:t>– Year Over Year Quarterly Revenue Percent Change</a:t>
            </a:r>
            <a:endParaRPr b="0" spc="-20" dirty="0">
              <a:latin typeface="Arial" panose="020B0604020202020204" pitchFamily="34" charset="0"/>
              <a:cs typeface="Arial" panose="020B0604020202020204" pitchFamily="34" charset="0"/>
            </a:endParaRPr>
          </a:p>
        </p:txBody>
      </p:sp>
      <p:graphicFrame>
        <p:nvGraphicFramePr>
          <p:cNvPr id="3" name="Chart 2" descr="Bar chart showing year‑over‑year quarterly revenue percentage change from Q1 2019 to Q1 2026. Most quarters show modest changes between about negative 20 percent and positive 20 percent. Revenue declines sharply in mid‑2020, followed by a large spike of just over 200 percent growth in Q2 2021. After 2021, year‑over‑year changes stabilize near zero, with small positive and negative fluctuations through 2026.">
            <a:extLst>
              <a:ext uri="{FF2B5EF4-FFF2-40B4-BE49-F238E27FC236}">
                <a16:creationId xmlns:a16="http://schemas.microsoft.com/office/drawing/2014/main" id="{0C66D56C-31C4-40B8-9B27-5135928D18A7}"/>
              </a:ext>
            </a:extLst>
          </p:cNvPr>
          <p:cNvGraphicFramePr>
            <a:graphicFrameLocks/>
          </p:cNvGraphicFramePr>
          <p:nvPr>
            <p:extLst>
              <p:ext uri="{D42A27DB-BD31-4B8C-83A1-F6EECF244321}">
                <p14:modId xmlns:p14="http://schemas.microsoft.com/office/powerpoint/2010/main" val="1325140516"/>
              </p:ext>
            </p:extLst>
          </p:nvPr>
        </p:nvGraphicFramePr>
        <p:xfrm>
          <a:off x="655940" y="685800"/>
          <a:ext cx="11231260" cy="5638800"/>
        </p:xfrm>
        <a:graphic>
          <a:graphicData uri="http://schemas.openxmlformats.org/drawingml/2006/chart">
            <c:chart xmlns:c="http://schemas.openxmlformats.org/drawingml/2006/chart" xmlns:r="http://schemas.openxmlformats.org/officeDocument/2006/relationships" r:id="rId2"/>
          </a:graphicData>
        </a:graphic>
      </p:graphicFrame>
      <p:sp>
        <p:nvSpPr>
          <p:cNvPr id="9" name="object 5">
            <a:extLst>
              <a:ext uri="{FF2B5EF4-FFF2-40B4-BE49-F238E27FC236}">
                <a16:creationId xmlns:a16="http://schemas.microsoft.com/office/drawing/2014/main" id="{0B758522-1D8E-C359-D550-C5241044683E}"/>
              </a:ext>
            </a:extLst>
          </p:cNvPr>
          <p:cNvSpPr txBox="1"/>
          <p:nvPr/>
        </p:nvSpPr>
        <p:spPr>
          <a:xfrm>
            <a:off x="9113773" y="6422446"/>
            <a:ext cx="2644775" cy="348813"/>
          </a:xfrm>
          <a:prstGeom prst="rect">
            <a:avLst/>
          </a:prstGeom>
        </p:spPr>
        <p:txBody>
          <a:bodyPr vert="horz" wrap="square" lIns="0" tIns="12700" rIns="0" bIns="0" rtlCol="0">
            <a:spAutoFit/>
          </a:bodyPr>
          <a:lstStyle/>
          <a:p>
            <a:pPr marL="12700" algn="r">
              <a:lnSpc>
                <a:spcPct val="100000"/>
              </a:lnSpc>
              <a:spcBef>
                <a:spcPts val="100"/>
              </a:spcBef>
            </a:pPr>
            <a:r>
              <a:rPr sz="1050" dirty="0">
                <a:latin typeface="Arial" panose="020B0604020202020204" pitchFamily="34" charset="0"/>
                <a:cs typeface="Arial" panose="020B0604020202020204" pitchFamily="34" charset="0"/>
              </a:rPr>
              <a:t>NWLA</a:t>
            </a:r>
            <a:r>
              <a:rPr sz="1050" spc="-15"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ECONOMIC</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DASHBOARD</a:t>
            </a:r>
            <a:endParaRPr lang="en-US" sz="1050" spc="-10" dirty="0">
              <a:latin typeface="Arial" panose="020B0604020202020204" pitchFamily="34" charset="0"/>
              <a:cs typeface="Arial" panose="020B0604020202020204" pitchFamily="34" charset="0"/>
            </a:endParaRPr>
          </a:p>
          <a:p>
            <a:pPr marL="12700" algn="r">
              <a:lnSpc>
                <a:spcPct val="100000"/>
              </a:lnSpc>
              <a:spcBef>
                <a:spcPts val="100"/>
              </a:spcBef>
            </a:pPr>
            <a:r>
              <a:rPr lang="en-US" sz="1050" dirty="0">
                <a:latin typeface="Arial" panose="020B0604020202020204" pitchFamily="34" charset="0"/>
                <a:cs typeface="Arial" panose="020B0604020202020204" pitchFamily="34" charset="0"/>
              </a:rPr>
              <a:t>Casino Revenue and Admissions</a:t>
            </a:r>
          </a:p>
        </p:txBody>
      </p:sp>
      <p:sp>
        <p:nvSpPr>
          <p:cNvPr id="10" name="Slide Number Placeholder 9">
            <a:extLst>
              <a:ext uri="{FF2B5EF4-FFF2-40B4-BE49-F238E27FC236}">
                <a16:creationId xmlns:a16="http://schemas.microsoft.com/office/drawing/2014/main" id="{4CF34DB1-C334-9E02-0776-904145D6580B}"/>
              </a:ext>
            </a:extLst>
          </p:cNvPr>
          <p:cNvSpPr>
            <a:spLocks noGrp="1"/>
          </p:cNvSpPr>
          <p:nvPr>
            <p:ph type="sldNum" sz="quarter" idx="7"/>
          </p:nvPr>
        </p:nvSpPr>
        <p:spPr>
          <a:xfrm>
            <a:off x="11758548" y="6590792"/>
            <a:ext cx="433452" cy="153888"/>
          </a:xfrm>
        </p:spPr>
        <p:txBody>
          <a:bodyPr/>
          <a:lstStyle/>
          <a:p>
            <a:pPr marL="115570">
              <a:lnSpc>
                <a:spcPts val="1240"/>
              </a:lnSpc>
            </a:pPr>
            <a:fld id="{81D60167-4931-47E6-BA6A-407CBD079E47}" type="slidenum">
              <a:rPr lang="en-US" spc="-50" smtClean="0">
                <a:latin typeface="Arial" panose="020B0604020202020204" pitchFamily="34" charset="0"/>
                <a:cs typeface="Arial" panose="020B0604020202020204" pitchFamily="34" charset="0"/>
              </a:rPr>
              <a:t>49</a:t>
            </a:fld>
            <a:endParaRPr lang="en-US" spc="-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7976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390B87A-92FD-DD63-794F-C1C2C2FF1695}"/>
              </a:ext>
              <a:ext uri="{C183D7F6-B498-43B3-948B-1728B52AA6E4}">
                <adec:decorative xmlns:adec="http://schemas.microsoft.com/office/drawing/2017/decorative" val="1"/>
              </a:ext>
            </a:extLst>
          </p:cNvPr>
          <p:cNvSpPr>
            <a:spLocks noGrp="1"/>
          </p:cNvSpPr>
          <p:nvPr>
            <p:ph type="title"/>
          </p:nvPr>
        </p:nvSpPr>
        <p:spPr>
          <a:xfrm>
            <a:off x="771245" y="-734060"/>
            <a:ext cx="6163945" cy="734060"/>
          </a:xfrm>
        </p:spPr>
        <p:txBody>
          <a:bodyPr lIns="0" tIns="0" rIns="0" bIns="0" anchor="b"/>
          <a:lstStyle/>
          <a:p>
            <a:r>
              <a:rPr lang="en-US" dirty="0">
                <a:solidFill>
                  <a:schemeClr val="bg1"/>
                </a:solidFill>
              </a:rPr>
              <a:t>Tax Collection, Housing, and Building Permits</a:t>
            </a:r>
          </a:p>
        </p:txBody>
      </p:sp>
      <p:pic>
        <p:nvPicPr>
          <p:cNvPr id="9" name="Picture 8">
            <a:extLst>
              <a:ext uri="{FF2B5EF4-FFF2-40B4-BE49-F238E27FC236}">
                <a16:creationId xmlns:a16="http://schemas.microsoft.com/office/drawing/2014/main" id="{0683F426-3098-943F-CA55-D952F99585F0}"/>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40167" y="330674"/>
            <a:ext cx="4440617" cy="430046"/>
          </a:xfrm>
          <a:prstGeom prst="rect">
            <a:avLst/>
          </a:prstGeom>
        </p:spPr>
      </p:pic>
      <p:sp>
        <p:nvSpPr>
          <p:cNvPr id="2" name="object 4">
            <a:extLst>
              <a:ext uri="{FF2B5EF4-FFF2-40B4-BE49-F238E27FC236}">
                <a16:creationId xmlns:a16="http://schemas.microsoft.com/office/drawing/2014/main" id="{A39C6565-057B-FF12-B529-F3A772B552D8}"/>
              </a:ext>
            </a:extLst>
          </p:cNvPr>
          <p:cNvSpPr txBox="1">
            <a:spLocks/>
          </p:cNvSpPr>
          <p:nvPr/>
        </p:nvSpPr>
        <p:spPr>
          <a:xfrm>
            <a:off x="1248256" y="1057561"/>
            <a:ext cx="9876943" cy="1152239"/>
          </a:xfrm>
          <a:prstGeom prst="rect">
            <a:avLst/>
          </a:prstGeom>
        </p:spPr>
        <p:txBody>
          <a:bodyPr vert="horz" wrap="square" lIns="0" tIns="13335" rIns="0" bIns="0" rtlCol="0" anchor="t">
            <a:spAutoFit/>
          </a:bodyPr>
          <a:lstStyle>
            <a:lvl1pPr>
              <a:defRPr sz="1800" b="1" i="0">
                <a:solidFill>
                  <a:schemeClr val="tx1"/>
                </a:solidFill>
                <a:latin typeface="Calibri"/>
                <a:ea typeface="+mj-ea"/>
                <a:cs typeface="Calibri"/>
              </a:defRPr>
            </a:lvl1pPr>
          </a:lstStyle>
          <a:p>
            <a:pPr marL="12700">
              <a:spcBef>
                <a:spcPts val="105"/>
              </a:spcBef>
            </a:pPr>
            <a:r>
              <a:rPr lang="en-US" sz="2000" spc="-45" dirty="0">
                <a:solidFill>
                  <a:srgbClr val="472C7B"/>
                </a:solidFill>
                <a:latin typeface="Arial" panose="020B0604020202020204" pitchFamily="34" charset="0"/>
                <a:cs typeface="Arial" panose="020B0604020202020204" pitchFamily="34" charset="0"/>
              </a:rPr>
              <a:t>Tax</a:t>
            </a:r>
            <a:r>
              <a:rPr lang="en-US" sz="2000" spc="-65" dirty="0">
                <a:solidFill>
                  <a:srgbClr val="472C7B"/>
                </a:solidFill>
                <a:latin typeface="Arial" panose="020B0604020202020204" pitchFamily="34" charset="0"/>
                <a:cs typeface="Arial" panose="020B0604020202020204" pitchFamily="34" charset="0"/>
              </a:rPr>
              <a:t> </a:t>
            </a:r>
            <a:r>
              <a:rPr lang="en-US" sz="2000" spc="-10" dirty="0">
                <a:solidFill>
                  <a:srgbClr val="472C7B"/>
                </a:solidFill>
                <a:latin typeface="Arial" panose="020B0604020202020204" pitchFamily="34" charset="0"/>
                <a:cs typeface="Arial" panose="020B0604020202020204" pitchFamily="34" charset="0"/>
              </a:rPr>
              <a:t>Collection:</a:t>
            </a:r>
            <a:endParaRPr lang="en-US" sz="2000" dirty="0">
              <a:solidFill>
                <a:srgbClr val="472C7B"/>
              </a:solidFill>
              <a:latin typeface="Arial" panose="020B0604020202020204" pitchFamily="34" charset="0"/>
              <a:cs typeface="Arial" panose="020B0604020202020204" pitchFamily="34" charset="0"/>
            </a:endParaRPr>
          </a:p>
          <a:p>
            <a:pPr marL="12700" marR="5080">
              <a:spcBef>
                <a:spcPts val="10"/>
              </a:spcBef>
            </a:pPr>
            <a:r>
              <a:rPr lang="en-US" b="0" dirty="0">
                <a:latin typeface="Arial" panose="020B0604020202020204" pitchFamily="34" charset="0"/>
                <a:cs typeface="Arial" panose="020B0604020202020204" pitchFamily="34" charset="0"/>
              </a:rPr>
              <a:t>The City of Shreveport collected $41,413,718 in taxes in first quarter 2026. This was a 2.0% increase over 2025. </a:t>
            </a:r>
          </a:p>
          <a:p>
            <a:pPr marL="12700" marR="5080">
              <a:spcBef>
                <a:spcPts val="10"/>
              </a:spcBef>
            </a:pPr>
            <a:endParaRPr lang="en-US" b="0" spc="-25" dirty="0">
              <a:latin typeface="Arial" panose="020B0604020202020204" pitchFamily="34" charset="0"/>
              <a:cs typeface="Arial" panose="020B0604020202020204" pitchFamily="34" charset="0"/>
            </a:endParaRPr>
          </a:p>
        </p:txBody>
      </p:sp>
      <p:sp>
        <p:nvSpPr>
          <p:cNvPr id="3" name="object 3"/>
          <p:cNvSpPr txBox="1"/>
          <p:nvPr/>
        </p:nvSpPr>
        <p:spPr>
          <a:xfrm>
            <a:off x="1248256" y="2333529"/>
            <a:ext cx="9876940" cy="1982594"/>
          </a:xfrm>
          <a:prstGeom prst="rect">
            <a:avLst/>
          </a:prstGeom>
        </p:spPr>
        <p:txBody>
          <a:bodyPr vert="horz" wrap="square" lIns="0" tIns="12700" rIns="0" bIns="0" rtlCol="0" anchor="t">
            <a:spAutoFit/>
          </a:bodyPr>
          <a:lstStyle/>
          <a:p>
            <a:pPr marL="12700">
              <a:lnSpc>
                <a:spcPct val="100000"/>
              </a:lnSpc>
              <a:spcBef>
                <a:spcPts val="2195"/>
              </a:spcBef>
            </a:pPr>
            <a:r>
              <a:rPr sz="2000" b="1" spc="-10" dirty="0">
                <a:solidFill>
                  <a:srgbClr val="472C7B"/>
                </a:solidFill>
                <a:latin typeface="Arial" panose="020B0604020202020204" pitchFamily="34" charset="0"/>
                <a:cs typeface="Arial" panose="020B0604020202020204" pitchFamily="34" charset="0"/>
              </a:rPr>
              <a:t>Housing:</a:t>
            </a:r>
            <a:endParaRPr lang="en-US" sz="1800" dirty="0">
              <a:latin typeface="Arial" panose="020B0604020202020204" pitchFamily="34" charset="0"/>
              <a:cs typeface="Arial" panose="020B0604020202020204" pitchFamily="34" charset="0"/>
            </a:endParaRPr>
          </a:p>
          <a:p>
            <a:pPr marL="12700" marR="5080">
              <a:lnSpc>
                <a:spcPct val="100000"/>
              </a:lnSpc>
              <a:spcBef>
                <a:spcPts val="5"/>
              </a:spcBef>
            </a:pPr>
            <a:r>
              <a:rPr lang="en-US" sz="1800" dirty="0">
                <a:latin typeface="Arial" panose="020B0604020202020204" pitchFamily="34" charset="0"/>
                <a:cs typeface="Arial" panose="020B0604020202020204" pitchFamily="34" charset="0"/>
              </a:rPr>
              <a:t>The housing market in the Shreveport-Bossier CBSA has remained resilient with the current high interest rates. The median listing price was $246,175 at the end of the </a:t>
            </a:r>
            <a:r>
              <a:rPr lang="en-US" dirty="0">
                <a:latin typeface="Arial" panose="020B0604020202020204" pitchFamily="34" charset="0"/>
                <a:cs typeface="Arial" panose="020B0604020202020204" pitchFamily="34" charset="0"/>
              </a:rPr>
              <a:t>first</a:t>
            </a:r>
            <a:r>
              <a:rPr lang="en-US" sz="1800" dirty="0">
                <a:latin typeface="Arial" panose="020B0604020202020204" pitchFamily="34" charset="0"/>
                <a:cs typeface="Arial" panose="020B0604020202020204" pitchFamily="34" charset="0"/>
              </a:rPr>
              <a:t> quarter of 2026. The median listing price was $250,000 at the end of the </a:t>
            </a:r>
            <a:r>
              <a:rPr lang="en-US" dirty="0">
                <a:latin typeface="Arial" panose="020B0604020202020204" pitchFamily="34" charset="0"/>
                <a:cs typeface="Arial" panose="020B0604020202020204" pitchFamily="34" charset="0"/>
              </a:rPr>
              <a:t>first</a:t>
            </a:r>
            <a:r>
              <a:rPr lang="en-US" sz="1800" dirty="0">
                <a:latin typeface="Arial" panose="020B0604020202020204" pitchFamily="34" charset="0"/>
                <a:cs typeface="Arial" panose="020B0604020202020204" pitchFamily="34" charset="0"/>
              </a:rPr>
              <a:t> quarter 2025 and $242,500 at the end of the </a:t>
            </a:r>
            <a:r>
              <a:rPr lang="en-US" dirty="0">
                <a:latin typeface="Arial" panose="020B0604020202020204" pitchFamily="34" charset="0"/>
                <a:cs typeface="Arial" panose="020B0604020202020204" pitchFamily="34" charset="0"/>
              </a:rPr>
              <a:t>first</a:t>
            </a:r>
            <a:r>
              <a:rPr lang="en-US" sz="1800" dirty="0">
                <a:latin typeface="Arial" panose="020B0604020202020204" pitchFamily="34" charset="0"/>
                <a:cs typeface="Arial" panose="020B0604020202020204" pitchFamily="34" charset="0"/>
              </a:rPr>
              <a:t> quarter 2024. The median listing price in Bossier Parish for </a:t>
            </a:r>
            <a:r>
              <a:rPr lang="en-US" dirty="0">
                <a:latin typeface="Arial" panose="020B0604020202020204" pitchFamily="34" charset="0"/>
                <a:cs typeface="Arial" panose="020B0604020202020204" pitchFamily="34" charset="0"/>
              </a:rPr>
              <a:t>March</a:t>
            </a:r>
            <a:r>
              <a:rPr lang="en-US" sz="1800" dirty="0">
                <a:latin typeface="Arial" panose="020B0604020202020204" pitchFamily="34" charset="0"/>
                <a:cs typeface="Arial" panose="020B0604020202020204" pitchFamily="34" charset="0"/>
              </a:rPr>
              <a:t> is $318,175 and the median listing price in Caddo Parish for </a:t>
            </a:r>
            <a:r>
              <a:rPr lang="en-US" dirty="0">
                <a:latin typeface="Arial" panose="020B0604020202020204" pitchFamily="34" charset="0"/>
                <a:cs typeface="Arial" panose="020B0604020202020204" pitchFamily="34" charset="0"/>
              </a:rPr>
              <a:t>March</a:t>
            </a:r>
            <a:r>
              <a:rPr lang="en-US" sz="1800" dirty="0">
                <a:latin typeface="Arial" panose="020B0604020202020204" pitchFamily="34" charset="0"/>
                <a:cs typeface="Arial" panose="020B0604020202020204" pitchFamily="34" charset="0"/>
              </a:rPr>
              <a:t> is $198,500. Both are near their median listing price March 2025.</a:t>
            </a:r>
          </a:p>
        </p:txBody>
      </p:sp>
      <p:sp>
        <p:nvSpPr>
          <p:cNvPr id="6" name="object 3"/>
          <p:cNvSpPr txBox="1">
            <a:spLocks/>
          </p:cNvSpPr>
          <p:nvPr/>
        </p:nvSpPr>
        <p:spPr>
          <a:xfrm>
            <a:off x="1248256" y="4654666"/>
            <a:ext cx="9876941" cy="1429237"/>
          </a:xfrm>
          <a:prstGeom prst="rect">
            <a:avLst/>
          </a:prstGeom>
        </p:spPr>
        <p:txBody>
          <a:bodyPr vert="horz" wrap="square" lIns="0" tIns="13335" rIns="0" bIns="0" rtlCol="0" anchor="t">
            <a:spAutoFit/>
          </a:bodyPr>
          <a:lstStyle>
            <a:lvl1pPr>
              <a:defRPr sz="1800" b="1" i="0">
                <a:solidFill>
                  <a:schemeClr val="tx1"/>
                </a:solidFill>
                <a:latin typeface="Calibri"/>
                <a:ea typeface="+mj-ea"/>
                <a:cs typeface="Calibri"/>
              </a:defRPr>
            </a:lvl1pPr>
          </a:lstStyle>
          <a:p>
            <a:pPr marL="12700">
              <a:spcBef>
                <a:spcPts val="105"/>
              </a:spcBef>
            </a:pPr>
            <a:r>
              <a:rPr lang="en-US" sz="2000" dirty="0">
                <a:solidFill>
                  <a:srgbClr val="472C7B"/>
                </a:solidFill>
                <a:latin typeface="Arial" panose="020B0604020202020204" pitchFamily="34" charset="0"/>
                <a:cs typeface="Arial" panose="020B0604020202020204" pitchFamily="34" charset="0"/>
              </a:rPr>
              <a:t>Building</a:t>
            </a:r>
            <a:r>
              <a:rPr lang="en-US" sz="2000" spc="-75" dirty="0">
                <a:solidFill>
                  <a:srgbClr val="472C7B"/>
                </a:solidFill>
                <a:latin typeface="Arial" panose="020B0604020202020204" pitchFamily="34" charset="0"/>
                <a:cs typeface="Arial" panose="020B0604020202020204" pitchFamily="34" charset="0"/>
              </a:rPr>
              <a:t> </a:t>
            </a:r>
            <a:r>
              <a:rPr lang="en-US" sz="2000" spc="-10" dirty="0">
                <a:solidFill>
                  <a:srgbClr val="472C7B"/>
                </a:solidFill>
                <a:latin typeface="Arial" panose="020B0604020202020204" pitchFamily="34" charset="0"/>
                <a:cs typeface="Arial" panose="020B0604020202020204" pitchFamily="34" charset="0"/>
              </a:rPr>
              <a:t>Permits:</a:t>
            </a:r>
            <a:br>
              <a:rPr lang="en-US" sz="2000" spc="-10" dirty="0">
                <a:solidFill>
                  <a:srgbClr val="6F2F9F"/>
                </a:solidFill>
                <a:latin typeface="Arial" panose="020B0604020202020204" pitchFamily="34" charset="0"/>
                <a:cs typeface="Arial" panose="020B0604020202020204" pitchFamily="34" charset="0"/>
              </a:rPr>
            </a:br>
            <a:r>
              <a:rPr lang="en-US" b="0" spc="-10" dirty="0">
                <a:latin typeface="Arial" panose="020B0604020202020204" pitchFamily="34" charset="0"/>
                <a:cs typeface="Arial" panose="020B0604020202020204" pitchFamily="34" charset="0"/>
              </a:rPr>
              <a:t>Due to the government shutdown, we are missing February and March data, and therefore, are unable to summarize the first quarter data. We will update the data visualization on our webpage when this data becomes available. We did see a 4.8% increase in the number and a 5.1% increase in the value of building permits for 2025.</a:t>
            </a:r>
            <a:endParaRPr lang="en-US" sz="2000" dirty="0">
              <a:latin typeface="Arial" panose="020B0604020202020204" pitchFamily="34" charset="0"/>
              <a:cs typeface="Arial" panose="020B0604020202020204" pitchFamily="34" charset="0"/>
            </a:endParaRPr>
          </a:p>
        </p:txBody>
      </p:sp>
      <p:sp>
        <p:nvSpPr>
          <p:cNvPr id="8" name="object 5">
            <a:extLst>
              <a:ext uri="{FF2B5EF4-FFF2-40B4-BE49-F238E27FC236}">
                <a16:creationId xmlns:a16="http://schemas.microsoft.com/office/drawing/2014/main" id="{CF5BD7CD-7275-C441-ACB3-311749D33E5D}"/>
              </a:ext>
            </a:extLst>
          </p:cNvPr>
          <p:cNvSpPr txBox="1"/>
          <p:nvPr/>
        </p:nvSpPr>
        <p:spPr>
          <a:xfrm>
            <a:off x="9113773" y="6422446"/>
            <a:ext cx="2644775" cy="348813"/>
          </a:xfrm>
          <a:prstGeom prst="rect">
            <a:avLst/>
          </a:prstGeom>
        </p:spPr>
        <p:txBody>
          <a:bodyPr vert="horz" wrap="square" lIns="0" tIns="12700" rIns="0" bIns="0" rtlCol="0">
            <a:spAutoFit/>
          </a:bodyPr>
          <a:lstStyle/>
          <a:p>
            <a:pPr marL="12700" algn="r">
              <a:lnSpc>
                <a:spcPct val="100000"/>
              </a:lnSpc>
              <a:spcBef>
                <a:spcPts val="100"/>
              </a:spcBef>
            </a:pPr>
            <a:r>
              <a:rPr sz="1050" dirty="0">
                <a:latin typeface="Arial" panose="020B0604020202020204" pitchFamily="34" charset="0"/>
                <a:cs typeface="Arial" panose="020B0604020202020204" pitchFamily="34" charset="0"/>
              </a:rPr>
              <a:t>NWLA</a:t>
            </a:r>
            <a:r>
              <a:rPr sz="1050" spc="-15"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ECONOMIC</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DASHBOARD</a:t>
            </a:r>
            <a:endParaRPr lang="en-US" sz="1050" spc="-10" dirty="0">
              <a:latin typeface="Arial" panose="020B0604020202020204" pitchFamily="34" charset="0"/>
              <a:cs typeface="Arial" panose="020B0604020202020204" pitchFamily="34" charset="0"/>
            </a:endParaRPr>
          </a:p>
          <a:p>
            <a:pPr marL="12700" algn="r">
              <a:lnSpc>
                <a:spcPct val="100000"/>
              </a:lnSpc>
              <a:spcBef>
                <a:spcPts val="100"/>
              </a:spcBef>
            </a:pPr>
            <a:r>
              <a:rPr lang="en-US" sz="1050" dirty="0">
                <a:latin typeface="Arial" panose="020B0604020202020204" pitchFamily="34" charset="0"/>
                <a:cs typeface="Arial" panose="020B0604020202020204" pitchFamily="34" charset="0"/>
              </a:rPr>
              <a:t>Key Findings</a:t>
            </a:r>
          </a:p>
        </p:txBody>
      </p:sp>
      <p:sp>
        <p:nvSpPr>
          <p:cNvPr id="7" name="Slide Number Placeholder 6">
            <a:extLst>
              <a:ext uri="{FF2B5EF4-FFF2-40B4-BE49-F238E27FC236}">
                <a16:creationId xmlns:a16="http://schemas.microsoft.com/office/drawing/2014/main" id="{18239645-219A-E0B5-2580-6F7D75341120}"/>
              </a:ext>
            </a:extLst>
          </p:cNvPr>
          <p:cNvSpPr>
            <a:spLocks noGrp="1"/>
          </p:cNvSpPr>
          <p:nvPr>
            <p:ph type="sldNum" sz="quarter" idx="7"/>
          </p:nvPr>
        </p:nvSpPr>
        <p:spPr>
          <a:xfrm>
            <a:off x="11758548" y="6590792"/>
            <a:ext cx="244475" cy="153888"/>
          </a:xfrm>
        </p:spPr>
        <p:txBody>
          <a:bodyPr/>
          <a:lstStyle/>
          <a:p>
            <a:pPr marL="115570">
              <a:lnSpc>
                <a:spcPts val="1240"/>
              </a:lnSpc>
            </a:pPr>
            <a:fld id="{81D60167-4931-47E6-BA6A-407CBD079E47}" type="slidenum">
              <a:rPr lang="en-US" spc="-50" smtClean="0">
                <a:latin typeface="Arial" panose="020B0604020202020204" pitchFamily="34" charset="0"/>
                <a:cs typeface="Arial" panose="020B0604020202020204" pitchFamily="34" charset="0"/>
              </a:rPr>
              <a:t>5</a:t>
            </a:fld>
            <a:endParaRPr lang="en-US" spc="-50" dirty="0">
              <a:latin typeface="Arial" panose="020B0604020202020204" pitchFamily="34" charset="0"/>
              <a:cs typeface="Arial" panose="020B0604020202020204"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7745B-594A-82FC-0D87-723A83C84C02}"/>
            </a:ext>
          </a:extLst>
        </p:cNvPr>
        <p:cNvGrpSpPr/>
        <p:nvPr/>
      </p:nvGrpSpPr>
      <p:grpSpPr>
        <a:xfrm>
          <a:off x="0" y="0"/>
          <a:ext cx="0" cy="0"/>
          <a:chOff x="0" y="0"/>
          <a:chExt cx="0" cy="0"/>
        </a:xfrm>
      </p:grpSpPr>
      <p:sp>
        <p:nvSpPr>
          <p:cNvPr id="4" name="object 4">
            <a:extLst>
              <a:ext uri="{FF2B5EF4-FFF2-40B4-BE49-F238E27FC236}">
                <a16:creationId xmlns:a16="http://schemas.microsoft.com/office/drawing/2014/main" id="{345C67F7-3C47-93C4-C965-1C7A42B27444}"/>
              </a:ext>
            </a:extLst>
          </p:cNvPr>
          <p:cNvSpPr txBox="1">
            <a:spLocks noGrp="1"/>
          </p:cNvSpPr>
          <p:nvPr>
            <p:ph type="title"/>
          </p:nvPr>
        </p:nvSpPr>
        <p:spPr>
          <a:xfrm>
            <a:off x="652732" y="323400"/>
            <a:ext cx="10091468" cy="289823"/>
          </a:xfrm>
          <a:prstGeom prst="rect">
            <a:avLst/>
          </a:prstGeom>
        </p:spPr>
        <p:txBody>
          <a:bodyPr vert="horz" wrap="square" lIns="0" tIns="12700" rIns="0" bIns="0" rtlCol="0">
            <a:spAutoFit/>
          </a:bodyPr>
          <a:lstStyle/>
          <a:p>
            <a:pPr marL="12700">
              <a:lnSpc>
                <a:spcPct val="100000"/>
              </a:lnSpc>
              <a:spcBef>
                <a:spcPts val="100"/>
              </a:spcBef>
            </a:pPr>
            <a:r>
              <a:rPr lang="en-US" b="0" dirty="0">
                <a:latin typeface="Arial" panose="020B0604020202020204" pitchFamily="34" charset="0"/>
                <a:cs typeface="Arial" panose="020B0604020202020204" pitchFamily="34" charset="0"/>
              </a:rPr>
              <a:t>Harrah’s Louisiana Downs Casino &amp; Racetrack </a:t>
            </a:r>
            <a:r>
              <a:rPr lang="en-US" b="0" spc="-20" dirty="0">
                <a:latin typeface="Arial" panose="020B0604020202020204" pitchFamily="34" charset="0"/>
                <a:cs typeface="Arial" panose="020B0604020202020204" pitchFamily="34" charset="0"/>
              </a:rPr>
              <a:t>- Revenue and Admissions</a:t>
            </a:r>
            <a:endParaRPr b="0" spc="-20" dirty="0">
              <a:latin typeface="Arial" panose="020B0604020202020204" pitchFamily="34" charset="0"/>
              <a:cs typeface="Arial" panose="020B0604020202020204" pitchFamily="34" charset="0"/>
            </a:endParaRPr>
          </a:p>
        </p:txBody>
      </p:sp>
      <p:graphicFrame>
        <p:nvGraphicFramePr>
          <p:cNvPr id="6" name="object 6">
            <a:extLst>
              <a:ext uri="{FF2B5EF4-FFF2-40B4-BE49-F238E27FC236}">
                <a16:creationId xmlns:a16="http://schemas.microsoft.com/office/drawing/2014/main" id="{9F65DC7A-D064-53D3-750E-479510E3C0B4}"/>
              </a:ext>
            </a:extLst>
          </p:cNvPr>
          <p:cNvGraphicFramePr>
            <a:graphicFrameLocks noGrp="1"/>
          </p:cNvGraphicFramePr>
          <p:nvPr>
            <p:extLst>
              <p:ext uri="{D42A27DB-BD31-4B8C-83A1-F6EECF244321}">
                <p14:modId xmlns:p14="http://schemas.microsoft.com/office/powerpoint/2010/main" val="1490434233"/>
              </p:ext>
            </p:extLst>
          </p:nvPr>
        </p:nvGraphicFramePr>
        <p:xfrm>
          <a:off x="652732" y="785723"/>
          <a:ext cx="3334513" cy="1371601"/>
        </p:xfrm>
        <a:graphic>
          <a:graphicData uri="http://schemas.openxmlformats.org/drawingml/2006/table">
            <a:tbl>
              <a:tblPr firstRow="1" bandRow="1">
                <a:tableStyleId>{D7AC3CCA-C797-4891-BE02-D94E43425B78}</a:tableStyleId>
              </a:tblPr>
              <a:tblGrid>
                <a:gridCol w="1143545">
                  <a:extLst>
                    <a:ext uri="{9D8B030D-6E8A-4147-A177-3AD203B41FA5}">
                      <a16:colId xmlns:a16="http://schemas.microsoft.com/office/drawing/2014/main" val="20000"/>
                    </a:ext>
                  </a:extLst>
                </a:gridCol>
                <a:gridCol w="1047423">
                  <a:extLst>
                    <a:ext uri="{9D8B030D-6E8A-4147-A177-3AD203B41FA5}">
                      <a16:colId xmlns:a16="http://schemas.microsoft.com/office/drawing/2014/main" val="20001"/>
                    </a:ext>
                  </a:extLst>
                </a:gridCol>
                <a:gridCol w="1143545">
                  <a:extLst>
                    <a:ext uri="{9D8B030D-6E8A-4147-A177-3AD203B41FA5}">
                      <a16:colId xmlns:a16="http://schemas.microsoft.com/office/drawing/2014/main" val="20002"/>
                    </a:ext>
                  </a:extLst>
                </a:gridCol>
              </a:tblGrid>
              <a:tr h="819389">
                <a:tc>
                  <a:txBody>
                    <a:bodyPr/>
                    <a:lstStyle/>
                    <a:p>
                      <a:pPr marL="274955" marR="23495" indent="-248285" algn="ctr">
                        <a:lnSpc>
                          <a:spcPts val="1270"/>
                        </a:lnSpc>
                      </a:pPr>
                      <a:r>
                        <a:rPr sz="1100" b="1" spc="-45" dirty="0">
                          <a:solidFill>
                            <a:schemeClr val="bg1"/>
                          </a:solidFill>
                        </a:rPr>
                        <a:t>202</a:t>
                      </a:r>
                      <a:r>
                        <a:rPr lang="en-US" sz="1100" b="1" spc="-45" dirty="0">
                          <a:solidFill>
                            <a:schemeClr val="bg1"/>
                          </a:solidFill>
                        </a:rPr>
                        <a:t>6</a:t>
                      </a:r>
                      <a:r>
                        <a:rPr sz="1100" b="1" spc="-45" dirty="0">
                          <a:solidFill>
                            <a:schemeClr val="bg1"/>
                          </a:solidFill>
                        </a:rPr>
                        <a:t> </a:t>
                      </a:r>
                      <a:r>
                        <a:rPr sz="1100" b="1" spc="-10" dirty="0">
                          <a:solidFill>
                            <a:schemeClr val="bg1"/>
                          </a:solidFill>
                        </a:rPr>
                        <a:t>Admission</a:t>
                      </a:r>
                      <a:endParaRPr lang="en-US" sz="1100" b="1" spc="-10" dirty="0">
                        <a:solidFill>
                          <a:schemeClr val="bg1"/>
                        </a:solidFill>
                      </a:endParaRPr>
                    </a:p>
                    <a:p>
                      <a:pPr marL="274955" marR="23495" indent="-248285" algn="ctr">
                        <a:lnSpc>
                          <a:spcPts val="1270"/>
                        </a:lnSpc>
                      </a:pPr>
                      <a:r>
                        <a:rPr sz="1100" b="1" spc="-25" dirty="0">
                          <a:solidFill>
                            <a:schemeClr val="bg1"/>
                          </a:solidFill>
                        </a:rPr>
                        <a:t>(#</a:t>
                      </a:r>
                      <a:r>
                        <a:rPr sz="1100" b="1" spc="-10" dirty="0">
                          <a:solidFill>
                            <a:schemeClr val="bg1"/>
                          </a:solidFill>
                        </a:rPr>
                        <a:t> People)</a:t>
                      </a:r>
                      <a:endParaRPr sz="1100" dirty="0">
                        <a:solidFill>
                          <a:schemeClr val="bg1"/>
                        </a:solidFill>
                        <a:latin typeface="Calibri"/>
                        <a:cs typeface="Calibri"/>
                      </a:endParaRPr>
                    </a:p>
                  </a:txBody>
                  <a:tcPr marL="0" marR="0" marT="0" marB="0" anchor="ctr">
                    <a:solidFill>
                      <a:srgbClr val="472C7B"/>
                    </a:solidFill>
                  </a:tcPr>
                </a:tc>
                <a:tc>
                  <a:txBody>
                    <a:bodyPr/>
                    <a:lstStyle/>
                    <a:p>
                      <a:pPr marL="91440" algn="ctr">
                        <a:lnSpc>
                          <a:spcPts val="1135"/>
                        </a:lnSpc>
                      </a:pPr>
                      <a:r>
                        <a:rPr sz="1100" b="1" spc="-45" dirty="0">
                          <a:solidFill>
                            <a:schemeClr val="bg1"/>
                          </a:solidFill>
                        </a:rPr>
                        <a:t>202</a:t>
                      </a:r>
                      <a:r>
                        <a:rPr lang="en-US" sz="1100" b="1" spc="-45" dirty="0">
                          <a:solidFill>
                            <a:schemeClr val="bg1"/>
                          </a:solidFill>
                        </a:rPr>
                        <a:t>6 </a:t>
                      </a:r>
                    </a:p>
                    <a:p>
                      <a:pPr marL="91440" algn="ctr">
                        <a:lnSpc>
                          <a:spcPts val="1135"/>
                        </a:lnSpc>
                      </a:pPr>
                      <a:r>
                        <a:rPr sz="1100" b="1" spc="-10" dirty="0">
                          <a:solidFill>
                            <a:schemeClr val="bg1"/>
                          </a:solidFill>
                        </a:rPr>
                        <a:t>Revenue</a:t>
                      </a:r>
                      <a:endParaRPr sz="1100" dirty="0">
                        <a:solidFill>
                          <a:schemeClr val="bg1"/>
                        </a:solidFill>
                        <a:latin typeface="Calibri"/>
                        <a:cs typeface="Calibri"/>
                      </a:endParaRPr>
                    </a:p>
                  </a:txBody>
                  <a:tcPr marL="0" marR="0" marT="34925" marB="0" anchor="ctr">
                    <a:solidFill>
                      <a:srgbClr val="472C7B"/>
                    </a:solidFill>
                  </a:tcPr>
                </a:tc>
                <a:tc>
                  <a:txBody>
                    <a:bodyPr/>
                    <a:lstStyle/>
                    <a:p>
                      <a:pPr marL="75565" algn="ctr">
                        <a:lnSpc>
                          <a:spcPts val="1135"/>
                        </a:lnSpc>
                      </a:pPr>
                      <a:r>
                        <a:rPr sz="1100" b="1" dirty="0">
                          <a:solidFill>
                            <a:schemeClr val="bg1"/>
                          </a:solidFill>
                        </a:rPr>
                        <a:t>%</a:t>
                      </a:r>
                      <a:r>
                        <a:rPr sz="1100" b="1" spc="-40" dirty="0">
                          <a:solidFill>
                            <a:schemeClr val="bg1"/>
                          </a:solidFill>
                        </a:rPr>
                        <a:t> </a:t>
                      </a:r>
                      <a:r>
                        <a:rPr sz="1100" b="1" dirty="0">
                          <a:solidFill>
                            <a:schemeClr val="bg1"/>
                          </a:solidFill>
                        </a:rPr>
                        <a:t>Revenue</a:t>
                      </a:r>
                      <a:endParaRPr lang="en-US" sz="1100" b="1" spc="-15" dirty="0">
                        <a:solidFill>
                          <a:schemeClr val="bg1"/>
                        </a:solidFill>
                      </a:endParaRPr>
                    </a:p>
                    <a:p>
                      <a:pPr marL="75565" algn="ctr">
                        <a:lnSpc>
                          <a:spcPts val="1135"/>
                        </a:lnSpc>
                      </a:pPr>
                      <a:r>
                        <a:rPr sz="1100" b="1" spc="-20" dirty="0">
                          <a:solidFill>
                            <a:schemeClr val="bg1"/>
                          </a:solidFill>
                        </a:rPr>
                        <a:t>202</a:t>
                      </a:r>
                      <a:r>
                        <a:rPr lang="en-US" sz="1100" b="1" spc="-20" dirty="0">
                          <a:solidFill>
                            <a:schemeClr val="bg1"/>
                          </a:solidFill>
                        </a:rPr>
                        <a:t>6</a:t>
                      </a:r>
                      <a:endParaRPr sz="1100" dirty="0">
                        <a:solidFill>
                          <a:schemeClr val="bg1"/>
                        </a:solidFill>
                        <a:latin typeface="Calibri"/>
                        <a:cs typeface="Calibri"/>
                      </a:endParaRPr>
                    </a:p>
                  </a:txBody>
                  <a:tcPr marL="0" marR="0" marT="34925" marB="0" anchor="ctr">
                    <a:solidFill>
                      <a:srgbClr val="472C7B"/>
                    </a:solidFill>
                  </a:tcPr>
                </a:tc>
                <a:extLst>
                  <a:ext uri="{0D108BD9-81ED-4DB2-BD59-A6C34878D82A}">
                    <a16:rowId xmlns:a16="http://schemas.microsoft.com/office/drawing/2014/main" val="10000"/>
                  </a:ext>
                </a:extLst>
              </a:tr>
              <a:tr h="276106">
                <a:tc>
                  <a:txBody>
                    <a:bodyPr/>
                    <a:lstStyle/>
                    <a:p>
                      <a:pPr algn="ctr" fontAlgn="b">
                        <a:buNone/>
                      </a:pPr>
                      <a:r>
                        <a:rPr lang="en-US" sz="1100" b="0" i="0" u="none" strike="noStrike" dirty="0">
                          <a:solidFill>
                            <a:srgbClr val="000000"/>
                          </a:solidFill>
                          <a:effectLst/>
                          <a:latin typeface="Calibri" panose="020F0502020204030204" pitchFamily="34" charset="0"/>
                        </a:rPr>
                        <a:t>127,180 </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$8,812,074</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5.6%</a:t>
                      </a:r>
                    </a:p>
                  </a:txBody>
                  <a:tcPr marL="9525" marR="9525" marT="9525" marB="0" anchor="ctr"/>
                </a:tc>
                <a:extLst>
                  <a:ext uri="{0D108BD9-81ED-4DB2-BD59-A6C34878D82A}">
                    <a16:rowId xmlns:a16="http://schemas.microsoft.com/office/drawing/2014/main" val="10001"/>
                  </a:ext>
                </a:extLst>
              </a:tr>
              <a:tr h="276106">
                <a:tc gridSpan="2">
                  <a:txBody>
                    <a:bodyPr/>
                    <a:lstStyle/>
                    <a:p>
                      <a:pPr marL="64769" algn="ctr">
                        <a:lnSpc>
                          <a:spcPct val="100000"/>
                        </a:lnSpc>
                        <a:spcBef>
                          <a:spcPts val="65"/>
                        </a:spcBef>
                      </a:pPr>
                      <a:r>
                        <a:rPr sz="1100" b="1" dirty="0"/>
                        <a:t>Index</a:t>
                      </a:r>
                      <a:r>
                        <a:rPr sz="1100" b="1" spc="30" dirty="0"/>
                        <a:t> </a:t>
                      </a:r>
                      <a:r>
                        <a:rPr sz="1100" b="1" spc="-10" dirty="0"/>
                        <a:t>Revenue/Person</a:t>
                      </a:r>
                      <a:endParaRPr sz="1100" dirty="0">
                        <a:latin typeface="Calibri"/>
                        <a:cs typeface="Calibri"/>
                      </a:endParaRPr>
                    </a:p>
                  </a:txBody>
                  <a:tcPr marL="0" marR="0" marT="8255" marB="0" anchor="ctr"/>
                </a:tc>
                <a:tc hMerge="1">
                  <a:txBody>
                    <a:bodyPr/>
                    <a:lstStyle/>
                    <a:p>
                      <a:endParaRPr/>
                    </a:p>
                  </a:txBody>
                  <a:tcPr marL="0" marR="0" marT="0" marB="0"/>
                </a:tc>
                <a:tc>
                  <a:txBody>
                    <a:bodyPr/>
                    <a:lstStyle/>
                    <a:p>
                      <a:pPr algn="ctr" fontAlgn="b">
                        <a:buNone/>
                      </a:pPr>
                      <a:r>
                        <a:rPr lang="en-US" sz="1100" b="0" i="0" u="none" strike="noStrike" dirty="0">
                          <a:solidFill>
                            <a:srgbClr val="000000"/>
                          </a:solidFill>
                          <a:effectLst/>
                          <a:latin typeface="Calibri" panose="020F0502020204030204" pitchFamily="34" charset="0"/>
                        </a:rPr>
                        <a:t>$69.29</a:t>
                      </a:r>
                    </a:p>
                  </a:txBody>
                  <a:tcPr marL="9525" marR="9525" marT="9525" marB="0" anchor="ctr"/>
                </a:tc>
                <a:extLst>
                  <a:ext uri="{0D108BD9-81ED-4DB2-BD59-A6C34878D82A}">
                    <a16:rowId xmlns:a16="http://schemas.microsoft.com/office/drawing/2014/main" val="10002"/>
                  </a:ext>
                </a:extLst>
              </a:tr>
            </a:tbl>
          </a:graphicData>
        </a:graphic>
      </p:graphicFrame>
      <p:graphicFrame>
        <p:nvGraphicFramePr>
          <p:cNvPr id="3" name="Chart 2" descr="Quarterly chart from Q1 2019 to Q1 2026 showing revenue and admissions. Red bars represent revenue, mostly between about $8 million and $14.5 million per quarter, with a sharp drop to around $6 million in Q2 2020 and a peak near $14.5 million in Q2 2021. A black line represents admissions, which fall sharply in Q2 2020, recover through 2021, peak around 2023, and then gradually decline toward 2026.">
            <a:extLst>
              <a:ext uri="{FF2B5EF4-FFF2-40B4-BE49-F238E27FC236}">
                <a16:creationId xmlns:a16="http://schemas.microsoft.com/office/drawing/2014/main" id="{D52E9A02-C325-4046-A946-EC8EFBBD1D36}"/>
              </a:ext>
              <a:ext uri="{147F2762-F138-4A5C-976F-8EAC2B608ADB}">
                <a16:predDERef xmlns:a16="http://schemas.microsoft.com/office/drawing/2014/main" pred="{9D76A94E-BA21-46C4-936C-8824C12E57F7}"/>
              </a:ext>
            </a:extLst>
          </p:cNvPr>
          <p:cNvGraphicFramePr>
            <a:graphicFrameLocks/>
          </p:cNvGraphicFramePr>
          <p:nvPr>
            <p:extLst>
              <p:ext uri="{D42A27DB-BD31-4B8C-83A1-F6EECF244321}">
                <p14:modId xmlns:p14="http://schemas.microsoft.com/office/powerpoint/2010/main" val="3232794631"/>
              </p:ext>
            </p:extLst>
          </p:nvPr>
        </p:nvGraphicFramePr>
        <p:xfrm>
          <a:off x="652732" y="2329824"/>
          <a:ext cx="11105816" cy="3842376"/>
        </p:xfrm>
        <a:graphic>
          <a:graphicData uri="http://schemas.openxmlformats.org/drawingml/2006/chart">
            <c:chart xmlns:c="http://schemas.openxmlformats.org/drawingml/2006/chart" xmlns:r="http://schemas.openxmlformats.org/officeDocument/2006/relationships" r:id="rId2"/>
          </a:graphicData>
        </a:graphic>
      </p:graphicFrame>
      <p:sp>
        <p:nvSpPr>
          <p:cNvPr id="9" name="object 5">
            <a:extLst>
              <a:ext uri="{FF2B5EF4-FFF2-40B4-BE49-F238E27FC236}">
                <a16:creationId xmlns:a16="http://schemas.microsoft.com/office/drawing/2014/main" id="{0B035AC9-D2C4-8FE5-B992-A84DD1B53381}"/>
              </a:ext>
            </a:extLst>
          </p:cNvPr>
          <p:cNvSpPr txBox="1"/>
          <p:nvPr/>
        </p:nvSpPr>
        <p:spPr>
          <a:xfrm>
            <a:off x="9113773" y="6422446"/>
            <a:ext cx="2644775" cy="348813"/>
          </a:xfrm>
          <a:prstGeom prst="rect">
            <a:avLst/>
          </a:prstGeom>
        </p:spPr>
        <p:txBody>
          <a:bodyPr vert="horz" wrap="square" lIns="0" tIns="12700" rIns="0" bIns="0" rtlCol="0">
            <a:spAutoFit/>
          </a:bodyPr>
          <a:lstStyle/>
          <a:p>
            <a:pPr marL="12700" algn="r">
              <a:lnSpc>
                <a:spcPct val="100000"/>
              </a:lnSpc>
              <a:spcBef>
                <a:spcPts val="100"/>
              </a:spcBef>
            </a:pPr>
            <a:r>
              <a:rPr sz="1050" dirty="0">
                <a:latin typeface="Arial" panose="020B0604020202020204" pitchFamily="34" charset="0"/>
                <a:cs typeface="Arial" panose="020B0604020202020204" pitchFamily="34" charset="0"/>
              </a:rPr>
              <a:t>NWLA</a:t>
            </a:r>
            <a:r>
              <a:rPr sz="1050" spc="-15"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ECONOMIC</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DASHBOARD</a:t>
            </a:r>
            <a:endParaRPr lang="en-US" sz="1050" spc="-10" dirty="0">
              <a:latin typeface="Arial" panose="020B0604020202020204" pitchFamily="34" charset="0"/>
              <a:cs typeface="Arial" panose="020B0604020202020204" pitchFamily="34" charset="0"/>
            </a:endParaRPr>
          </a:p>
          <a:p>
            <a:pPr marL="12700" algn="r">
              <a:lnSpc>
                <a:spcPct val="100000"/>
              </a:lnSpc>
              <a:spcBef>
                <a:spcPts val="100"/>
              </a:spcBef>
            </a:pPr>
            <a:r>
              <a:rPr lang="en-US" sz="1050" dirty="0">
                <a:latin typeface="Arial" panose="020B0604020202020204" pitchFamily="34" charset="0"/>
                <a:cs typeface="Arial" panose="020B0604020202020204" pitchFamily="34" charset="0"/>
              </a:rPr>
              <a:t>Casino Revenue and Admissions</a:t>
            </a:r>
          </a:p>
        </p:txBody>
      </p:sp>
      <p:sp>
        <p:nvSpPr>
          <p:cNvPr id="10" name="Slide Number Placeholder 9">
            <a:extLst>
              <a:ext uri="{FF2B5EF4-FFF2-40B4-BE49-F238E27FC236}">
                <a16:creationId xmlns:a16="http://schemas.microsoft.com/office/drawing/2014/main" id="{FEF16540-7F7A-B526-C693-3FF615EE983C}"/>
              </a:ext>
            </a:extLst>
          </p:cNvPr>
          <p:cNvSpPr>
            <a:spLocks noGrp="1"/>
          </p:cNvSpPr>
          <p:nvPr>
            <p:ph type="sldNum" sz="quarter" idx="7"/>
          </p:nvPr>
        </p:nvSpPr>
        <p:spPr>
          <a:xfrm>
            <a:off x="11758548" y="6590792"/>
            <a:ext cx="433452" cy="153888"/>
          </a:xfrm>
        </p:spPr>
        <p:txBody>
          <a:bodyPr/>
          <a:lstStyle/>
          <a:p>
            <a:pPr marL="115570">
              <a:lnSpc>
                <a:spcPts val="1240"/>
              </a:lnSpc>
            </a:pPr>
            <a:fld id="{81D60167-4931-47E6-BA6A-407CBD079E47}" type="slidenum">
              <a:rPr lang="en-US" spc="-50" smtClean="0">
                <a:latin typeface="Arial" panose="020B0604020202020204" pitchFamily="34" charset="0"/>
                <a:cs typeface="Arial" panose="020B0604020202020204" pitchFamily="34" charset="0"/>
              </a:rPr>
              <a:t>50</a:t>
            </a:fld>
            <a:endParaRPr lang="en-US" spc="-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02239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E3BCC-7C41-1D37-C77C-1536ECADD723}"/>
            </a:ext>
          </a:extLst>
        </p:cNvPr>
        <p:cNvGrpSpPr/>
        <p:nvPr/>
      </p:nvGrpSpPr>
      <p:grpSpPr>
        <a:xfrm>
          <a:off x="0" y="0"/>
          <a:ext cx="0" cy="0"/>
          <a:chOff x="0" y="0"/>
          <a:chExt cx="0" cy="0"/>
        </a:xfrm>
      </p:grpSpPr>
      <p:sp>
        <p:nvSpPr>
          <p:cNvPr id="4" name="object 4">
            <a:extLst>
              <a:ext uri="{FF2B5EF4-FFF2-40B4-BE49-F238E27FC236}">
                <a16:creationId xmlns:a16="http://schemas.microsoft.com/office/drawing/2014/main" id="{3A1E0C11-E87C-1941-6565-EA7959BF57F4}"/>
              </a:ext>
            </a:extLst>
          </p:cNvPr>
          <p:cNvSpPr txBox="1">
            <a:spLocks noGrp="1"/>
          </p:cNvSpPr>
          <p:nvPr>
            <p:ph type="title"/>
          </p:nvPr>
        </p:nvSpPr>
        <p:spPr>
          <a:xfrm>
            <a:off x="652732" y="323401"/>
            <a:ext cx="10320068" cy="566822"/>
          </a:xfrm>
          <a:prstGeom prst="rect">
            <a:avLst/>
          </a:prstGeom>
        </p:spPr>
        <p:txBody>
          <a:bodyPr vert="horz" wrap="square" lIns="0" tIns="12700" rIns="0" bIns="0" rtlCol="0">
            <a:spAutoFit/>
          </a:bodyPr>
          <a:lstStyle/>
          <a:p>
            <a:pPr marL="12700">
              <a:lnSpc>
                <a:spcPct val="100000"/>
              </a:lnSpc>
              <a:spcBef>
                <a:spcPts val="100"/>
              </a:spcBef>
            </a:pPr>
            <a:r>
              <a:rPr lang="en-US" b="0" dirty="0">
                <a:latin typeface="Arial" panose="020B0604020202020204" pitchFamily="34" charset="0"/>
                <a:cs typeface="Arial" panose="020B0604020202020204" pitchFamily="34" charset="0"/>
              </a:rPr>
              <a:t>Harrah’s Louisiana Downs Casino &amp; Racetrack </a:t>
            </a:r>
            <a:r>
              <a:rPr lang="en-US" b="0" spc="-20" dirty="0">
                <a:latin typeface="Arial" panose="020B0604020202020204" pitchFamily="34" charset="0"/>
                <a:cs typeface="Arial" panose="020B0604020202020204" pitchFamily="34" charset="0"/>
              </a:rPr>
              <a:t>– Year Over Year Quarterly Revenue Percent Change</a:t>
            </a:r>
            <a:br>
              <a:rPr lang="en-US" sz="2400" b="0" kern="1200" dirty="0">
                <a:solidFill>
                  <a:sysClr val="windowText" lastClr="000000">
                    <a:lumMod val="65000"/>
                    <a:lumOff val="35000"/>
                  </a:sysClr>
                </a:solidFill>
              </a:rPr>
            </a:br>
            <a:endParaRPr b="0" spc="-20" dirty="0">
              <a:latin typeface="Arial" panose="020B0604020202020204" pitchFamily="34" charset="0"/>
              <a:cs typeface="Arial" panose="020B0604020202020204" pitchFamily="34" charset="0"/>
            </a:endParaRPr>
          </a:p>
        </p:txBody>
      </p:sp>
      <p:graphicFrame>
        <p:nvGraphicFramePr>
          <p:cNvPr id="2" name="Chart 1" descr="Bar chart showing year‑over‑year quarterly revenue percentage change from Q1 2019 to Q1 2026. Most quarters show modest changes within about plus or minus 20 percent. Revenue declines sharply in mid‑2020, followed by a large rebound of approximately 140 percent in Q2 2021. After 2021, year‑over‑year changes remain relatively small, fluctuating near zero through 2026.">
            <a:extLst>
              <a:ext uri="{FF2B5EF4-FFF2-40B4-BE49-F238E27FC236}">
                <a16:creationId xmlns:a16="http://schemas.microsoft.com/office/drawing/2014/main" id="{9D76A94E-BA21-46C4-936C-8824C12E57F7}"/>
              </a:ext>
            </a:extLst>
          </p:cNvPr>
          <p:cNvGraphicFramePr>
            <a:graphicFrameLocks/>
          </p:cNvGraphicFramePr>
          <p:nvPr>
            <p:extLst>
              <p:ext uri="{D42A27DB-BD31-4B8C-83A1-F6EECF244321}">
                <p14:modId xmlns:p14="http://schemas.microsoft.com/office/powerpoint/2010/main" val="111660933"/>
              </p:ext>
            </p:extLst>
          </p:nvPr>
        </p:nvGraphicFramePr>
        <p:xfrm>
          <a:off x="652732" y="838200"/>
          <a:ext cx="11105816" cy="5334000"/>
        </p:xfrm>
        <a:graphic>
          <a:graphicData uri="http://schemas.openxmlformats.org/drawingml/2006/chart">
            <c:chart xmlns:c="http://schemas.openxmlformats.org/drawingml/2006/chart" xmlns:r="http://schemas.openxmlformats.org/officeDocument/2006/relationships" r:id="rId2"/>
          </a:graphicData>
        </a:graphic>
      </p:graphicFrame>
      <p:sp>
        <p:nvSpPr>
          <p:cNvPr id="9" name="object 5">
            <a:extLst>
              <a:ext uri="{FF2B5EF4-FFF2-40B4-BE49-F238E27FC236}">
                <a16:creationId xmlns:a16="http://schemas.microsoft.com/office/drawing/2014/main" id="{89908847-8454-5979-ACF3-D12DD933FA13}"/>
              </a:ext>
            </a:extLst>
          </p:cNvPr>
          <p:cNvSpPr txBox="1"/>
          <p:nvPr/>
        </p:nvSpPr>
        <p:spPr>
          <a:xfrm>
            <a:off x="9113773" y="6422446"/>
            <a:ext cx="2644775" cy="348813"/>
          </a:xfrm>
          <a:prstGeom prst="rect">
            <a:avLst/>
          </a:prstGeom>
        </p:spPr>
        <p:txBody>
          <a:bodyPr vert="horz" wrap="square" lIns="0" tIns="12700" rIns="0" bIns="0" rtlCol="0">
            <a:spAutoFit/>
          </a:bodyPr>
          <a:lstStyle/>
          <a:p>
            <a:pPr marL="12700" algn="r">
              <a:lnSpc>
                <a:spcPct val="100000"/>
              </a:lnSpc>
              <a:spcBef>
                <a:spcPts val="100"/>
              </a:spcBef>
            </a:pPr>
            <a:r>
              <a:rPr sz="1050" dirty="0">
                <a:latin typeface="Arial" panose="020B0604020202020204" pitchFamily="34" charset="0"/>
                <a:cs typeface="Arial" panose="020B0604020202020204" pitchFamily="34" charset="0"/>
              </a:rPr>
              <a:t>NWLA</a:t>
            </a:r>
            <a:r>
              <a:rPr sz="1050" spc="-15"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ECONOMIC</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DASHBOARD</a:t>
            </a:r>
            <a:endParaRPr lang="en-US" sz="1050" spc="-10" dirty="0">
              <a:latin typeface="Arial" panose="020B0604020202020204" pitchFamily="34" charset="0"/>
              <a:cs typeface="Arial" panose="020B0604020202020204" pitchFamily="34" charset="0"/>
            </a:endParaRPr>
          </a:p>
          <a:p>
            <a:pPr marL="12700" algn="r">
              <a:lnSpc>
                <a:spcPct val="100000"/>
              </a:lnSpc>
              <a:spcBef>
                <a:spcPts val="100"/>
              </a:spcBef>
            </a:pPr>
            <a:r>
              <a:rPr lang="en-US" sz="1050" dirty="0">
                <a:latin typeface="Arial" panose="020B0604020202020204" pitchFamily="34" charset="0"/>
                <a:cs typeface="Arial" panose="020B0604020202020204" pitchFamily="34" charset="0"/>
              </a:rPr>
              <a:t>Casino Revenue and Admissions</a:t>
            </a:r>
          </a:p>
        </p:txBody>
      </p:sp>
      <p:sp>
        <p:nvSpPr>
          <p:cNvPr id="10" name="Slide Number Placeholder 9">
            <a:extLst>
              <a:ext uri="{FF2B5EF4-FFF2-40B4-BE49-F238E27FC236}">
                <a16:creationId xmlns:a16="http://schemas.microsoft.com/office/drawing/2014/main" id="{44509201-3EF7-094A-A15F-A25B8D2B8DF0}"/>
              </a:ext>
            </a:extLst>
          </p:cNvPr>
          <p:cNvSpPr>
            <a:spLocks noGrp="1"/>
          </p:cNvSpPr>
          <p:nvPr>
            <p:ph type="sldNum" sz="quarter" idx="7"/>
          </p:nvPr>
        </p:nvSpPr>
        <p:spPr>
          <a:xfrm>
            <a:off x="11758548" y="6590792"/>
            <a:ext cx="433452" cy="153888"/>
          </a:xfrm>
        </p:spPr>
        <p:txBody>
          <a:bodyPr/>
          <a:lstStyle/>
          <a:p>
            <a:pPr marL="115570">
              <a:lnSpc>
                <a:spcPts val="1240"/>
              </a:lnSpc>
            </a:pPr>
            <a:fld id="{81D60167-4931-47E6-BA6A-407CBD079E47}" type="slidenum">
              <a:rPr lang="en-US" spc="-50" smtClean="0">
                <a:latin typeface="Arial" panose="020B0604020202020204" pitchFamily="34" charset="0"/>
                <a:cs typeface="Arial" panose="020B0604020202020204" pitchFamily="34" charset="0"/>
              </a:rPr>
              <a:t>51</a:t>
            </a:fld>
            <a:endParaRPr lang="en-US" spc="-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34179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42A3C-8F29-E794-1A2B-AB8667CB4864}"/>
            </a:ext>
          </a:extLst>
        </p:cNvPr>
        <p:cNvGrpSpPr/>
        <p:nvPr/>
      </p:nvGrpSpPr>
      <p:grpSpPr>
        <a:xfrm>
          <a:off x="0" y="0"/>
          <a:ext cx="0" cy="0"/>
          <a:chOff x="0" y="0"/>
          <a:chExt cx="0" cy="0"/>
        </a:xfrm>
      </p:grpSpPr>
      <p:sp>
        <p:nvSpPr>
          <p:cNvPr id="4" name="object 4">
            <a:extLst>
              <a:ext uri="{FF2B5EF4-FFF2-40B4-BE49-F238E27FC236}">
                <a16:creationId xmlns:a16="http://schemas.microsoft.com/office/drawing/2014/main" id="{366C6F6B-3E73-7C2B-5DB4-E0D6C18F61CD}"/>
              </a:ext>
            </a:extLst>
          </p:cNvPr>
          <p:cNvSpPr txBox="1">
            <a:spLocks noGrp="1"/>
          </p:cNvSpPr>
          <p:nvPr>
            <p:ph type="title"/>
          </p:nvPr>
        </p:nvSpPr>
        <p:spPr>
          <a:xfrm>
            <a:off x="652732" y="323400"/>
            <a:ext cx="7653068" cy="289823"/>
          </a:xfrm>
          <a:prstGeom prst="rect">
            <a:avLst/>
          </a:prstGeom>
        </p:spPr>
        <p:txBody>
          <a:bodyPr vert="horz" wrap="square" lIns="0" tIns="12700" rIns="0" bIns="0" rtlCol="0">
            <a:spAutoFit/>
          </a:bodyPr>
          <a:lstStyle/>
          <a:p>
            <a:pPr marL="12700">
              <a:lnSpc>
                <a:spcPct val="100000"/>
              </a:lnSpc>
              <a:spcBef>
                <a:spcPts val="100"/>
              </a:spcBef>
            </a:pPr>
            <a:r>
              <a:rPr lang="en-US" b="0" dirty="0">
                <a:latin typeface="Arial" panose="020B0604020202020204" pitchFamily="34" charset="0"/>
                <a:cs typeface="Arial" panose="020B0604020202020204" pitchFamily="34" charset="0"/>
              </a:rPr>
              <a:t>Horseshoe Bossier City Hotel &amp; Casino </a:t>
            </a:r>
            <a:r>
              <a:rPr lang="en-US" b="0" spc="-20" dirty="0">
                <a:latin typeface="Arial" panose="020B0604020202020204" pitchFamily="34" charset="0"/>
                <a:cs typeface="Arial" panose="020B0604020202020204" pitchFamily="34" charset="0"/>
              </a:rPr>
              <a:t>- Revenue and Admissions</a:t>
            </a:r>
            <a:endParaRPr b="0" spc="-20" dirty="0">
              <a:latin typeface="Arial" panose="020B0604020202020204" pitchFamily="34" charset="0"/>
              <a:cs typeface="Arial" panose="020B0604020202020204" pitchFamily="34" charset="0"/>
            </a:endParaRPr>
          </a:p>
        </p:txBody>
      </p:sp>
      <p:graphicFrame>
        <p:nvGraphicFramePr>
          <p:cNvPr id="6" name="object 6">
            <a:extLst>
              <a:ext uri="{FF2B5EF4-FFF2-40B4-BE49-F238E27FC236}">
                <a16:creationId xmlns:a16="http://schemas.microsoft.com/office/drawing/2014/main" id="{F91E659E-DE5E-5AC0-E839-CF75901FED56}"/>
              </a:ext>
            </a:extLst>
          </p:cNvPr>
          <p:cNvGraphicFramePr>
            <a:graphicFrameLocks noGrp="1"/>
          </p:cNvGraphicFramePr>
          <p:nvPr>
            <p:extLst>
              <p:ext uri="{D42A27DB-BD31-4B8C-83A1-F6EECF244321}">
                <p14:modId xmlns:p14="http://schemas.microsoft.com/office/powerpoint/2010/main" val="941757410"/>
              </p:ext>
            </p:extLst>
          </p:nvPr>
        </p:nvGraphicFramePr>
        <p:xfrm>
          <a:off x="652732" y="785723"/>
          <a:ext cx="3334513" cy="1371601"/>
        </p:xfrm>
        <a:graphic>
          <a:graphicData uri="http://schemas.openxmlformats.org/drawingml/2006/table">
            <a:tbl>
              <a:tblPr firstRow="1" bandRow="1">
                <a:tableStyleId>{D7AC3CCA-C797-4891-BE02-D94E43425B78}</a:tableStyleId>
              </a:tblPr>
              <a:tblGrid>
                <a:gridCol w="1143545">
                  <a:extLst>
                    <a:ext uri="{9D8B030D-6E8A-4147-A177-3AD203B41FA5}">
                      <a16:colId xmlns:a16="http://schemas.microsoft.com/office/drawing/2014/main" val="20000"/>
                    </a:ext>
                  </a:extLst>
                </a:gridCol>
                <a:gridCol w="1047423">
                  <a:extLst>
                    <a:ext uri="{9D8B030D-6E8A-4147-A177-3AD203B41FA5}">
                      <a16:colId xmlns:a16="http://schemas.microsoft.com/office/drawing/2014/main" val="20001"/>
                    </a:ext>
                  </a:extLst>
                </a:gridCol>
                <a:gridCol w="1143545">
                  <a:extLst>
                    <a:ext uri="{9D8B030D-6E8A-4147-A177-3AD203B41FA5}">
                      <a16:colId xmlns:a16="http://schemas.microsoft.com/office/drawing/2014/main" val="20002"/>
                    </a:ext>
                  </a:extLst>
                </a:gridCol>
              </a:tblGrid>
              <a:tr h="819389">
                <a:tc>
                  <a:txBody>
                    <a:bodyPr/>
                    <a:lstStyle/>
                    <a:p>
                      <a:pPr marL="274955" marR="23495" indent="-248285" algn="ctr">
                        <a:lnSpc>
                          <a:spcPts val="1270"/>
                        </a:lnSpc>
                      </a:pPr>
                      <a:r>
                        <a:rPr sz="1100" b="1" spc="-45" dirty="0">
                          <a:solidFill>
                            <a:schemeClr val="bg1"/>
                          </a:solidFill>
                        </a:rPr>
                        <a:t>202</a:t>
                      </a:r>
                      <a:r>
                        <a:rPr lang="en-US" sz="1100" b="1" spc="-45" dirty="0">
                          <a:solidFill>
                            <a:schemeClr val="bg1"/>
                          </a:solidFill>
                        </a:rPr>
                        <a:t>6</a:t>
                      </a:r>
                      <a:r>
                        <a:rPr sz="1100" b="1" spc="-45" dirty="0">
                          <a:solidFill>
                            <a:schemeClr val="bg1"/>
                          </a:solidFill>
                        </a:rPr>
                        <a:t> </a:t>
                      </a:r>
                      <a:r>
                        <a:rPr sz="1100" b="1" spc="-10" dirty="0">
                          <a:solidFill>
                            <a:schemeClr val="bg1"/>
                          </a:solidFill>
                        </a:rPr>
                        <a:t>Admission</a:t>
                      </a:r>
                      <a:endParaRPr lang="en-US" sz="1100" b="1" spc="-10" dirty="0">
                        <a:solidFill>
                          <a:schemeClr val="bg1"/>
                        </a:solidFill>
                      </a:endParaRPr>
                    </a:p>
                    <a:p>
                      <a:pPr marL="274955" marR="23495" indent="-248285" algn="ctr">
                        <a:lnSpc>
                          <a:spcPts val="1270"/>
                        </a:lnSpc>
                      </a:pPr>
                      <a:r>
                        <a:rPr sz="1100" b="1" spc="-25" dirty="0">
                          <a:solidFill>
                            <a:schemeClr val="bg1"/>
                          </a:solidFill>
                        </a:rPr>
                        <a:t>(#</a:t>
                      </a:r>
                      <a:r>
                        <a:rPr sz="1100" b="1" spc="-10" dirty="0">
                          <a:solidFill>
                            <a:schemeClr val="bg1"/>
                          </a:solidFill>
                        </a:rPr>
                        <a:t> People)</a:t>
                      </a:r>
                      <a:endParaRPr sz="1100" dirty="0">
                        <a:solidFill>
                          <a:schemeClr val="bg1"/>
                        </a:solidFill>
                        <a:latin typeface="Calibri"/>
                        <a:cs typeface="Calibri"/>
                      </a:endParaRPr>
                    </a:p>
                  </a:txBody>
                  <a:tcPr marL="0" marR="0" marT="0" marB="0" anchor="ctr">
                    <a:solidFill>
                      <a:srgbClr val="472C7B"/>
                    </a:solidFill>
                  </a:tcPr>
                </a:tc>
                <a:tc>
                  <a:txBody>
                    <a:bodyPr/>
                    <a:lstStyle/>
                    <a:p>
                      <a:pPr marL="91440" algn="ctr">
                        <a:lnSpc>
                          <a:spcPts val="1135"/>
                        </a:lnSpc>
                      </a:pPr>
                      <a:r>
                        <a:rPr sz="1100" b="1" spc="-45" dirty="0">
                          <a:solidFill>
                            <a:schemeClr val="bg1"/>
                          </a:solidFill>
                        </a:rPr>
                        <a:t>202</a:t>
                      </a:r>
                      <a:r>
                        <a:rPr lang="en-US" sz="1100" b="1" spc="-45" dirty="0">
                          <a:solidFill>
                            <a:schemeClr val="bg1"/>
                          </a:solidFill>
                        </a:rPr>
                        <a:t>6 </a:t>
                      </a:r>
                    </a:p>
                    <a:p>
                      <a:pPr marL="91440" algn="ctr">
                        <a:lnSpc>
                          <a:spcPts val="1135"/>
                        </a:lnSpc>
                      </a:pPr>
                      <a:r>
                        <a:rPr sz="1100" b="1" spc="-10" dirty="0">
                          <a:solidFill>
                            <a:schemeClr val="bg1"/>
                          </a:solidFill>
                        </a:rPr>
                        <a:t>Revenue</a:t>
                      </a:r>
                      <a:endParaRPr sz="1100" dirty="0">
                        <a:solidFill>
                          <a:schemeClr val="bg1"/>
                        </a:solidFill>
                        <a:latin typeface="Calibri"/>
                        <a:cs typeface="Calibri"/>
                      </a:endParaRPr>
                    </a:p>
                  </a:txBody>
                  <a:tcPr marL="0" marR="0" marT="34925" marB="0" anchor="ctr">
                    <a:solidFill>
                      <a:srgbClr val="472C7B"/>
                    </a:solidFill>
                  </a:tcPr>
                </a:tc>
                <a:tc>
                  <a:txBody>
                    <a:bodyPr/>
                    <a:lstStyle/>
                    <a:p>
                      <a:pPr marL="75565" algn="ctr">
                        <a:lnSpc>
                          <a:spcPts val="1135"/>
                        </a:lnSpc>
                      </a:pPr>
                      <a:r>
                        <a:rPr sz="1100" b="1" dirty="0">
                          <a:solidFill>
                            <a:schemeClr val="bg1"/>
                          </a:solidFill>
                        </a:rPr>
                        <a:t>%</a:t>
                      </a:r>
                      <a:r>
                        <a:rPr sz="1100" b="1" spc="-40" dirty="0">
                          <a:solidFill>
                            <a:schemeClr val="bg1"/>
                          </a:solidFill>
                        </a:rPr>
                        <a:t> </a:t>
                      </a:r>
                      <a:r>
                        <a:rPr sz="1100" b="1" dirty="0">
                          <a:solidFill>
                            <a:schemeClr val="bg1"/>
                          </a:solidFill>
                        </a:rPr>
                        <a:t>Revenue</a:t>
                      </a:r>
                      <a:endParaRPr lang="en-US" sz="1100" b="1" spc="-15" dirty="0">
                        <a:solidFill>
                          <a:schemeClr val="bg1"/>
                        </a:solidFill>
                      </a:endParaRPr>
                    </a:p>
                    <a:p>
                      <a:pPr marL="75565" algn="ctr">
                        <a:lnSpc>
                          <a:spcPts val="1135"/>
                        </a:lnSpc>
                      </a:pPr>
                      <a:r>
                        <a:rPr sz="1100" b="1" spc="-20" dirty="0">
                          <a:solidFill>
                            <a:schemeClr val="bg1"/>
                          </a:solidFill>
                        </a:rPr>
                        <a:t>202</a:t>
                      </a:r>
                      <a:r>
                        <a:rPr lang="en-US" sz="1100" b="1" spc="-20" dirty="0">
                          <a:solidFill>
                            <a:schemeClr val="bg1"/>
                          </a:solidFill>
                        </a:rPr>
                        <a:t>6</a:t>
                      </a:r>
                      <a:endParaRPr sz="1100" dirty="0">
                        <a:solidFill>
                          <a:schemeClr val="bg1"/>
                        </a:solidFill>
                        <a:latin typeface="Calibri"/>
                        <a:cs typeface="Calibri"/>
                      </a:endParaRPr>
                    </a:p>
                  </a:txBody>
                  <a:tcPr marL="0" marR="0" marT="34925" marB="0" anchor="ctr">
                    <a:solidFill>
                      <a:srgbClr val="472C7B"/>
                    </a:solidFill>
                  </a:tcPr>
                </a:tc>
                <a:extLst>
                  <a:ext uri="{0D108BD9-81ED-4DB2-BD59-A6C34878D82A}">
                    <a16:rowId xmlns:a16="http://schemas.microsoft.com/office/drawing/2014/main" val="10000"/>
                  </a:ext>
                </a:extLst>
              </a:tr>
              <a:tr h="276106">
                <a:tc>
                  <a:txBody>
                    <a:bodyPr/>
                    <a:lstStyle/>
                    <a:p>
                      <a:pPr algn="ctr" fontAlgn="b">
                        <a:buNone/>
                      </a:pPr>
                      <a:r>
                        <a:rPr lang="en-US" sz="1100" b="0" i="0" u="none" strike="noStrike" dirty="0">
                          <a:solidFill>
                            <a:srgbClr val="000000"/>
                          </a:solidFill>
                          <a:effectLst/>
                          <a:latin typeface="Calibri" panose="020F0502020204030204" pitchFamily="34" charset="0"/>
                        </a:rPr>
                        <a:t>195,286 </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$32,432,249</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20.7%</a:t>
                      </a:r>
                    </a:p>
                  </a:txBody>
                  <a:tcPr marL="9525" marR="9525" marT="9525" marB="0" anchor="ctr"/>
                </a:tc>
                <a:extLst>
                  <a:ext uri="{0D108BD9-81ED-4DB2-BD59-A6C34878D82A}">
                    <a16:rowId xmlns:a16="http://schemas.microsoft.com/office/drawing/2014/main" val="10001"/>
                  </a:ext>
                </a:extLst>
              </a:tr>
              <a:tr h="276106">
                <a:tc gridSpan="2">
                  <a:txBody>
                    <a:bodyPr/>
                    <a:lstStyle/>
                    <a:p>
                      <a:pPr marL="64769" algn="ctr">
                        <a:lnSpc>
                          <a:spcPct val="100000"/>
                        </a:lnSpc>
                        <a:spcBef>
                          <a:spcPts val="65"/>
                        </a:spcBef>
                      </a:pPr>
                      <a:r>
                        <a:rPr sz="1100" b="1" dirty="0"/>
                        <a:t>Index</a:t>
                      </a:r>
                      <a:r>
                        <a:rPr sz="1100" b="1" spc="30" dirty="0"/>
                        <a:t> </a:t>
                      </a:r>
                      <a:r>
                        <a:rPr sz="1100" b="1" spc="-10" dirty="0"/>
                        <a:t>Revenue/Person</a:t>
                      </a:r>
                      <a:endParaRPr sz="1100" dirty="0">
                        <a:latin typeface="Calibri"/>
                        <a:cs typeface="Calibri"/>
                      </a:endParaRPr>
                    </a:p>
                  </a:txBody>
                  <a:tcPr marL="0" marR="0" marT="8255" marB="0" anchor="ctr"/>
                </a:tc>
                <a:tc hMerge="1">
                  <a:txBody>
                    <a:bodyPr/>
                    <a:lstStyle/>
                    <a:p>
                      <a:endParaRPr/>
                    </a:p>
                  </a:txBody>
                  <a:tcPr marL="0" marR="0" marT="0" marB="0"/>
                </a:tc>
                <a:tc>
                  <a:txBody>
                    <a:bodyPr/>
                    <a:lstStyle/>
                    <a:p>
                      <a:pPr algn="ctr" fontAlgn="b">
                        <a:buNone/>
                      </a:pPr>
                      <a:r>
                        <a:rPr lang="en-US" sz="1100" b="0" i="0" u="none" strike="noStrike" dirty="0">
                          <a:solidFill>
                            <a:srgbClr val="000000"/>
                          </a:solidFill>
                          <a:effectLst/>
                          <a:latin typeface="Calibri" panose="020F0502020204030204" pitchFamily="34" charset="0"/>
                        </a:rPr>
                        <a:t>$166.08</a:t>
                      </a:r>
                    </a:p>
                  </a:txBody>
                  <a:tcPr marL="9525" marR="9525" marT="9525" marB="0" anchor="ctr"/>
                </a:tc>
                <a:extLst>
                  <a:ext uri="{0D108BD9-81ED-4DB2-BD59-A6C34878D82A}">
                    <a16:rowId xmlns:a16="http://schemas.microsoft.com/office/drawing/2014/main" val="10002"/>
                  </a:ext>
                </a:extLst>
              </a:tr>
            </a:tbl>
          </a:graphicData>
        </a:graphic>
      </p:graphicFrame>
      <p:graphicFrame>
        <p:nvGraphicFramePr>
          <p:cNvPr id="2" name="Chart 1" descr="Quarterly chart from Q1 2019 to Q1 2026 showing revenue and admissions. Red bars represent revenue, generally between about $25 million and $45 million per quarter, with a sharp drop to roughly $18 million in Q2 2020 and higher levels around $40 million in 2021. A black line represents admissions, declining sharply in Q2 2020, rebounding through 2021, then gradually trending downward from 2022 through 2026.">
            <a:extLst>
              <a:ext uri="{FF2B5EF4-FFF2-40B4-BE49-F238E27FC236}">
                <a16:creationId xmlns:a16="http://schemas.microsoft.com/office/drawing/2014/main" id="{602BCFED-5E91-41EA-842C-4B83F6DFD981}"/>
              </a:ext>
              <a:ext uri="{147F2762-F138-4A5C-976F-8EAC2B608ADB}">
                <a16:predDERef xmlns:a16="http://schemas.microsoft.com/office/drawing/2014/main" pred="{5C0E0CC4-1E58-46C0-8F22-CD73B6AD9D29}"/>
              </a:ext>
            </a:extLst>
          </p:cNvPr>
          <p:cNvGraphicFramePr>
            <a:graphicFrameLocks/>
          </p:cNvGraphicFramePr>
          <p:nvPr>
            <p:extLst>
              <p:ext uri="{D42A27DB-BD31-4B8C-83A1-F6EECF244321}">
                <p14:modId xmlns:p14="http://schemas.microsoft.com/office/powerpoint/2010/main" val="4260459147"/>
              </p:ext>
            </p:extLst>
          </p:nvPr>
        </p:nvGraphicFramePr>
        <p:xfrm>
          <a:off x="652732" y="2514600"/>
          <a:ext cx="11105816" cy="3733800"/>
        </p:xfrm>
        <a:graphic>
          <a:graphicData uri="http://schemas.openxmlformats.org/drawingml/2006/chart">
            <c:chart xmlns:c="http://schemas.openxmlformats.org/drawingml/2006/chart" xmlns:r="http://schemas.openxmlformats.org/officeDocument/2006/relationships" r:id="rId2"/>
          </a:graphicData>
        </a:graphic>
      </p:graphicFrame>
      <p:sp>
        <p:nvSpPr>
          <p:cNvPr id="9" name="object 5">
            <a:extLst>
              <a:ext uri="{FF2B5EF4-FFF2-40B4-BE49-F238E27FC236}">
                <a16:creationId xmlns:a16="http://schemas.microsoft.com/office/drawing/2014/main" id="{6E902ACC-D626-49AD-C0DB-443D18981CB6}"/>
              </a:ext>
            </a:extLst>
          </p:cNvPr>
          <p:cNvSpPr txBox="1"/>
          <p:nvPr/>
        </p:nvSpPr>
        <p:spPr>
          <a:xfrm>
            <a:off x="9113773" y="6422446"/>
            <a:ext cx="2644775" cy="348813"/>
          </a:xfrm>
          <a:prstGeom prst="rect">
            <a:avLst/>
          </a:prstGeom>
        </p:spPr>
        <p:txBody>
          <a:bodyPr vert="horz" wrap="square" lIns="0" tIns="12700" rIns="0" bIns="0" rtlCol="0">
            <a:spAutoFit/>
          </a:bodyPr>
          <a:lstStyle/>
          <a:p>
            <a:pPr marL="12700" algn="r">
              <a:lnSpc>
                <a:spcPct val="100000"/>
              </a:lnSpc>
              <a:spcBef>
                <a:spcPts val="100"/>
              </a:spcBef>
            </a:pPr>
            <a:r>
              <a:rPr sz="1050" dirty="0">
                <a:latin typeface="Arial" panose="020B0604020202020204" pitchFamily="34" charset="0"/>
                <a:cs typeface="Arial" panose="020B0604020202020204" pitchFamily="34" charset="0"/>
              </a:rPr>
              <a:t>NWLA</a:t>
            </a:r>
            <a:r>
              <a:rPr sz="1050" spc="-15"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ECONOMIC</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DASHBOARD</a:t>
            </a:r>
            <a:endParaRPr lang="en-US" sz="1050" spc="-10" dirty="0">
              <a:latin typeface="Arial" panose="020B0604020202020204" pitchFamily="34" charset="0"/>
              <a:cs typeface="Arial" panose="020B0604020202020204" pitchFamily="34" charset="0"/>
            </a:endParaRPr>
          </a:p>
          <a:p>
            <a:pPr marL="12700" algn="r">
              <a:lnSpc>
                <a:spcPct val="100000"/>
              </a:lnSpc>
              <a:spcBef>
                <a:spcPts val="100"/>
              </a:spcBef>
            </a:pPr>
            <a:r>
              <a:rPr lang="en-US" sz="1050" dirty="0">
                <a:latin typeface="Arial" panose="020B0604020202020204" pitchFamily="34" charset="0"/>
                <a:cs typeface="Arial" panose="020B0604020202020204" pitchFamily="34" charset="0"/>
              </a:rPr>
              <a:t>Casino Revenue and Admissions</a:t>
            </a:r>
          </a:p>
        </p:txBody>
      </p:sp>
      <p:sp>
        <p:nvSpPr>
          <p:cNvPr id="10" name="Slide Number Placeholder 9">
            <a:extLst>
              <a:ext uri="{FF2B5EF4-FFF2-40B4-BE49-F238E27FC236}">
                <a16:creationId xmlns:a16="http://schemas.microsoft.com/office/drawing/2014/main" id="{3226E03B-7A73-84E2-44B1-D5DB149F5780}"/>
              </a:ext>
            </a:extLst>
          </p:cNvPr>
          <p:cNvSpPr>
            <a:spLocks noGrp="1"/>
          </p:cNvSpPr>
          <p:nvPr>
            <p:ph type="sldNum" sz="quarter" idx="7"/>
          </p:nvPr>
        </p:nvSpPr>
        <p:spPr>
          <a:xfrm>
            <a:off x="11758548" y="6590792"/>
            <a:ext cx="433452" cy="153888"/>
          </a:xfrm>
        </p:spPr>
        <p:txBody>
          <a:bodyPr/>
          <a:lstStyle/>
          <a:p>
            <a:pPr marL="115570">
              <a:lnSpc>
                <a:spcPts val="1240"/>
              </a:lnSpc>
            </a:pPr>
            <a:fld id="{81D60167-4931-47E6-BA6A-407CBD079E47}" type="slidenum">
              <a:rPr lang="en-US" spc="-50" smtClean="0">
                <a:latin typeface="Arial" panose="020B0604020202020204" pitchFamily="34" charset="0"/>
                <a:cs typeface="Arial" panose="020B0604020202020204" pitchFamily="34" charset="0"/>
              </a:rPr>
              <a:t>52</a:t>
            </a:fld>
            <a:endParaRPr lang="en-US" spc="-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06838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E1E7F-B7EA-60D5-3999-FD7AD1C68115}"/>
            </a:ext>
          </a:extLst>
        </p:cNvPr>
        <p:cNvGrpSpPr/>
        <p:nvPr/>
      </p:nvGrpSpPr>
      <p:grpSpPr>
        <a:xfrm>
          <a:off x="0" y="0"/>
          <a:ext cx="0" cy="0"/>
          <a:chOff x="0" y="0"/>
          <a:chExt cx="0" cy="0"/>
        </a:xfrm>
      </p:grpSpPr>
      <p:sp>
        <p:nvSpPr>
          <p:cNvPr id="4" name="object 4">
            <a:extLst>
              <a:ext uri="{FF2B5EF4-FFF2-40B4-BE49-F238E27FC236}">
                <a16:creationId xmlns:a16="http://schemas.microsoft.com/office/drawing/2014/main" id="{BCC86F06-5C89-C6F6-E1AD-5658B9E35BF8}"/>
              </a:ext>
            </a:extLst>
          </p:cNvPr>
          <p:cNvSpPr txBox="1">
            <a:spLocks noGrp="1"/>
          </p:cNvSpPr>
          <p:nvPr>
            <p:ph type="title"/>
          </p:nvPr>
        </p:nvSpPr>
        <p:spPr>
          <a:xfrm>
            <a:off x="652732" y="323401"/>
            <a:ext cx="9481868" cy="566822"/>
          </a:xfrm>
          <a:prstGeom prst="rect">
            <a:avLst/>
          </a:prstGeom>
        </p:spPr>
        <p:txBody>
          <a:bodyPr vert="horz" wrap="square" lIns="0" tIns="12700" rIns="0" bIns="0" rtlCol="0">
            <a:spAutoFit/>
          </a:bodyPr>
          <a:lstStyle/>
          <a:p>
            <a:pPr marL="12700">
              <a:lnSpc>
                <a:spcPct val="100000"/>
              </a:lnSpc>
              <a:spcBef>
                <a:spcPts val="100"/>
              </a:spcBef>
            </a:pPr>
            <a:r>
              <a:rPr lang="en-US" b="0" dirty="0">
                <a:latin typeface="Arial" panose="020B0604020202020204" pitchFamily="34" charset="0"/>
                <a:cs typeface="Arial" panose="020B0604020202020204" pitchFamily="34" charset="0"/>
              </a:rPr>
              <a:t>Horseshoe Bossier City Hotel &amp; Casino </a:t>
            </a:r>
            <a:r>
              <a:rPr lang="en-US" b="0" spc="-20" dirty="0">
                <a:latin typeface="Arial" panose="020B0604020202020204" pitchFamily="34" charset="0"/>
                <a:cs typeface="Arial" panose="020B0604020202020204" pitchFamily="34" charset="0"/>
              </a:rPr>
              <a:t>– Year Over Year Quarterly Revenue Percent Change</a:t>
            </a:r>
            <a:br>
              <a:rPr lang="en-US" sz="2400" b="0" kern="1200" dirty="0">
                <a:solidFill>
                  <a:sysClr val="windowText" lastClr="000000">
                    <a:lumMod val="65000"/>
                    <a:lumOff val="35000"/>
                  </a:sysClr>
                </a:solidFill>
              </a:rPr>
            </a:br>
            <a:endParaRPr b="0" spc="-20" dirty="0">
              <a:latin typeface="Arial" panose="020B0604020202020204" pitchFamily="34" charset="0"/>
              <a:cs typeface="Arial" panose="020B0604020202020204" pitchFamily="34" charset="0"/>
            </a:endParaRPr>
          </a:p>
        </p:txBody>
      </p:sp>
      <p:graphicFrame>
        <p:nvGraphicFramePr>
          <p:cNvPr id="3" name="Chart 2" descr="Bar chart showing year‑over‑year quarterly revenue percentage change from Q1 2019 to Q1 2026. Most quarters show small changes within about plus or minus 20 percent. Revenue drops sharply in Q2 2020 at roughly negative 50 percent, followed by a large rebound near 145 percent in Q2 2021. After 2021, changes fluctuate close to zero through 2026.">
            <a:extLst>
              <a:ext uri="{FF2B5EF4-FFF2-40B4-BE49-F238E27FC236}">
                <a16:creationId xmlns:a16="http://schemas.microsoft.com/office/drawing/2014/main" id="{5C0E0CC4-1E58-46C0-8F22-CD73B6AD9D29}"/>
              </a:ext>
            </a:extLst>
          </p:cNvPr>
          <p:cNvGraphicFramePr>
            <a:graphicFrameLocks/>
          </p:cNvGraphicFramePr>
          <p:nvPr>
            <p:extLst>
              <p:ext uri="{D42A27DB-BD31-4B8C-83A1-F6EECF244321}">
                <p14:modId xmlns:p14="http://schemas.microsoft.com/office/powerpoint/2010/main" val="1877538049"/>
              </p:ext>
            </p:extLst>
          </p:nvPr>
        </p:nvGraphicFramePr>
        <p:xfrm>
          <a:off x="652732" y="762000"/>
          <a:ext cx="11105816" cy="5486400"/>
        </p:xfrm>
        <a:graphic>
          <a:graphicData uri="http://schemas.openxmlformats.org/drawingml/2006/chart">
            <c:chart xmlns:c="http://schemas.openxmlformats.org/drawingml/2006/chart" xmlns:r="http://schemas.openxmlformats.org/officeDocument/2006/relationships" r:id="rId2"/>
          </a:graphicData>
        </a:graphic>
      </p:graphicFrame>
      <p:sp>
        <p:nvSpPr>
          <p:cNvPr id="9" name="object 5">
            <a:extLst>
              <a:ext uri="{FF2B5EF4-FFF2-40B4-BE49-F238E27FC236}">
                <a16:creationId xmlns:a16="http://schemas.microsoft.com/office/drawing/2014/main" id="{2F178BDA-C67D-3507-1559-ACD3AE4AC76A}"/>
              </a:ext>
            </a:extLst>
          </p:cNvPr>
          <p:cNvSpPr txBox="1"/>
          <p:nvPr/>
        </p:nvSpPr>
        <p:spPr>
          <a:xfrm>
            <a:off x="9113773" y="6422446"/>
            <a:ext cx="2644775" cy="348813"/>
          </a:xfrm>
          <a:prstGeom prst="rect">
            <a:avLst/>
          </a:prstGeom>
        </p:spPr>
        <p:txBody>
          <a:bodyPr vert="horz" wrap="square" lIns="0" tIns="12700" rIns="0" bIns="0" rtlCol="0">
            <a:spAutoFit/>
          </a:bodyPr>
          <a:lstStyle/>
          <a:p>
            <a:pPr marL="12700" algn="r">
              <a:lnSpc>
                <a:spcPct val="100000"/>
              </a:lnSpc>
              <a:spcBef>
                <a:spcPts val="100"/>
              </a:spcBef>
            </a:pPr>
            <a:r>
              <a:rPr sz="1050" dirty="0">
                <a:latin typeface="Arial" panose="020B0604020202020204" pitchFamily="34" charset="0"/>
                <a:cs typeface="Arial" panose="020B0604020202020204" pitchFamily="34" charset="0"/>
              </a:rPr>
              <a:t>NWLA</a:t>
            </a:r>
            <a:r>
              <a:rPr sz="1050" spc="-15"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ECONOMIC</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DASHBOARD</a:t>
            </a:r>
            <a:endParaRPr lang="en-US" sz="1050" spc="-10" dirty="0">
              <a:latin typeface="Arial" panose="020B0604020202020204" pitchFamily="34" charset="0"/>
              <a:cs typeface="Arial" panose="020B0604020202020204" pitchFamily="34" charset="0"/>
            </a:endParaRPr>
          </a:p>
          <a:p>
            <a:pPr marL="12700" algn="r">
              <a:lnSpc>
                <a:spcPct val="100000"/>
              </a:lnSpc>
              <a:spcBef>
                <a:spcPts val="100"/>
              </a:spcBef>
            </a:pPr>
            <a:r>
              <a:rPr lang="en-US" sz="1050" dirty="0">
                <a:latin typeface="Arial" panose="020B0604020202020204" pitchFamily="34" charset="0"/>
                <a:cs typeface="Arial" panose="020B0604020202020204" pitchFamily="34" charset="0"/>
              </a:rPr>
              <a:t>Casino Revenue and Admissions</a:t>
            </a:r>
          </a:p>
        </p:txBody>
      </p:sp>
      <p:sp>
        <p:nvSpPr>
          <p:cNvPr id="10" name="Slide Number Placeholder 9">
            <a:extLst>
              <a:ext uri="{FF2B5EF4-FFF2-40B4-BE49-F238E27FC236}">
                <a16:creationId xmlns:a16="http://schemas.microsoft.com/office/drawing/2014/main" id="{6AAFCA66-94F8-0236-F4E9-A181FF7F99D7}"/>
              </a:ext>
            </a:extLst>
          </p:cNvPr>
          <p:cNvSpPr>
            <a:spLocks noGrp="1"/>
          </p:cNvSpPr>
          <p:nvPr>
            <p:ph type="sldNum" sz="quarter" idx="7"/>
          </p:nvPr>
        </p:nvSpPr>
        <p:spPr>
          <a:xfrm>
            <a:off x="11758548" y="6590792"/>
            <a:ext cx="433452" cy="153888"/>
          </a:xfrm>
        </p:spPr>
        <p:txBody>
          <a:bodyPr/>
          <a:lstStyle/>
          <a:p>
            <a:pPr marL="115570">
              <a:lnSpc>
                <a:spcPts val="1240"/>
              </a:lnSpc>
            </a:pPr>
            <a:fld id="{81D60167-4931-47E6-BA6A-407CBD079E47}" type="slidenum">
              <a:rPr lang="en-US" spc="-50" smtClean="0">
                <a:latin typeface="Arial" panose="020B0604020202020204" pitchFamily="34" charset="0"/>
                <a:cs typeface="Arial" panose="020B0604020202020204" pitchFamily="34" charset="0"/>
              </a:rPr>
              <a:t>53</a:t>
            </a:fld>
            <a:endParaRPr lang="en-US" spc="-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99309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B6AA3-4AD7-8B34-D22D-EE7F9F13AB63}"/>
            </a:ext>
          </a:extLst>
        </p:cNvPr>
        <p:cNvGrpSpPr/>
        <p:nvPr/>
      </p:nvGrpSpPr>
      <p:grpSpPr>
        <a:xfrm>
          <a:off x="0" y="0"/>
          <a:ext cx="0" cy="0"/>
          <a:chOff x="0" y="0"/>
          <a:chExt cx="0" cy="0"/>
        </a:xfrm>
      </p:grpSpPr>
      <p:sp>
        <p:nvSpPr>
          <p:cNvPr id="4" name="object 4">
            <a:extLst>
              <a:ext uri="{FF2B5EF4-FFF2-40B4-BE49-F238E27FC236}">
                <a16:creationId xmlns:a16="http://schemas.microsoft.com/office/drawing/2014/main" id="{0F920E71-E681-DC78-434A-F5009E48A2D5}"/>
              </a:ext>
            </a:extLst>
          </p:cNvPr>
          <p:cNvSpPr txBox="1">
            <a:spLocks noGrp="1"/>
          </p:cNvSpPr>
          <p:nvPr>
            <p:ph type="title"/>
          </p:nvPr>
        </p:nvSpPr>
        <p:spPr>
          <a:xfrm>
            <a:off x="652732" y="323400"/>
            <a:ext cx="4986068" cy="289823"/>
          </a:xfrm>
          <a:prstGeom prst="rect">
            <a:avLst/>
          </a:prstGeom>
        </p:spPr>
        <p:txBody>
          <a:bodyPr vert="horz" wrap="square" lIns="0" tIns="12700" rIns="0" bIns="0" rtlCol="0">
            <a:spAutoFit/>
          </a:bodyPr>
          <a:lstStyle/>
          <a:p>
            <a:pPr marL="12700">
              <a:lnSpc>
                <a:spcPct val="100000"/>
              </a:lnSpc>
              <a:spcBef>
                <a:spcPts val="100"/>
              </a:spcBef>
            </a:pPr>
            <a:r>
              <a:rPr lang="en-US" b="0" dirty="0">
                <a:latin typeface="Arial" panose="020B0604020202020204" pitchFamily="34" charset="0"/>
                <a:cs typeface="Arial" panose="020B0604020202020204" pitchFamily="34" charset="0"/>
              </a:rPr>
              <a:t>Live! Casino &amp; Hotel </a:t>
            </a:r>
            <a:r>
              <a:rPr lang="en-US" b="0" spc="-20" dirty="0">
                <a:latin typeface="Arial" panose="020B0604020202020204" pitchFamily="34" charset="0"/>
                <a:cs typeface="Arial" panose="020B0604020202020204" pitchFamily="34" charset="0"/>
              </a:rPr>
              <a:t>- Revenue and Admissions</a:t>
            </a:r>
            <a:endParaRPr b="0" spc="-20" dirty="0">
              <a:latin typeface="Arial" panose="020B0604020202020204" pitchFamily="34" charset="0"/>
              <a:cs typeface="Arial" panose="020B0604020202020204" pitchFamily="34" charset="0"/>
            </a:endParaRPr>
          </a:p>
        </p:txBody>
      </p:sp>
      <p:graphicFrame>
        <p:nvGraphicFramePr>
          <p:cNvPr id="6" name="object 6">
            <a:extLst>
              <a:ext uri="{FF2B5EF4-FFF2-40B4-BE49-F238E27FC236}">
                <a16:creationId xmlns:a16="http://schemas.microsoft.com/office/drawing/2014/main" id="{3216F6D6-C262-E81F-49BB-A1AAC76D39F2}"/>
              </a:ext>
            </a:extLst>
          </p:cNvPr>
          <p:cNvGraphicFramePr>
            <a:graphicFrameLocks noGrp="1"/>
          </p:cNvGraphicFramePr>
          <p:nvPr>
            <p:extLst>
              <p:ext uri="{D42A27DB-BD31-4B8C-83A1-F6EECF244321}">
                <p14:modId xmlns:p14="http://schemas.microsoft.com/office/powerpoint/2010/main" val="3945448972"/>
              </p:ext>
            </p:extLst>
          </p:nvPr>
        </p:nvGraphicFramePr>
        <p:xfrm>
          <a:off x="652732" y="785723"/>
          <a:ext cx="3334513" cy="1371601"/>
        </p:xfrm>
        <a:graphic>
          <a:graphicData uri="http://schemas.openxmlformats.org/drawingml/2006/table">
            <a:tbl>
              <a:tblPr firstRow="1" bandRow="1">
                <a:tableStyleId>{D7AC3CCA-C797-4891-BE02-D94E43425B78}</a:tableStyleId>
              </a:tblPr>
              <a:tblGrid>
                <a:gridCol w="1143545">
                  <a:extLst>
                    <a:ext uri="{9D8B030D-6E8A-4147-A177-3AD203B41FA5}">
                      <a16:colId xmlns:a16="http://schemas.microsoft.com/office/drawing/2014/main" val="20000"/>
                    </a:ext>
                  </a:extLst>
                </a:gridCol>
                <a:gridCol w="1047423">
                  <a:extLst>
                    <a:ext uri="{9D8B030D-6E8A-4147-A177-3AD203B41FA5}">
                      <a16:colId xmlns:a16="http://schemas.microsoft.com/office/drawing/2014/main" val="20001"/>
                    </a:ext>
                  </a:extLst>
                </a:gridCol>
                <a:gridCol w="1143545">
                  <a:extLst>
                    <a:ext uri="{9D8B030D-6E8A-4147-A177-3AD203B41FA5}">
                      <a16:colId xmlns:a16="http://schemas.microsoft.com/office/drawing/2014/main" val="20002"/>
                    </a:ext>
                  </a:extLst>
                </a:gridCol>
              </a:tblGrid>
              <a:tr h="819389">
                <a:tc>
                  <a:txBody>
                    <a:bodyPr/>
                    <a:lstStyle/>
                    <a:p>
                      <a:pPr marL="274955" marR="23495" indent="-248285" algn="ctr">
                        <a:lnSpc>
                          <a:spcPts val="1270"/>
                        </a:lnSpc>
                      </a:pPr>
                      <a:r>
                        <a:rPr sz="1100" b="1" spc="-45" dirty="0">
                          <a:solidFill>
                            <a:schemeClr val="bg1"/>
                          </a:solidFill>
                        </a:rPr>
                        <a:t>202</a:t>
                      </a:r>
                      <a:r>
                        <a:rPr lang="en-US" sz="1100" b="1" spc="-45" dirty="0">
                          <a:solidFill>
                            <a:schemeClr val="bg1"/>
                          </a:solidFill>
                        </a:rPr>
                        <a:t>6</a:t>
                      </a:r>
                      <a:r>
                        <a:rPr sz="1100" b="1" spc="-45" dirty="0">
                          <a:solidFill>
                            <a:schemeClr val="bg1"/>
                          </a:solidFill>
                        </a:rPr>
                        <a:t> </a:t>
                      </a:r>
                      <a:r>
                        <a:rPr sz="1100" b="1" spc="-10" dirty="0">
                          <a:solidFill>
                            <a:schemeClr val="bg1"/>
                          </a:solidFill>
                        </a:rPr>
                        <a:t>Admission</a:t>
                      </a:r>
                      <a:endParaRPr lang="en-US" sz="1100" b="1" spc="-10" dirty="0">
                        <a:solidFill>
                          <a:schemeClr val="bg1"/>
                        </a:solidFill>
                      </a:endParaRPr>
                    </a:p>
                    <a:p>
                      <a:pPr marL="274955" marR="23495" indent="-248285" algn="ctr">
                        <a:lnSpc>
                          <a:spcPts val="1270"/>
                        </a:lnSpc>
                      </a:pPr>
                      <a:r>
                        <a:rPr sz="1100" b="1" spc="-25" dirty="0">
                          <a:solidFill>
                            <a:schemeClr val="bg1"/>
                          </a:solidFill>
                        </a:rPr>
                        <a:t>(#</a:t>
                      </a:r>
                      <a:r>
                        <a:rPr sz="1100" b="1" spc="-10" dirty="0">
                          <a:solidFill>
                            <a:schemeClr val="bg1"/>
                          </a:solidFill>
                        </a:rPr>
                        <a:t> People)</a:t>
                      </a:r>
                      <a:endParaRPr sz="1100" dirty="0">
                        <a:solidFill>
                          <a:schemeClr val="bg1"/>
                        </a:solidFill>
                        <a:latin typeface="Calibri"/>
                        <a:cs typeface="Calibri"/>
                      </a:endParaRPr>
                    </a:p>
                  </a:txBody>
                  <a:tcPr marL="0" marR="0" marT="0" marB="0" anchor="ctr">
                    <a:solidFill>
                      <a:srgbClr val="472C7B"/>
                    </a:solidFill>
                  </a:tcPr>
                </a:tc>
                <a:tc>
                  <a:txBody>
                    <a:bodyPr/>
                    <a:lstStyle/>
                    <a:p>
                      <a:pPr marL="91440" algn="ctr">
                        <a:lnSpc>
                          <a:spcPts val="1135"/>
                        </a:lnSpc>
                      </a:pPr>
                      <a:r>
                        <a:rPr sz="1100" b="1" spc="-45" dirty="0">
                          <a:solidFill>
                            <a:schemeClr val="bg1"/>
                          </a:solidFill>
                        </a:rPr>
                        <a:t>202</a:t>
                      </a:r>
                      <a:r>
                        <a:rPr lang="en-US" sz="1100" b="1" spc="-45" dirty="0">
                          <a:solidFill>
                            <a:schemeClr val="bg1"/>
                          </a:solidFill>
                        </a:rPr>
                        <a:t>6 </a:t>
                      </a:r>
                    </a:p>
                    <a:p>
                      <a:pPr marL="91440" algn="ctr">
                        <a:lnSpc>
                          <a:spcPts val="1135"/>
                        </a:lnSpc>
                      </a:pPr>
                      <a:r>
                        <a:rPr sz="1100" b="1" spc="-10" dirty="0">
                          <a:solidFill>
                            <a:schemeClr val="bg1"/>
                          </a:solidFill>
                        </a:rPr>
                        <a:t>Revenue</a:t>
                      </a:r>
                      <a:endParaRPr sz="1100" dirty="0">
                        <a:solidFill>
                          <a:schemeClr val="bg1"/>
                        </a:solidFill>
                        <a:latin typeface="Calibri"/>
                        <a:cs typeface="Calibri"/>
                      </a:endParaRPr>
                    </a:p>
                  </a:txBody>
                  <a:tcPr marL="0" marR="0" marT="34925" marB="0" anchor="ctr">
                    <a:solidFill>
                      <a:srgbClr val="472C7B"/>
                    </a:solidFill>
                  </a:tcPr>
                </a:tc>
                <a:tc>
                  <a:txBody>
                    <a:bodyPr/>
                    <a:lstStyle/>
                    <a:p>
                      <a:pPr marL="75565" algn="ctr">
                        <a:lnSpc>
                          <a:spcPts val="1135"/>
                        </a:lnSpc>
                      </a:pPr>
                      <a:r>
                        <a:rPr sz="1100" b="1" dirty="0">
                          <a:solidFill>
                            <a:schemeClr val="bg1"/>
                          </a:solidFill>
                        </a:rPr>
                        <a:t>%</a:t>
                      </a:r>
                      <a:r>
                        <a:rPr sz="1100" b="1" spc="-40" dirty="0">
                          <a:solidFill>
                            <a:schemeClr val="bg1"/>
                          </a:solidFill>
                        </a:rPr>
                        <a:t> </a:t>
                      </a:r>
                      <a:r>
                        <a:rPr sz="1100" b="1" dirty="0">
                          <a:solidFill>
                            <a:schemeClr val="bg1"/>
                          </a:solidFill>
                        </a:rPr>
                        <a:t>Revenue</a:t>
                      </a:r>
                      <a:endParaRPr lang="en-US" sz="1100" b="1" spc="-15" dirty="0">
                        <a:solidFill>
                          <a:schemeClr val="bg1"/>
                        </a:solidFill>
                      </a:endParaRPr>
                    </a:p>
                    <a:p>
                      <a:pPr marL="75565" algn="ctr">
                        <a:lnSpc>
                          <a:spcPts val="1135"/>
                        </a:lnSpc>
                      </a:pPr>
                      <a:r>
                        <a:rPr sz="1100" b="1" spc="-20" dirty="0">
                          <a:solidFill>
                            <a:schemeClr val="bg1"/>
                          </a:solidFill>
                        </a:rPr>
                        <a:t>202</a:t>
                      </a:r>
                      <a:r>
                        <a:rPr lang="en-US" sz="1100" b="1" spc="-20" dirty="0">
                          <a:solidFill>
                            <a:schemeClr val="bg1"/>
                          </a:solidFill>
                        </a:rPr>
                        <a:t>6</a:t>
                      </a:r>
                      <a:endParaRPr sz="1100" dirty="0">
                        <a:solidFill>
                          <a:schemeClr val="bg1"/>
                        </a:solidFill>
                        <a:latin typeface="Calibri"/>
                        <a:cs typeface="Calibri"/>
                      </a:endParaRPr>
                    </a:p>
                  </a:txBody>
                  <a:tcPr marL="0" marR="0" marT="34925" marB="0" anchor="ctr">
                    <a:solidFill>
                      <a:srgbClr val="472C7B"/>
                    </a:solidFill>
                  </a:tcPr>
                </a:tc>
                <a:extLst>
                  <a:ext uri="{0D108BD9-81ED-4DB2-BD59-A6C34878D82A}">
                    <a16:rowId xmlns:a16="http://schemas.microsoft.com/office/drawing/2014/main" val="10000"/>
                  </a:ext>
                </a:extLst>
              </a:tr>
              <a:tr h="276106">
                <a:tc>
                  <a:txBody>
                    <a:bodyPr/>
                    <a:lstStyle/>
                    <a:p>
                      <a:pPr algn="ctr" fontAlgn="b">
                        <a:buNone/>
                      </a:pPr>
                      <a:r>
                        <a:rPr lang="en-US" sz="1100" b="0" i="0" u="none" strike="noStrike" dirty="0">
                          <a:solidFill>
                            <a:srgbClr val="000000"/>
                          </a:solidFill>
                          <a:effectLst/>
                          <a:latin typeface="Calibri" panose="020F0502020204030204" pitchFamily="34" charset="0"/>
                        </a:rPr>
                        <a:t>324,670 </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$32,483,276</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20.7%</a:t>
                      </a:r>
                    </a:p>
                  </a:txBody>
                  <a:tcPr marL="9525" marR="9525" marT="9525" marB="0" anchor="ctr"/>
                </a:tc>
                <a:extLst>
                  <a:ext uri="{0D108BD9-81ED-4DB2-BD59-A6C34878D82A}">
                    <a16:rowId xmlns:a16="http://schemas.microsoft.com/office/drawing/2014/main" val="10001"/>
                  </a:ext>
                </a:extLst>
              </a:tr>
              <a:tr h="276106">
                <a:tc gridSpan="2">
                  <a:txBody>
                    <a:bodyPr/>
                    <a:lstStyle/>
                    <a:p>
                      <a:pPr marL="64769" algn="ctr">
                        <a:lnSpc>
                          <a:spcPct val="100000"/>
                        </a:lnSpc>
                        <a:spcBef>
                          <a:spcPts val="65"/>
                        </a:spcBef>
                      </a:pPr>
                      <a:r>
                        <a:rPr sz="1100" b="1" dirty="0"/>
                        <a:t>Index</a:t>
                      </a:r>
                      <a:r>
                        <a:rPr sz="1100" b="1" spc="30" dirty="0"/>
                        <a:t> </a:t>
                      </a:r>
                      <a:r>
                        <a:rPr sz="1100" b="1" spc="-10" dirty="0"/>
                        <a:t>Revenue/Person</a:t>
                      </a:r>
                      <a:endParaRPr sz="1100" dirty="0">
                        <a:latin typeface="Calibri"/>
                        <a:cs typeface="Calibri"/>
                      </a:endParaRPr>
                    </a:p>
                  </a:txBody>
                  <a:tcPr marL="0" marR="0" marT="8255" marB="0" anchor="ctr"/>
                </a:tc>
                <a:tc hMerge="1">
                  <a:txBody>
                    <a:bodyPr/>
                    <a:lstStyle/>
                    <a:p>
                      <a:endParaRPr/>
                    </a:p>
                  </a:txBody>
                  <a:tcPr marL="0" marR="0" marT="0" marB="0"/>
                </a:tc>
                <a:tc>
                  <a:txBody>
                    <a:bodyPr/>
                    <a:lstStyle/>
                    <a:p>
                      <a:pPr algn="ctr" fontAlgn="b">
                        <a:buNone/>
                      </a:pPr>
                      <a:r>
                        <a:rPr lang="en-US" sz="1100" b="0" i="0" u="none" strike="noStrike" dirty="0">
                          <a:solidFill>
                            <a:srgbClr val="000000"/>
                          </a:solidFill>
                          <a:effectLst/>
                          <a:latin typeface="Calibri" panose="020F0502020204030204" pitchFamily="34" charset="0"/>
                        </a:rPr>
                        <a:t>$100.05</a:t>
                      </a:r>
                    </a:p>
                  </a:txBody>
                  <a:tcPr marL="9525" marR="9525" marT="9525" marB="0" anchor="ctr"/>
                </a:tc>
                <a:extLst>
                  <a:ext uri="{0D108BD9-81ED-4DB2-BD59-A6C34878D82A}">
                    <a16:rowId xmlns:a16="http://schemas.microsoft.com/office/drawing/2014/main" val="10002"/>
                  </a:ext>
                </a:extLst>
              </a:tr>
            </a:tbl>
          </a:graphicData>
        </a:graphic>
      </p:graphicFrame>
      <p:graphicFrame>
        <p:nvGraphicFramePr>
          <p:cNvPr id="3" name="Chart 2" descr="Quarterly chart showing revenue and admissions from Q1 2025 to Q1 2026. Red bars represent revenue, increasing from about $20 million in Q1 2025 to approximately $32 million in Q2 2025, dipping to around $28 million in Q3 2025, then rising to roughly $33 million in Q4 2025 and $32 million in Q1 2026. A black line represents admissions, rising from about 220,000 in Q1 2025 to around 330,000 in Q2 2025, then gradually declining before leveling near 320,000 by Q1 2026.">
            <a:extLst>
              <a:ext uri="{FF2B5EF4-FFF2-40B4-BE49-F238E27FC236}">
                <a16:creationId xmlns:a16="http://schemas.microsoft.com/office/drawing/2014/main" id="{21FF935B-8C71-4BDB-9548-BB5872D2B04B}"/>
              </a:ext>
              <a:ext uri="{147F2762-F138-4A5C-976F-8EAC2B608ADB}">
                <a16:predDERef xmlns:a16="http://schemas.microsoft.com/office/drawing/2014/main" pred="{EC9681F8-8AE9-497B-9B22-225384D3D03A}"/>
              </a:ext>
            </a:extLst>
          </p:cNvPr>
          <p:cNvGraphicFramePr>
            <a:graphicFrameLocks/>
          </p:cNvGraphicFramePr>
          <p:nvPr>
            <p:extLst>
              <p:ext uri="{D42A27DB-BD31-4B8C-83A1-F6EECF244321}">
                <p14:modId xmlns:p14="http://schemas.microsoft.com/office/powerpoint/2010/main" val="2248598691"/>
              </p:ext>
            </p:extLst>
          </p:nvPr>
        </p:nvGraphicFramePr>
        <p:xfrm>
          <a:off x="652732" y="2438400"/>
          <a:ext cx="11105816" cy="3733800"/>
        </p:xfrm>
        <a:graphic>
          <a:graphicData uri="http://schemas.openxmlformats.org/drawingml/2006/chart">
            <c:chart xmlns:c="http://schemas.openxmlformats.org/drawingml/2006/chart" xmlns:r="http://schemas.openxmlformats.org/officeDocument/2006/relationships" r:id="rId2"/>
          </a:graphicData>
        </a:graphic>
      </p:graphicFrame>
      <p:sp>
        <p:nvSpPr>
          <p:cNvPr id="9" name="object 5">
            <a:extLst>
              <a:ext uri="{FF2B5EF4-FFF2-40B4-BE49-F238E27FC236}">
                <a16:creationId xmlns:a16="http://schemas.microsoft.com/office/drawing/2014/main" id="{43CE74FC-3BBC-BD26-E96A-CF6C06900CDE}"/>
              </a:ext>
            </a:extLst>
          </p:cNvPr>
          <p:cNvSpPr txBox="1"/>
          <p:nvPr/>
        </p:nvSpPr>
        <p:spPr>
          <a:xfrm>
            <a:off x="9113773" y="6422446"/>
            <a:ext cx="2644775" cy="348813"/>
          </a:xfrm>
          <a:prstGeom prst="rect">
            <a:avLst/>
          </a:prstGeom>
        </p:spPr>
        <p:txBody>
          <a:bodyPr vert="horz" wrap="square" lIns="0" tIns="12700" rIns="0" bIns="0" rtlCol="0">
            <a:spAutoFit/>
          </a:bodyPr>
          <a:lstStyle/>
          <a:p>
            <a:pPr marL="12700" algn="r">
              <a:lnSpc>
                <a:spcPct val="100000"/>
              </a:lnSpc>
              <a:spcBef>
                <a:spcPts val="100"/>
              </a:spcBef>
            </a:pPr>
            <a:r>
              <a:rPr sz="1050" dirty="0">
                <a:latin typeface="Arial" panose="020B0604020202020204" pitchFamily="34" charset="0"/>
                <a:cs typeface="Arial" panose="020B0604020202020204" pitchFamily="34" charset="0"/>
              </a:rPr>
              <a:t>NWLA</a:t>
            </a:r>
            <a:r>
              <a:rPr sz="1050" spc="-15"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ECONOMIC</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DASHBOARD</a:t>
            </a:r>
            <a:endParaRPr lang="en-US" sz="1050" spc="-10" dirty="0">
              <a:latin typeface="Arial" panose="020B0604020202020204" pitchFamily="34" charset="0"/>
              <a:cs typeface="Arial" panose="020B0604020202020204" pitchFamily="34" charset="0"/>
            </a:endParaRPr>
          </a:p>
          <a:p>
            <a:pPr marL="12700" algn="r">
              <a:lnSpc>
                <a:spcPct val="100000"/>
              </a:lnSpc>
              <a:spcBef>
                <a:spcPts val="100"/>
              </a:spcBef>
            </a:pPr>
            <a:r>
              <a:rPr lang="en-US" sz="1050" dirty="0">
                <a:latin typeface="Arial" panose="020B0604020202020204" pitchFamily="34" charset="0"/>
                <a:cs typeface="Arial" panose="020B0604020202020204" pitchFamily="34" charset="0"/>
              </a:rPr>
              <a:t>Casino Revenue and Admissions</a:t>
            </a:r>
          </a:p>
        </p:txBody>
      </p:sp>
      <p:sp>
        <p:nvSpPr>
          <p:cNvPr id="10" name="Slide Number Placeholder 9">
            <a:extLst>
              <a:ext uri="{FF2B5EF4-FFF2-40B4-BE49-F238E27FC236}">
                <a16:creationId xmlns:a16="http://schemas.microsoft.com/office/drawing/2014/main" id="{EE65D56B-289A-AA7A-3FD3-F98EC46DC70E}"/>
              </a:ext>
            </a:extLst>
          </p:cNvPr>
          <p:cNvSpPr>
            <a:spLocks noGrp="1"/>
          </p:cNvSpPr>
          <p:nvPr>
            <p:ph type="sldNum" sz="quarter" idx="7"/>
          </p:nvPr>
        </p:nvSpPr>
        <p:spPr>
          <a:xfrm>
            <a:off x="11758548" y="6590792"/>
            <a:ext cx="433452" cy="153888"/>
          </a:xfrm>
        </p:spPr>
        <p:txBody>
          <a:bodyPr/>
          <a:lstStyle/>
          <a:p>
            <a:pPr marL="115570">
              <a:lnSpc>
                <a:spcPts val="1240"/>
              </a:lnSpc>
            </a:pPr>
            <a:fld id="{81D60167-4931-47E6-BA6A-407CBD079E47}" type="slidenum">
              <a:rPr lang="en-US" spc="-50" smtClean="0">
                <a:latin typeface="Arial" panose="020B0604020202020204" pitchFamily="34" charset="0"/>
                <a:cs typeface="Arial" panose="020B0604020202020204" pitchFamily="34" charset="0"/>
              </a:rPr>
              <a:t>54</a:t>
            </a:fld>
            <a:endParaRPr lang="en-US" spc="-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46219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C9EB7-62C1-A189-7EB9-C6DB6776556F}"/>
            </a:ext>
          </a:extLst>
        </p:cNvPr>
        <p:cNvGrpSpPr/>
        <p:nvPr/>
      </p:nvGrpSpPr>
      <p:grpSpPr>
        <a:xfrm>
          <a:off x="0" y="0"/>
          <a:ext cx="0" cy="0"/>
          <a:chOff x="0" y="0"/>
          <a:chExt cx="0" cy="0"/>
        </a:xfrm>
      </p:grpSpPr>
      <p:sp>
        <p:nvSpPr>
          <p:cNvPr id="4" name="object 4">
            <a:extLst>
              <a:ext uri="{FF2B5EF4-FFF2-40B4-BE49-F238E27FC236}">
                <a16:creationId xmlns:a16="http://schemas.microsoft.com/office/drawing/2014/main" id="{159B9CDB-3AAA-B0E1-5C8B-3092C56E6636}"/>
              </a:ext>
            </a:extLst>
          </p:cNvPr>
          <p:cNvSpPr txBox="1">
            <a:spLocks noGrp="1"/>
          </p:cNvSpPr>
          <p:nvPr>
            <p:ph type="title"/>
          </p:nvPr>
        </p:nvSpPr>
        <p:spPr>
          <a:xfrm>
            <a:off x="652732" y="323401"/>
            <a:ext cx="10472468" cy="566822"/>
          </a:xfrm>
          <a:prstGeom prst="rect">
            <a:avLst/>
          </a:prstGeom>
        </p:spPr>
        <p:txBody>
          <a:bodyPr vert="horz" wrap="square" lIns="0" tIns="12700" rIns="0" bIns="0" rtlCol="0">
            <a:spAutoFit/>
          </a:bodyPr>
          <a:lstStyle/>
          <a:p>
            <a:pPr marL="12700">
              <a:lnSpc>
                <a:spcPct val="100000"/>
              </a:lnSpc>
              <a:spcBef>
                <a:spcPts val="100"/>
              </a:spcBef>
            </a:pPr>
            <a:r>
              <a:rPr lang="en-US" b="0" dirty="0">
                <a:latin typeface="Arial" panose="020B0604020202020204" pitchFamily="34" charset="0"/>
                <a:cs typeface="Arial" panose="020B0604020202020204" pitchFamily="34" charset="0"/>
              </a:rPr>
              <a:t>Live! Casino &amp; Hotel </a:t>
            </a:r>
            <a:r>
              <a:rPr lang="en-US" b="0" spc="-20" dirty="0">
                <a:latin typeface="Arial" panose="020B0604020202020204" pitchFamily="34" charset="0"/>
                <a:cs typeface="Arial" panose="020B0604020202020204" pitchFamily="34" charset="0"/>
              </a:rPr>
              <a:t>– Year Over Year Quarterly Revenue Percent Change</a:t>
            </a:r>
            <a:br>
              <a:rPr lang="en-US" sz="2400" b="0" kern="1200" dirty="0">
                <a:solidFill>
                  <a:sysClr val="windowText" lastClr="000000">
                    <a:lumMod val="65000"/>
                    <a:lumOff val="35000"/>
                  </a:sysClr>
                </a:solidFill>
              </a:rPr>
            </a:br>
            <a:endParaRPr b="0" spc="-20" dirty="0">
              <a:latin typeface="Arial" panose="020B0604020202020204" pitchFamily="34" charset="0"/>
              <a:cs typeface="Arial" panose="020B0604020202020204" pitchFamily="34" charset="0"/>
            </a:endParaRPr>
          </a:p>
        </p:txBody>
      </p:sp>
      <p:graphicFrame>
        <p:nvGraphicFramePr>
          <p:cNvPr id="7" name="Chart 6" descr="Single‑bar chart showing a value of approximately 65 percent for Q1 2026.">
            <a:extLst>
              <a:ext uri="{FF2B5EF4-FFF2-40B4-BE49-F238E27FC236}">
                <a16:creationId xmlns:a16="http://schemas.microsoft.com/office/drawing/2014/main" id="{D73543E1-A10F-444C-9999-FB7FFD952964}"/>
              </a:ext>
            </a:extLst>
          </p:cNvPr>
          <p:cNvGraphicFramePr>
            <a:graphicFrameLocks/>
          </p:cNvGraphicFramePr>
          <p:nvPr>
            <p:extLst>
              <p:ext uri="{D42A27DB-BD31-4B8C-83A1-F6EECF244321}">
                <p14:modId xmlns:p14="http://schemas.microsoft.com/office/powerpoint/2010/main" val="1311824979"/>
              </p:ext>
            </p:extLst>
          </p:nvPr>
        </p:nvGraphicFramePr>
        <p:xfrm>
          <a:off x="652732" y="613224"/>
          <a:ext cx="11105816" cy="5635176"/>
        </p:xfrm>
        <a:graphic>
          <a:graphicData uri="http://schemas.openxmlformats.org/drawingml/2006/chart">
            <c:chart xmlns:c="http://schemas.openxmlformats.org/drawingml/2006/chart" xmlns:r="http://schemas.openxmlformats.org/officeDocument/2006/relationships" r:id="rId2"/>
          </a:graphicData>
        </a:graphic>
      </p:graphicFrame>
      <p:sp>
        <p:nvSpPr>
          <p:cNvPr id="9" name="object 5">
            <a:extLst>
              <a:ext uri="{FF2B5EF4-FFF2-40B4-BE49-F238E27FC236}">
                <a16:creationId xmlns:a16="http://schemas.microsoft.com/office/drawing/2014/main" id="{DFBEA8F6-283A-7C4A-46C8-95A0C4CFE6D3}"/>
              </a:ext>
            </a:extLst>
          </p:cNvPr>
          <p:cNvSpPr txBox="1"/>
          <p:nvPr/>
        </p:nvSpPr>
        <p:spPr>
          <a:xfrm>
            <a:off x="9113773" y="6422446"/>
            <a:ext cx="2644775" cy="348813"/>
          </a:xfrm>
          <a:prstGeom prst="rect">
            <a:avLst/>
          </a:prstGeom>
        </p:spPr>
        <p:txBody>
          <a:bodyPr vert="horz" wrap="square" lIns="0" tIns="12700" rIns="0" bIns="0" rtlCol="0">
            <a:spAutoFit/>
          </a:bodyPr>
          <a:lstStyle/>
          <a:p>
            <a:pPr marL="12700" algn="r">
              <a:lnSpc>
                <a:spcPct val="100000"/>
              </a:lnSpc>
              <a:spcBef>
                <a:spcPts val="100"/>
              </a:spcBef>
            </a:pPr>
            <a:r>
              <a:rPr sz="1050" dirty="0">
                <a:latin typeface="Arial" panose="020B0604020202020204" pitchFamily="34" charset="0"/>
                <a:cs typeface="Arial" panose="020B0604020202020204" pitchFamily="34" charset="0"/>
              </a:rPr>
              <a:t>NWLA</a:t>
            </a:r>
            <a:r>
              <a:rPr sz="1050" spc="-15"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ECONOMIC</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DASHBOARD</a:t>
            </a:r>
            <a:endParaRPr lang="en-US" sz="1050" spc="-10" dirty="0">
              <a:latin typeface="Arial" panose="020B0604020202020204" pitchFamily="34" charset="0"/>
              <a:cs typeface="Arial" panose="020B0604020202020204" pitchFamily="34" charset="0"/>
            </a:endParaRPr>
          </a:p>
          <a:p>
            <a:pPr marL="12700" algn="r">
              <a:lnSpc>
                <a:spcPct val="100000"/>
              </a:lnSpc>
              <a:spcBef>
                <a:spcPts val="100"/>
              </a:spcBef>
            </a:pPr>
            <a:r>
              <a:rPr lang="en-US" sz="1050" dirty="0">
                <a:latin typeface="Arial" panose="020B0604020202020204" pitchFamily="34" charset="0"/>
                <a:cs typeface="Arial" panose="020B0604020202020204" pitchFamily="34" charset="0"/>
              </a:rPr>
              <a:t>Casino Revenue and Admissions</a:t>
            </a:r>
          </a:p>
        </p:txBody>
      </p:sp>
      <p:sp>
        <p:nvSpPr>
          <p:cNvPr id="10" name="Slide Number Placeholder 9">
            <a:extLst>
              <a:ext uri="{FF2B5EF4-FFF2-40B4-BE49-F238E27FC236}">
                <a16:creationId xmlns:a16="http://schemas.microsoft.com/office/drawing/2014/main" id="{E31EF6BB-CAFE-B581-2E35-84866E0750EF}"/>
              </a:ext>
            </a:extLst>
          </p:cNvPr>
          <p:cNvSpPr>
            <a:spLocks noGrp="1"/>
          </p:cNvSpPr>
          <p:nvPr>
            <p:ph type="sldNum" sz="quarter" idx="7"/>
          </p:nvPr>
        </p:nvSpPr>
        <p:spPr>
          <a:xfrm>
            <a:off x="11758548" y="6590792"/>
            <a:ext cx="433452" cy="153888"/>
          </a:xfrm>
        </p:spPr>
        <p:txBody>
          <a:bodyPr/>
          <a:lstStyle/>
          <a:p>
            <a:pPr marL="115570">
              <a:lnSpc>
                <a:spcPts val="1240"/>
              </a:lnSpc>
            </a:pPr>
            <a:fld id="{81D60167-4931-47E6-BA6A-407CBD079E47}" type="slidenum">
              <a:rPr lang="en-US" spc="-50" smtClean="0">
                <a:latin typeface="Arial" panose="020B0604020202020204" pitchFamily="34" charset="0"/>
                <a:cs typeface="Arial" panose="020B0604020202020204" pitchFamily="34" charset="0"/>
              </a:rPr>
              <a:t>55</a:t>
            </a:fld>
            <a:endParaRPr lang="en-US" spc="-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35917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F3321-CEF1-5A4F-699F-E5598ED36E5F}"/>
            </a:ext>
          </a:extLst>
        </p:cNvPr>
        <p:cNvGrpSpPr/>
        <p:nvPr/>
      </p:nvGrpSpPr>
      <p:grpSpPr>
        <a:xfrm>
          <a:off x="0" y="0"/>
          <a:ext cx="0" cy="0"/>
          <a:chOff x="0" y="0"/>
          <a:chExt cx="0" cy="0"/>
        </a:xfrm>
      </p:grpSpPr>
      <p:sp>
        <p:nvSpPr>
          <p:cNvPr id="4" name="object 4">
            <a:extLst>
              <a:ext uri="{FF2B5EF4-FFF2-40B4-BE49-F238E27FC236}">
                <a16:creationId xmlns:a16="http://schemas.microsoft.com/office/drawing/2014/main" id="{5D2A64DA-3B69-712D-2CD2-D432EEDBF9BA}"/>
              </a:ext>
            </a:extLst>
          </p:cNvPr>
          <p:cNvSpPr txBox="1">
            <a:spLocks noGrp="1"/>
          </p:cNvSpPr>
          <p:nvPr>
            <p:ph type="title"/>
          </p:nvPr>
        </p:nvSpPr>
        <p:spPr>
          <a:xfrm>
            <a:off x="652732" y="323400"/>
            <a:ext cx="7424468" cy="289823"/>
          </a:xfrm>
          <a:prstGeom prst="rect">
            <a:avLst/>
          </a:prstGeom>
        </p:spPr>
        <p:txBody>
          <a:bodyPr vert="horz" wrap="square" lIns="0" tIns="12700" rIns="0" bIns="0" rtlCol="0">
            <a:spAutoFit/>
          </a:bodyPr>
          <a:lstStyle/>
          <a:p>
            <a:pPr marL="12700">
              <a:lnSpc>
                <a:spcPct val="100000"/>
              </a:lnSpc>
              <a:spcBef>
                <a:spcPts val="100"/>
              </a:spcBef>
            </a:pPr>
            <a:r>
              <a:rPr lang="en-US" b="0" spc="-10" dirty="0">
                <a:latin typeface="Arial" panose="020B0604020202020204" pitchFamily="34" charset="0"/>
                <a:cs typeface="Arial" panose="020B0604020202020204" pitchFamily="34" charset="0"/>
              </a:rPr>
              <a:t>Margaritaville</a:t>
            </a:r>
            <a:r>
              <a:rPr lang="en-US" b="0" spc="-35" dirty="0">
                <a:latin typeface="Arial" panose="020B0604020202020204" pitchFamily="34" charset="0"/>
                <a:cs typeface="Arial" panose="020B0604020202020204" pitchFamily="34" charset="0"/>
              </a:rPr>
              <a:t> </a:t>
            </a:r>
            <a:r>
              <a:rPr lang="en-US" b="0" dirty="0">
                <a:latin typeface="Arial" panose="020B0604020202020204" pitchFamily="34" charset="0"/>
                <a:cs typeface="Arial" panose="020B0604020202020204" pitchFamily="34" charset="0"/>
              </a:rPr>
              <a:t>Resort</a:t>
            </a:r>
            <a:r>
              <a:rPr lang="en-US" b="0" spc="-45" dirty="0">
                <a:latin typeface="Arial" panose="020B0604020202020204" pitchFamily="34" charset="0"/>
                <a:cs typeface="Arial" panose="020B0604020202020204" pitchFamily="34" charset="0"/>
              </a:rPr>
              <a:t> </a:t>
            </a:r>
            <a:r>
              <a:rPr lang="en-US" b="0" spc="-10" dirty="0">
                <a:latin typeface="Arial" panose="020B0604020202020204" pitchFamily="34" charset="0"/>
                <a:cs typeface="Arial" panose="020B0604020202020204" pitchFamily="34" charset="0"/>
              </a:rPr>
              <a:t>Casino </a:t>
            </a:r>
            <a:r>
              <a:rPr lang="en-US" b="0" spc="-20" dirty="0">
                <a:latin typeface="Arial" panose="020B0604020202020204" pitchFamily="34" charset="0"/>
                <a:cs typeface="Arial" panose="020B0604020202020204" pitchFamily="34" charset="0"/>
              </a:rPr>
              <a:t>- Revenue and Admissions</a:t>
            </a:r>
            <a:endParaRPr b="0" spc="-20" dirty="0">
              <a:latin typeface="Arial" panose="020B0604020202020204" pitchFamily="34" charset="0"/>
              <a:cs typeface="Arial" panose="020B0604020202020204" pitchFamily="34" charset="0"/>
            </a:endParaRPr>
          </a:p>
        </p:txBody>
      </p:sp>
      <p:graphicFrame>
        <p:nvGraphicFramePr>
          <p:cNvPr id="6" name="object 6">
            <a:extLst>
              <a:ext uri="{FF2B5EF4-FFF2-40B4-BE49-F238E27FC236}">
                <a16:creationId xmlns:a16="http://schemas.microsoft.com/office/drawing/2014/main" id="{3995142A-45DE-960A-E24D-9D914E19DCCA}"/>
              </a:ext>
            </a:extLst>
          </p:cNvPr>
          <p:cNvGraphicFramePr>
            <a:graphicFrameLocks noGrp="1"/>
          </p:cNvGraphicFramePr>
          <p:nvPr>
            <p:extLst>
              <p:ext uri="{D42A27DB-BD31-4B8C-83A1-F6EECF244321}">
                <p14:modId xmlns:p14="http://schemas.microsoft.com/office/powerpoint/2010/main" val="1152764799"/>
              </p:ext>
            </p:extLst>
          </p:nvPr>
        </p:nvGraphicFramePr>
        <p:xfrm>
          <a:off x="652732" y="785723"/>
          <a:ext cx="3334513" cy="1371601"/>
        </p:xfrm>
        <a:graphic>
          <a:graphicData uri="http://schemas.openxmlformats.org/drawingml/2006/table">
            <a:tbl>
              <a:tblPr firstRow="1" bandRow="1">
                <a:tableStyleId>{D7AC3CCA-C797-4891-BE02-D94E43425B78}</a:tableStyleId>
              </a:tblPr>
              <a:tblGrid>
                <a:gridCol w="1143545">
                  <a:extLst>
                    <a:ext uri="{9D8B030D-6E8A-4147-A177-3AD203B41FA5}">
                      <a16:colId xmlns:a16="http://schemas.microsoft.com/office/drawing/2014/main" val="20000"/>
                    </a:ext>
                  </a:extLst>
                </a:gridCol>
                <a:gridCol w="1047423">
                  <a:extLst>
                    <a:ext uri="{9D8B030D-6E8A-4147-A177-3AD203B41FA5}">
                      <a16:colId xmlns:a16="http://schemas.microsoft.com/office/drawing/2014/main" val="20001"/>
                    </a:ext>
                  </a:extLst>
                </a:gridCol>
                <a:gridCol w="1143545">
                  <a:extLst>
                    <a:ext uri="{9D8B030D-6E8A-4147-A177-3AD203B41FA5}">
                      <a16:colId xmlns:a16="http://schemas.microsoft.com/office/drawing/2014/main" val="20002"/>
                    </a:ext>
                  </a:extLst>
                </a:gridCol>
              </a:tblGrid>
              <a:tr h="819389">
                <a:tc>
                  <a:txBody>
                    <a:bodyPr/>
                    <a:lstStyle/>
                    <a:p>
                      <a:pPr marL="274955" marR="23495" indent="-248285" algn="ctr">
                        <a:lnSpc>
                          <a:spcPts val="1270"/>
                        </a:lnSpc>
                      </a:pPr>
                      <a:r>
                        <a:rPr sz="1100" b="1" spc="-45" dirty="0">
                          <a:solidFill>
                            <a:schemeClr val="bg1"/>
                          </a:solidFill>
                        </a:rPr>
                        <a:t>202</a:t>
                      </a:r>
                      <a:r>
                        <a:rPr lang="en-US" sz="1100" b="1" spc="-45" dirty="0">
                          <a:solidFill>
                            <a:schemeClr val="bg1"/>
                          </a:solidFill>
                        </a:rPr>
                        <a:t>6</a:t>
                      </a:r>
                      <a:r>
                        <a:rPr sz="1100" b="1" spc="-45" dirty="0">
                          <a:solidFill>
                            <a:schemeClr val="bg1"/>
                          </a:solidFill>
                        </a:rPr>
                        <a:t> </a:t>
                      </a:r>
                      <a:r>
                        <a:rPr sz="1100" b="1" spc="-10" dirty="0">
                          <a:solidFill>
                            <a:schemeClr val="bg1"/>
                          </a:solidFill>
                        </a:rPr>
                        <a:t>Admission</a:t>
                      </a:r>
                      <a:endParaRPr lang="en-US" sz="1100" b="1" spc="-10" dirty="0">
                        <a:solidFill>
                          <a:schemeClr val="bg1"/>
                        </a:solidFill>
                      </a:endParaRPr>
                    </a:p>
                    <a:p>
                      <a:pPr marL="274955" marR="23495" indent="-248285" algn="ctr">
                        <a:lnSpc>
                          <a:spcPts val="1270"/>
                        </a:lnSpc>
                      </a:pPr>
                      <a:r>
                        <a:rPr sz="1100" b="1" spc="-25" dirty="0">
                          <a:solidFill>
                            <a:schemeClr val="bg1"/>
                          </a:solidFill>
                        </a:rPr>
                        <a:t>(#</a:t>
                      </a:r>
                      <a:r>
                        <a:rPr sz="1100" b="1" spc="-10" dirty="0">
                          <a:solidFill>
                            <a:schemeClr val="bg1"/>
                          </a:solidFill>
                        </a:rPr>
                        <a:t> People)</a:t>
                      </a:r>
                      <a:endParaRPr sz="1100" dirty="0">
                        <a:solidFill>
                          <a:schemeClr val="bg1"/>
                        </a:solidFill>
                        <a:latin typeface="Calibri"/>
                        <a:cs typeface="Calibri"/>
                      </a:endParaRPr>
                    </a:p>
                  </a:txBody>
                  <a:tcPr marL="0" marR="0" marT="0" marB="0" anchor="ctr">
                    <a:solidFill>
                      <a:srgbClr val="472C7B"/>
                    </a:solidFill>
                  </a:tcPr>
                </a:tc>
                <a:tc>
                  <a:txBody>
                    <a:bodyPr/>
                    <a:lstStyle/>
                    <a:p>
                      <a:pPr marL="91440" algn="ctr">
                        <a:lnSpc>
                          <a:spcPts val="1135"/>
                        </a:lnSpc>
                      </a:pPr>
                      <a:r>
                        <a:rPr sz="1100" b="1" spc="-45" dirty="0">
                          <a:solidFill>
                            <a:schemeClr val="bg1"/>
                          </a:solidFill>
                        </a:rPr>
                        <a:t>202</a:t>
                      </a:r>
                      <a:r>
                        <a:rPr lang="en-US" sz="1100" b="1" spc="-45" dirty="0">
                          <a:solidFill>
                            <a:schemeClr val="bg1"/>
                          </a:solidFill>
                        </a:rPr>
                        <a:t>6 </a:t>
                      </a:r>
                    </a:p>
                    <a:p>
                      <a:pPr marL="91440" algn="ctr">
                        <a:lnSpc>
                          <a:spcPts val="1135"/>
                        </a:lnSpc>
                      </a:pPr>
                      <a:r>
                        <a:rPr sz="1100" b="1" spc="-10" dirty="0">
                          <a:solidFill>
                            <a:schemeClr val="bg1"/>
                          </a:solidFill>
                        </a:rPr>
                        <a:t>Revenue</a:t>
                      </a:r>
                      <a:endParaRPr sz="1100" dirty="0">
                        <a:solidFill>
                          <a:schemeClr val="bg1"/>
                        </a:solidFill>
                        <a:latin typeface="Calibri"/>
                        <a:cs typeface="Calibri"/>
                      </a:endParaRPr>
                    </a:p>
                  </a:txBody>
                  <a:tcPr marL="0" marR="0" marT="34925" marB="0" anchor="ctr">
                    <a:solidFill>
                      <a:srgbClr val="472C7B"/>
                    </a:solidFill>
                  </a:tcPr>
                </a:tc>
                <a:tc>
                  <a:txBody>
                    <a:bodyPr/>
                    <a:lstStyle/>
                    <a:p>
                      <a:pPr marL="75565" algn="ctr">
                        <a:lnSpc>
                          <a:spcPts val="1135"/>
                        </a:lnSpc>
                      </a:pPr>
                      <a:r>
                        <a:rPr sz="1100" b="1" dirty="0">
                          <a:solidFill>
                            <a:schemeClr val="bg1"/>
                          </a:solidFill>
                        </a:rPr>
                        <a:t>%</a:t>
                      </a:r>
                      <a:r>
                        <a:rPr sz="1100" b="1" spc="-40" dirty="0">
                          <a:solidFill>
                            <a:schemeClr val="bg1"/>
                          </a:solidFill>
                        </a:rPr>
                        <a:t> </a:t>
                      </a:r>
                      <a:r>
                        <a:rPr sz="1100" b="1" dirty="0">
                          <a:solidFill>
                            <a:schemeClr val="bg1"/>
                          </a:solidFill>
                        </a:rPr>
                        <a:t>Revenue</a:t>
                      </a:r>
                      <a:endParaRPr lang="en-US" sz="1100" b="1" spc="-15" dirty="0">
                        <a:solidFill>
                          <a:schemeClr val="bg1"/>
                        </a:solidFill>
                      </a:endParaRPr>
                    </a:p>
                    <a:p>
                      <a:pPr marL="75565" algn="ctr">
                        <a:lnSpc>
                          <a:spcPts val="1135"/>
                        </a:lnSpc>
                      </a:pPr>
                      <a:r>
                        <a:rPr sz="1100" b="1" spc="-20" dirty="0">
                          <a:solidFill>
                            <a:schemeClr val="bg1"/>
                          </a:solidFill>
                        </a:rPr>
                        <a:t>202</a:t>
                      </a:r>
                      <a:r>
                        <a:rPr lang="en-US" sz="1100" b="1" spc="-20" dirty="0">
                          <a:solidFill>
                            <a:schemeClr val="bg1"/>
                          </a:solidFill>
                        </a:rPr>
                        <a:t>6</a:t>
                      </a:r>
                      <a:endParaRPr sz="1100" dirty="0">
                        <a:solidFill>
                          <a:schemeClr val="bg1"/>
                        </a:solidFill>
                        <a:latin typeface="Calibri"/>
                        <a:cs typeface="Calibri"/>
                      </a:endParaRPr>
                    </a:p>
                  </a:txBody>
                  <a:tcPr marL="0" marR="0" marT="34925" marB="0" anchor="ctr">
                    <a:solidFill>
                      <a:srgbClr val="472C7B"/>
                    </a:solidFill>
                  </a:tcPr>
                </a:tc>
                <a:extLst>
                  <a:ext uri="{0D108BD9-81ED-4DB2-BD59-A6C34878D82A}">
                    <a16:rowId xmlns:a16="http://schemas.microsoft.com/office/drawing/2014/main" val="10000"/>
                  </a:ext>
                </a:extLst>
              </a:tr>
              <a:tr h="276106">
                <a:tc>
                  <a:txBody>
                    <a:bodyPr/>
                    <a:lstStyle/>
                    <a:p>
                      <a:pPr algn="ctr" fontAlgn="b">
                        <a:buNone/>
                      </a:pPr>
                      <a:r>
                        <a:rPr lang="en-US" sz="1100" b="0" i="0" u="none" strike="noStrike" dirty="0">
                          <a:solidFill>
                            <a:srgbClr val="000000"/>
                          </a:solidFill>
                          <a:effectLst/>
                          <a:latin typeface="Calibri" panose="020F0502020204030204" pitchFamily="34" charset="0"/>
                        </a:rPr>
                        <a:t>257,861 </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$41,246,001</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26.3%</a:t>
                      </a:r>
                    </a:p>
                  </a:txBody>
                  <a:tcPr marL="9525" marR="9525" marT="9525" marB="0" anchor="ctr"/>
                </a:tc>
                <a:extLst>
                  <a:ext uri="{0D108BD9-81ED-4DB2-BD59-A6C34878D82A}">
                    <a16:rowId xmlns:a16="http://schemas.microsoft.com/office/drawing/2014/main" val="10001"/>
                  </a:ext>
                </a:extLst>
              </a:tr>
              <a:tr h="276106">
                <a:tc gridSpan="2">
                  <a:txBody>
                    <a:bodyPr/>
                    <a:lstStyle/>
                    <a:p>
                      <a:pPr marL="64769" algn="ctr">
                        <a:lnSpc>
                          <a:spcPct val="100000"/>
                        </a:lnSpc>
                        <a:spcBef>
                          <a:spcPts val="65"/>
                        </a:spcBef>
                      </a:pPr>
                      <a:r>
                        <a:rPr sz="1100" b="1" dirty="0"/>
                        <a:t>Index</a:t>
                      </a:r>
                      <a:r>
                        <a:rPr sz="1100" b="1" spc="30" dirty="0"/>
                        <a:t> </a:t>
                      </a:r>
                      <a:r>
                        <a:rPr sz="1100" b="1" spc="-10" dirty="0"/>
                        <a:t>Revenue/Person</a:t>
                      </a:r>
                      <a:endParaRPr sz="1100" dirty="0">
                        <a:latin typeface="Calibri"/>
                        <a:cs typeface="Calibri"/>
                      </a:endParaRPr>
                    </a:p>
                  </a:txBody>
                  <a:tcPr marL="0" marR="0" marT="8255" marB="0" anchor="ctr"/>
                </a:tc>
                <a:tc hMerge="1">
                  <a:txBody>
                    <a:bodyPr/>
                    <a:lstStyle/>
                    <a:p>
                      <a:endParaRPr/>
                    </a:p>
                  </a:txBody>
                  <a:tcPr marL="0" marR="0" marT="0" marB="0"/>
                </a:tc>
                <a:tc>
                  <a:txBody>
                    <a:bodyPr/>
                    <a:lstStyle/>
                    <a:p>
                      <a:pPr algn="ctr" fontAlgn="b">
                        <a:buNone/>
                      </a:pPr>
                      <a:r>
                        <a:rPr lang="en-US" sz="1100" b="0" i="0" u="none" strike="noStrike" dirty="0">
                          <a:solidFill>
                            <a:srgbClr val="000000"/>
                          </a:solidFill>
                          <a:effectLst/>
                          <a:latin typeface="Calibri" panose="020F0502020204030204" pitchFamily="34" charset="0"/>
                        </a:rPr>
                        <a:t>$159.95</a:t>
                      </a:r>
                    </a:p>
                  </a:txBody>
                  <a:tcPr marL="9525" marR="9525" marT="9525" marB="0" anchor="ctr"/>
                </a:tc>
                <a:extLst>
                  <a:ext uri="{0D108BD9-81ED-4DB2-BD59-A6C34878D82A}">
                    <a16:rowId xmlns:a16="http://schemas.microsoft.com/office/drawing/2014/main" val="10002"/>
                  </a:ext>
                </a:extLst>
              </a:tr>
            </a:tbl>
          </a:graphicData>
        </a:graphic>
      </p:graphicFrame>
      <p:graphicFrame>
        <p:nvGraphicFramePr>
          <p:cNvPr id="2" name="Chart 1" descr="Quarterly chart from Q1 2019 to Q1 2026 showing revenue and admissions. Red bars represent revenue, ranging from about $20 million to $60 million per quarter, with a sharp drop in early 2020 and higher levels in 2021 before gradual softening. A black line represents admissions, declining sharply in early 2020, rebounding in 2021, then trending downward overall through 2026.">
            <a:extLst>
              <a:ext uri="{FF2B5EF4-FFF2-40B4-BE49-F238E27FC236}">
                <a16:creationId xmlns:a16="http://schemas.microsoft.com/office/drawing/2014/main" id="{FCECBA67-FB3B-4206-950D-372EBF44E7A6}"/>
              </a:ext>
              <a:ext uri="{147F2762-F138-4A5C-976F-8EAC2B608ADB}">
                <a16:predDERef xmlns:a16="http://schemas.microsoft.com/office/drawing/2014/main" pred="{EC9681F8-8AE9-497B-9B22-225384D3D03A}"/>
              </a:ext>
            </a:extLst>
          </p:cNvPr>
          <p:cNvGraphicFramePr>
            <a:graphicFrameLocks/>
          </p:cNvGraphicFramePr>
          <p:nvPr>
            <p:extLst>
              <p:ext uri="{D42A27DB-BD31-4B8C-83A1-F6EECF244321}">
                <p14:modId xmlns:p14="http://schemas.microsoft.com/office/powerpoint/2010/main" val="886132389"/>
              </p:ext>
            </p:extLst>
          </p:nvPr>
        </p:nvGraphicFramePr>
        <p:xfrm>
          <a:off x="652732" y="2438399"/>
          <a:ext cx="11105816" cy="3957467"/>
        </p:xfrm>
        <a:graphic>
          <a:graphicData uri="http://schemas.openxmlformats.org/drawingml/2006/chart">
            <c:chart xmlns:c="http://schemas.openxmlformats.org/drawingml/2006/chart" xmlns:r="http://schemas.openxmlformats.org/officeDocument/2006/relationships" r:id="rId2"/>
          </a:graphicData>
        </a:graphic>
      </p:graphicFrame>
      <p:sp>
        <p:nvSpPr>
          <p:cNvPr id="9" name="object 5">
            <a:extLst>
              <a:ext uri="{FF2B5EF4-FFF2-40B4-BE49-F238E27FC236}">
                <a16:creationId xmlns:a16="http://schemas.microsoft.com/office/drawing/2014/main" id="{5AEAB5CF-DD05-E6C5-231E-B4C489DD055D}"/>
              </a:ext>
            </a:extLst>
          </p:cNvPr>
          <p:cNvSpPr txBox="1"/>
          <p:nvPr/>
        </p:nvSpPr>
        <p:spPr>
          <a:xfrm>
            <a:off x="9113773" y="6422446"/>
            <a:ext cx="2644775" cy="348813"/>
          </a:xfrm>
          <a:prstGeom prst="rect">
            <a:avLst/>
          </a:prstGeom>
        </p:spPr>
        <p:txBody>
          <a:bodyPr vert="horz" wrap="square" lIns="0" tIns="12700" rIns="0" bIns="0" rtlCol="0">
            <a:spAutoFit/>
          </a:bodyPr>
          <a:lstStyle/>
          <a:p>
            <a:pPr marL="12700" algn="r">
              <a:lnSpc>
                <a:spcPct val="100000"/>
              </a:lnSpc>
              <a:spcBef>
                <a:spcPts val="100"/>
              </a:spcBef>
            </a:pPr>
            <a:r>
              <a:rPr sz="1050" dirty="0">
                <a:latin typeface="Arial" panose="020B0604020202020204" pitchFamily="34" charset="0"/>
                <a:cs typeface="Arial" panose="020B0604020202020204" pitchFamily="34" charset="0"/>
              </a:rPr>
              <a:t>NWLA</a:t>
            </a:r>
            <a:r>
              <a:rPr sz="1050" spc="-15"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ECONOMIC</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DASHBOARD</a:t>
            </a:r>
            <a:endParaRPr lang="en-US" sz="1050" spc="-10" dirty="0">
              <a:latin typeface="Arial" panose="020B0604020202020204" pitchFamily="34" charset="0"/>
              <a:cs typeface="Arial" panose="020B0604020202020204" pitchFamily="34" charset="0"/>
            </a:endParaRPr>
          </a:p>
          <a:p>
            <a:pPr marL="12700" algn="r">
              <a:lnSpc>
                <a:spcPct val="100000"/>
              </a:lnSpc>
              <a:spcBef>
                <a:spcPts val="100"/>
              </a:spcBef>
            </a:pPr>
            <a:r>
              <a:rPr lang="en-US" sz="1050" dirty="0">
                <a:latin typeface="Arial" panose="020B0604020202020204" pitchFamily="34" charset="0"/>
                <a:cs typeface="Arial" panose="020B0604020202020204" pitchFamily="34" charset="0"/>
              </a:rPr>
              <a:t>Casino Revenue and Admissions</a:t>
            </a:r>
          </a:p>
        </p:txBody>
      </p:sp>
      <p:sp>
        <p:nvSpPr>
          <p:cNvPr id="10" name="Slide Number Placeholder 9">
            <a:extLst>
              <a:ext uri="{FF2B5EF4-FFF2-40B4-BE49-F238E27FC236}">
                <a16:creationId xmlns:a16="http://schemas.microsoft.com/office/drawing/2014/main" id="{31C10310-9DC2-AA89-B1BC-61852AA0F3E1}"/>
              </a:ext>
            </a:extLst>
          </p:cNvPr>
          <p:cNvSpPr>
            <a:spLocks noGrp="1"/>
          </p:cNvSpPr>
          <p:nvPr>
            <p:ph type="sldNum" sz="quarter" idx="7"/>
          </p:nvPr>
        </p:nvSpPr>
        <p:spPr>
          <a:xfrm>
            <a:off x="11758548" y="6590792"/>
            <a:ext cx="433452" cy="153888"/>
          </a:xfrm>
        </p:spPr>
        <p:txBody>
          <a:bodyPr/>
          <a:lstStyle/>
          <a:p>
            <a:pPr marL="115570">
              <a:lnSpc>
                <a:spcPts val="1240"/>
              </a:lnSpc>
            </a:pPr>
            <a:fld id="{81D60167-4931-47E6-BA6A-407CBD079E47}" type="slidenum">
              <a:rPr lang="en-US" spc="-50" smtClean="0">
                <a:latin typeface="Arial" panose="020B0604020202020204" pitchFamily="34" charset="0"/>
                <a:cs typeface="Arial" panose="020B0604020202020204" pitchFamily="34" charset="0"/>
              </a:rPr>
              <a:t>56</a:t>
            </a:fld>
            <a:endParaRPr lang="en-US" spc="-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30020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00104-B549-F0AD-2486-5D09BAF43709}"/>
            </a:ext>
          </a:extLst>
        </p:cNvPr>
        <p:cNvGrpSpPr/>
        <p:nvPr/>
      </p:nvGrpSpPr>
      <p:grpSpPr>
        <a:xfrm>
          <a:off x="0" y="0"/>
          <a:ext cx="0" cy="0"/>
          <a:chOff x="0" y="0"/>
          <a:chExt cx="0" cy="0"/>
        </a:xfrm>
      </p:grpSpPr>
      <p:sp>
        <p:nvSpPr>
          <p:cNvPr id="4" name="object 4">
            <a:extLst>
              <a:ext uri="{FF2B5EF4-FFF2-40B4-BE49-F238E27FC236}">
                <a16:creationId xmlns:a16="http://schemas.microsoft.com/office/drawing/2014/main" id="{8816EAC4-20BA-D32E-E812-91C426F4393F}"/>
              </a:ext>
            </a:extLst>
          </p:cNvPr>
          <p:cNvSpPr txBox="1">
            <a:spLocks noGrp="1"/>
          </p:cNvSpPr>
          <p:nvPr>
            <p:ph type="title"/>
          </p:nvPr>
        </p:nvSpPr>
        <p:spPr>
          <a:xfrm>
            <a:off x="652731" y="323401"/>
            <a:ext cx="8461041" cy="566822"/>
          </a:xfrm>
          <a:prstGeom prst="rect">
            <a:avLst/>
          </a:prstGeom>
        </p:spPr>
        <p:txBody>
          <a:bodyPr vert="horz" wrap="square" lIns="0" tIns="12700" rIns="0" bIns="0" rtlCol="0">
            <a:spAutoFit/>
          </a:bodyPr>
          <a:lstStyle/>
          <a:p>
            <a:pPr marL="12700">
              <a:lnSpc>
                <a:spcPct val="100000"/>
              </a:lnSpc>
              <a:spcBef>
                <a:spcPts val="100"/>
              </a:spcBef>
            </a:pPr>
            <a:r>
              <a:rPr lang="en-US" b="0" spc="-10" dirty="0">
                <a:latin typeface="Arial" panose="020B0604020202020204" pitchFamily="34" charset="0"/>
                <a:cs typeface="Arial" panose="020B0604020202020204" pitchFamily="34" charset="0"/>
              </a:rPr>
              <a:t>Margaritaville</a:t>
            </a:r>
            <a:r>
              <a:rPr lang="en-US" b="0" spc="-35" dirty="0">
                <a:latin typeface="Arial" panose="020B0604020202020204" pitchFamily="34" charset="0"/>
                <a:cs typeface="Arial" panose="020B0604020202020204" pitchFamily="34" charset="0"/>
              </a:rPr>
              <a:t> </a:t>
            </a:r>
            <a:r>
              <a:rPr lang="en-US" b="0" dirty="0">
                <a:latin typeface="Arial" panose="020B0604020202020204" pitchFamily="34" charset="0"/>
                <a:cs typeface="Arial" panose="020B0604020202020204" pitchFamily="34" charset="0"/>
              </a:rPr>
              <a:t>Resort</a:t>
            </a:r>
            <a:r>
              <a:rPr lang="en-US" b="0" spc="-45" dirty="0">
                <a:latin typeface="Arial" panose="020B0604020202020204" pitchFamily="34" charset="0"/>
                <a:cs typeface="Arial" panose="020B0604020202020204" pitchFamily="34" charset="0"/>
              </a:rPr>
              <a:t> </a:t>
            </a:r>
            <a:r>
              <a:rPr lang="en-US" b="0" spc="-10" dirty="0">
                <a:latin typeface="Arial" panose="020B0604020202020204" pitchFamily="34" charset="0"/>
                <a:cs typeface="Arial" panose="020B0604020202020204" pitchFamily="34" charset="0"/>
              </a:rPr>
              <a:t>Casino </a:t>
            </a:r>
            <a:r>
              <a:rPr lang="en-US" b="0" spc="-20" dirty="0">
                <a:latin typeface="Arial" panose="020B0604020202020204" pitchFamily="34" charset="0"/>
                <a:cs typeface="Arial" panose="020B0604020202020204" pitchFamily="34" charset="0"/>
              </a:rPr>
              <a:t>– Year Over Year Quarterly Revenue Percent Change</a:t>
            </a:r>
            <a:br>
              <a:rPr lang="en-US" sz="2400" b="0" kern="1200" dirty="0">
                <a:solidFill>
                  <a:sysClr val="windowText" lastClr="000000">
                    <a:lumMod val="65000"/>
                    <a:lumOff val="35000"/>
                  </a:sysClr>
                </a:solidFill>
              </a:rPr>
            </a:br>
            <a:endParaRPr b="0" spc="-20" dirty="0">
              <a:latin typeface="Arial" panose="020B0604020202020204" pitchFamily="34" charset="0"/>
              <a:cs typeface="Arial" panose="020B0604020202020204" pitchFamily="34" charset="0"/>
            </a:endParaRPr>
          </a:p>
        </p:txBody>
      </p:sp>
      <p:graphicFrame>
        <p:nvGraphicFramePr>
          <p:cNvPr id="2" name="Chart 1" descr="Bar chart showing year‑over‑year quarterly revenue percentage change from Q1 2019 through Q1 2026. Most quarters show modest gains or losses within about plus or minus 20 percent. Revenue declines sharply in Q2 2020 at roughly negative 40 percent, followed by a pronounced rebound of around 160 percent in Q2 2021. After 2021, changes remain small and fluctuate close to zero through 2026.">
            <a:extLst>
              <a:ext uri="{FF2B5EF4-FFF2-40B4-BE49-F238E27FC236}">
                <a16:creationId xmlns:a16="http://schemas.microsoft.com/office/drawing/2014/main" id="{EC9681F8-8AE9-497B-9B22-225384D3D03A}"/>
              </a:ext>
            </a:extLst>
          </p:cNvPr>
          <p:cNvGraphicFramePr>
            <a:graphicFrameLocks/>
          </p:cNvGraphicFramePr>
          <p:nvPr>
            <p:extLst>
              <p:ext uri="{D42A27DB-BD31-4B8C-83A1-F6EECF244321}">
                <p14:modId xmlns:p14="http://schemas.microsoft.com/office/powerpoint/2010/main" val="1047806198"/>
              </p:ext>
            </p:extLst>
          </p:nvPr>
        </p:nvGraphicFramePr>
        <p:xfrm>
          <a:off x="652732" y="838200"/>
          <a:ext cx="11105816" cy="5181600"/>
        </p:xfrm>
        <a:graphic>
          <a:graphicData uri="http://schemas.openxmlformats.org/drawingml/2006/chart">
            <c:chart xmlns:c="http://schemas.openxmlformats.org/drawingml/2006/chart" xmlns:r="http://schemas.openxmlformats.org/officeDocument/2006/relationships" r:id="rId2"/>
          </a:graphicData>
        </a:graphic>
      </p:graphicFrame>
      <p:sp>
        <p:nvSpPr>
          <p:cNvPr id="9" name="object 5">
            <a:extLst>
              <a:ext uri="{FF2B5EF4-FFF2-40B4-BE49-F238E27FC236}">
                <a16:creationId xmlns:a16="http://schemas.microsoft.com/office/drawing/2014/main" id="{5DB04E2A-4B99-DE2E-00FA-2FE199CBC353}"/>
              </a:ext>
            </a:extLst>
          </p:cNvPr>
          <p:cNvSpPr txBox="1"/>
          <p:nvPr/>
        </p:nvSpPr>
        <p:spPr>
          <a:xfrm>
            <a:off x="9113773" y="6422446"/>
            <a:ext cx="2644775" cy="348813"/>
          </a:xfrm>
          <a:prstGeom prst="rect">
            <a:avLst/>
          </a:prstGeom>
        </p:spPr>
        <p:txBody>
          <a:bodyPr vert="horz" wrap="square" lIns="0" tIns="12700" rIns="0" bIns="0" rtlCol="0">
            <a:spAutoFit/>
          </a:bodyPr>
          <a:lstStyle/>
          <a:p>
            <a:pPr marL="12700" algn="r">
              <a:lnSpc>
                <a:spcPct val="100000"/>
              </a:lnSpc>
              <a:spcBef>
                <a:spcPts val="100"/>
              </a:spcBef>
            </a:pPr>
            <a:r>
              <a:rPr sz="1050" dirty="0">
                <a:latin typeface="Arial" panose="020B0604020202020204" pitchFamily="34" charset="0"/>
                <a:cs typeface="Arial" panose="020B0604020202020204" pitchFamily="34" charset="0"/>
              </a:rPr>
              <a:t>NWLA</a:t>
            </a:r>
            <a:r>
              <a:rPr sz="1050" spc="-15"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ECONOMIC</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DASHBOARD</a:t>
            </a:r>
            <a:endParaRPr lang="en-US" sz="1050" spc="-10" dirty="0">
              <a:latin typeface="Arial" panose="020B0604020202020204" pitchFamily="34" charset="0"/>
              <a:cs typeface="Arial" panose="020B0604020202020204" pitchFamily="34" charset="0"/>
            </a:endParaRPr>
          </a:p>
          <a:p>
            <a:pPr marL="12700" algn="r">
              <a:lnSpc>
                <a:spcPct val="100000"/>
              </a:lnSpc>
              <a:spcBef>
                <a:spcPts val="100"/>
              </a:spcBef>
            </a:pPr>
            <a:r>
              <a:rPr lang="en-US" sz="1050" dirty="0">
                <a:latin typeface="Arial" panose="020B0604020202020204" pitchFamily="34" charset="0"/>
                <a:cs typeface="Arial" panose="020B0604020202020204" pitchFamily="34" charset="0"/>
              </a:rPr>
              <a:t>Casino Revenue and Admissions</a:t>
            </a:r>
          </a:p>
        </p:txBody>
      </p:sp>
      <p:sp>
        <p:nvSpPr>
          <p:cNvPr id="10" name="Slide Number Placeholder 9">
            <a:extLst>
              <a:ext uri="{FF2B5EF4-FFF2-40B4-BE49-F238E27FC236}">
                <a16:creationId xmlns:a16="http://schemas.microsoft.com/office/drawing/2014/main" id="{DFEB1380-D94C-2FC3-F654-771DA19887CA}"/>
              </a:ext>
            </a:extLst>
          </p:cNvPr>
          <p:cNvSpPr>
            <a:spLocks noGrp="1"/>
          </p:cNvSpPr>
          <p:nvPr>
            <p:ph type="sldNum" sz="quarter" idx="7"/>
          </p:nvPr>
        </p:nvSpPr>
        <p:spPr>
          <a:xfrm>
            <a:off x="11758548" y="6590792"/>
            <a:ext cx="433452" cy="153888"/>
          </a:xfrm>
        </p:spPr>
        <p:txBody>
          <a:bodyPr/>
          <a:lstStyle/>
          <a:p>
            <a:pPr marL="115570">
              <a:lnSpc>
                <a:spcPts val="1240"/>
              </a:lnSpc>
            </a:pPr>
            <a:fld id="{81D60167-4931-47E6-BA6A-407CBD079E47}" type="slidenum">
              <a:rPr lang="en-US" spc="-50" smtClean="0">
                <a:latin typeface="Arial" panose="020B0604020202020204" pitchFamily="34" charset="0"/>
                <a:cs typeface="Arial" panose="020B0604020202020204" pitchFamily="34" charset="0"/>
              </a:rPr>
              <a:t>57</a:t>
            </a:fld>
            <a:endParaRPr lang="en-US" spc="-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22491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50C293-0CF8-4A2D-7249-E03C3E339D18}"/>
            </a:ext>
          </a:extLst>
        </p:cNvPr>
        <p:cNvGrpSpPr/>
        <p:nvPr/>
      </p:nvGrpSpPr>
      <p:grpSpPr>
        <a:xfrm>
          <a:off x="0" y="0"/>
          <a:ext cx="0" cy="0"/>
          <a:chOff x="0" y="0"/>
          <a:chExt cx="0" cy="0"/>
        </a:xfrm>
      </p:grpSpPr>
      <p:sp>
        <p:nvSpPr>
          <p:cNvPr id="4" name="object 4">
            <a:extLst>
              <a:ext uri="{FF2B5EF4-FFF2-40B4-BE49-F238E27FC236}">
                <a16:creationId xmlns:a16="http://schemas.microsoft.com/office/drawing/2014/main" id="{29B13DE2-55E6-C849-A84E-EC9682A311CF}"/>
              </a:ext>
            </a:extLst>
          </p:cNvPr>
          <p:cNvSpPr txBox="1">
            <a:spLocks noGrp="1"/>
          </p:cNvSpPr>
          <p:nvPr>
            <p:ph type="title"/>
          </p:nvPr>
        </p:nvSpPr>
        <p:spPr>
          <a:xfrm>
            <a:off x="652732" y="323400"/>
            <a:ext cx="7424468" cy="289823"/>
          </a:xfrm>
          <a:prstGeom prst="rect">
            <a:avLst/>
          </a:prstGeom>
        </p:spPr>
        <p:txBody>
          <a:bodyPr vert="horz" wrap="square" lIns="0" tIns="12700" rIns="0" bIns="0" rtlCol="0">
            <a:spAutoFit/>
          </a:bodyPr>
          <a:lstStyle/>
          <a:p>
            <a:pPr marL="12700">
              <a:lnSpc>
                <a:spcPct val="100000"/>
              </a:lnSpc>
              <a:spcBef>
                <a:spcPts val="100"/>
              </a:spcBef>
            </a:pPr>
            <a:r>
              <a:rPr lang="en-US" b="0" spc="-10" dirty="0">
                <a:latin typeface="Arial" panose="020B0604020202020204" pitchFamily="34" charset="0"/>
                <a:cs typeface="Arial" panose="020B0604020202020204" pitchFamily="34" charset="0"/>
              </a:rPr>
              <a:t>Sam's Town Hotel and Casino Shreveport </a:t>
            </a:r>
            <a:r>
              <a:rPr lang="en-US" b="0" spc="-20" dirty="0">
                <a:latin typeface="Arial" panose="020B0604020202020204" pitchFamily="34" charset="0"/>
                <a:cs typeface="Arial" panose="020B0604020202020204" pitchFamily="34" charset="0"/>
              </a:rPr>
              <a:t>- Revenue and Admissions</a:t>
            </a:r>
            <a:endParaRPr b="0" spc="-20" dirty="0">
              <a:latin typeface="Arial" panose="020B0604020202020204" pitchFamily="34" charset="0"/>
              <a:cs typeface="Arial" panose="020B0604020202020204" pitchFamily="34" charset="0"/>
            </a:endParaRPr>
          </a:p>
        </p:txBody>
      </p:sp>
      <p:graphicFrame>
        <p:nvGraphicFramePr>
          <p:cNvPr id="6" name="object 6">
            <a:extLst>
              <a:ext uri="{FF2B5EF4-FFF2-40B4-BE49-F238E27FC236}">
                <a16:creationId xmlns:a16="http://schemas.microsoft.com/office/drawing/2014/main" id="{1BFD9BE0-0565-3BD0-A657-7A7E8600B961}"/>
              </a:ext>
            </a:extLst>
          </p:cNvPr>
          <p:cNvGraphicFramePr>
            <a:graphicFrameLocks noGrp="1"/>
          </p:cNvGraphicFramePr>
          <p:nvPr>
            <p:extLst>
              <p:ext uri="{D42A27DB-BD31-4B8C-83A1-F6EECF244321}">
                <p14:modId xmlns:p14="http://schemas.microsoft.com/office/powerpoint/2010/main" val="1034482396"/>
              </p:ext>
            </p:extLst>
          </p:nvPr>
        </p:nvGraphicFramePr>
        <p:xfrm>
          <a:off x="652732" y="785723"/>
          <a:ext cx="3334513" cy="1371601"/>
        </p:xfrm>
        <a:graphic>
          <a:graphicData uri="http://schemas.openxmlformats.org/drawingml/2006/table">
            <a:tbl>
              <a:tblPr firstRow="1" bandRow="1">
                <a:tableStyleId>{D7AC3CCA-C797-4891-BE02-D94E43425B78}</a:tableStyleId>
              </a:tblPr>
              <a:tblGrid>
                <a:gridCol w="1143545">
                  <a:extLst>
                    <a:ext uri="{9D8B030D-6E8A-4147-A177-3AD203B41FA5}">
                      <a16:colId xmlns:a16="http://schemas.microsoft.com/office/drawing/2014/main" val="20000"/>
                    </a:ext>
                  </a:extLst>
                </a:gridCol>
                <a:gridCol w="1047423">
                  <a:extLst>
                    <a:ext uri="{9D8B030D-6E8A-4147-A177-3AD203B41FA5}">
                      <a16:colId xmlns:a16="http://schemas.microsoft.com/office/drawing/2014/main" val="20001"/>
                    </a:ext>
                  </a:extLst>
                </a:gridCol>
                <a:gridCol w="1143545">
                  <a:extLst>
                    <a:ext uri="{9D8B030D-6E8A-4147-A177-3AD203B41FA5}">
                      <a16:colId xmlns:a16="http://schemas.microsoft.com/office/drawing/2014/main" val="20002"/>
                    </a:ext>
                  </a:extLst>
                </a:gridCol>
              </a:tblGrid>
              <a:tr h="819389">
                <a:tc>
                  <a:txBody>
                    <a:bodyPr/>
                    <a:lstStyle/>
                    <a:p>
                      <a:pPr marL="274955" marR="23495" indent="-248285" algn="ctr">
                        <a:lnSpc>
                          <a:spcPts val="1270"/>
                        </a:lnSpc>
                      </a:pPr>
                      <a:r>
                        <a:rPr sz="1100" b="1" spc="-45" dirty="0">
                          <a:solidFill>
                            <a:schemeClr val="bg1"/>
                          </a:solidFill>
                        </a:rPr>
                        <a:t>202</a:t>
                      </a:r>
                      <a:r>
                        <a:rPr lang="en-US" sz="1100" b="1" spc="-45" dirty="0">
                          <a:solidFill>
                            <a:schemeClr val="bg1"/>
                          </a:solidFill>
                        </a:rPr>
                        <a:t>6</a:t>
                      </a:r>
                      <a:r>
                        <a:rPr sz="1100" b="1" spc="-45" dirty="0">
                          <a:solidFill>
                            <a:schemeClr val="bg1"/>
                          </a:solidFill>
                        </a:rPr>
                        <a:t> </a:t>
                      </a:r>
                      <a:r>
                        <a:rPr sz="1100" b="1" spc="-10" dirty="0">
                          <a:solidFill>
                            <a:schemeClr val="bg1"/>
                          </a:solidFill>
                        </a:rPr>
                        <a:t>Admission</a:t>
                      </a:r>
                      <a:endParaRPr lang="en-US" sz="1100" b="1" spc="-10" dirty="0">
                        <a:solidFill>
                          <a:schemeClr val="bg1"/>
                        </a:solidFill>
                      </a:endParaRPr>
                    </a:p>
                    <a:p>
                      <a:pPr marL="274955" marR="23495" indent="-248285" algn="ctr">
                        <a:lnSpc>
                          <a:spcPts val="1270"/>
                        </a:lnSpc>
                      </a:pPr>
                      <a:r>
                        <a:rPr sz="1100" b="1" spc="-25" dirty="0">
                          <a:solidFill>
                            <a:schemeClr val="bg1"/>
                          </a:solidFill>
                        </a:rPr>
                        <a:t>(#</a:t>
                      </a:r>
                      <a:r>
                        <a:rPr sz="1100" b="1" spc="-10" dirty="0">
                          <a:solidFill>
                            <a:schemeClr val="bg1"/>
                          </a:solidFill>
                        </a:rPr>
                        <a:t> People)</a:t>
                      </a:r>
                      <a:endParaRPr sz="1100" dirty="0">
                        <a:solidFill>
                          <a:schemeClr val="bg1"/>
                        </a:solidFill>
                        <a:latin typeface="Calibri"/>
                        <a:cs typeface="Calibri"/>
                      </a:endParaRPr>
                    </a:p>
                  </a:txBody>
                  <a:tcPr marL="0" marR="0" marT="0" marB="0" anchor="ctr">
                    <a:solidFill>
                      <a:srgbClr val="472C7B"/>
                    </a:solidFill>
                  </a:tcPr>
                </a:tc>
                <a:tc>
                  <a:txBody>
                    <a:bodyPr/>
                    <a:lstStyle/>
                    <a:p>
                      <a:pPr marL="91440" algn="ctr">
                        <a:lnSpc>
                          <a:spcPts val="1135"/>
                        </a:lnSpc>
                      </a:pPr>
                      <a:r>
                        <a:rPr sz="1100" b="1" spc="-45" dirty="0">
                          <a:solidFill>
                            <a:schemeClr val="bg1"/>
                          </a:solidFill>
                        </a:rPr>
                        <a:t>202</a:t>
                      </a:r>
                      <a:r>
                        <a:rPr lang="en-US" sz="1100" b="1" spc="-45" dirty="0">
                          <a:solidFill>
                            <a:schemeClr val="bg1"/>
                          </a:solidFill>
                        </a:rPr>
                        <a:t>6 </a:t>
                      </a:r>
                    </a:p>
                    <a:p>
                      <a:pPr marL="91440" algn="ctr">
                        <a:lnSpc>
                          <a:spcPts val="1135"/>
                        </a:lnSpc>
                      </a:pPr>
                      <a:r>
                        <a:rPr sz="1100" b="1" spc="-10" dirty="0">
                          <a:solidFill>
                            <a:schemeClr val="bg1"/>
                          </a:solidFill>
                        </a:rPr>
                        <a:t>Revenue</a:t>
                      </a:r>
                      <a:endParaRPr sz="1100" dirty="0">
                        <a:solidFill>
                          <a:schemeClr val="bg1"/>
                        </a:solidFill>
                        <a:latin typeface="Calibri"/>
                        <a:cs typeface="Calibri"/>
                      </a:endParaRPr>
                    </a:p>
                  </a:txBody>
                  <a:tcPr marL="0" marR="0" marT="34925" marB="0" anchor="ctr">
                    <a:solidFill>
                      <a:srgbClr val="472C7B"/>
                    </a:solidFill>
                  </a:tcPr>
                </a:tc>
                <a:tc>
                  <a:txBody>
                    <a:bodyPr/>
                    <a:lstStyle/>
                    <a:p>
                      <a:pPr marL="75565" algn="ctr">
                        <a:lnSpc>
                          <a:spcPts val="1135"/>
                        </a:lnSpc>
                      </a:pPr>
                      <a:r>
                        <a:rPr sz="1100" b="1" dirty="0">
                          <a:solidFill>
                            <a:schemeClr val="bg1"/>
                          </a:solidFill>
                        </a:rPr>
                        <a:t>%</a:t>
                      </a:r>
                      <a:r>
                        <a:rPr sz="1100" b="1" spc="-40" dirty="0">
                          <a:solidFill>
                            <a:schemeClr val="bg1"/>
                          </a:solidFill>
                        </a:rPr>
                        <a:t> </a:t>
                      </a:r>
                      <a:r>
                        <a:rPr sz="1100" b="1" dirty="0">
                          <a:solidFill>
                            <a:schemeClr val="bg1"/>
                          </a:solidFill>
                        </a:rPr>
                        <a:t>Revenue</a:t>
                      </a:r>
                      <a:endParaRPr lang="en-US" sz="1100" b="1" spc="-15" dirty="0">
                        <a:solidFill>
                          <a:schemeClr val="bg1"/>
                        </a:solidFill>
                      </a:endParaRPr>
                    </a:p>
                    <a:p>
                      <a:pPr marL="75565" algn="ctr">
                        <a:lnSpc>
                          <a:spcPts val="1135"/>
                        </a:lnSpc>
                      </a:pPr>
                      <a:r>
                        <a:rPr sz="1100" b="1" spc="-20" dirty="0">
                          <a:solidFill>
                            <a:schemeClr val="bg1"/>
                          </a:solidFill>
                        </a:rPr>
                        <a:t>202</a:t>
                      </a:r>
                      <a:r>
                        <a:rPr lang="en-US" sz="1100" b="1" spc="-20" dirty="0">
                          <a:solidFill>
                            <a:schemeClr val="bg1"/>
                          </a:solidFill>
                        </a:rPr>
                        <a:t>6</a:t>
                      </a:r>
                      <a:endParaRPr sz="1100" dirty="0">
                        <a:solidFill>
                          <a:schemeClr val="bg1"/>
                        </a:solidFill>
                        <a:latin typeface="Calibri"/>
                        <a:cs typeface="Calibri"/>
                      </a:endParaRPr>
                    </a:p>
                  </a:txBody>
                  <a:tcPr marL="0" marR="0" marT="34925" marB="0" anchor="ctr">
                    <a:solidFill>
                      <a:srgbClr val="472C7B"/>
                    </a:solidFill>
                  </a:tcPr>
                </a:tc>
                <a:extLst>
                  <a:ext uri="{0D108BD9-81ED-4DB2-BD59-A6C34878D82A}">
                    <a16:rowId xmlns:a16="http://schemas.microsoft.com/office/drawing/2014/main" val="10000"/>
                  </a:ext>
                </a:extLst>
              </a:tr>
              <a:tr h="276106">
                <a:tc>
                  <a:txBody>
                    <a:bodyPr/>
                    <a:lstStyle/>
                    <a:p>
                      <a:pPr algn="ctr" fontAlgn="b">
                        <a:buNone/>
                      </a:pPr>
                      <a:r>
                        <a:rPr lang="en-US" sz="1100" b="0" i="0" u="none" strike="noStrike" dirty="0">
                          <a:solidFill>
                            <a:srgbClr val="000000"/>
                          </a:solidFill>
                          <a:effectLst/>
                          <a:latin typeface="Calibri" panose="020F0502020204030204" pitchFamily="34" charset="0"/>
                        </a:rPr>
                        <a:t>97,249 </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$8,192,586</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5.2%</a:t>
                      </a:r>
                    </a:p>
                  </a:txBody>
                  <a:tcPr marL="9525" marR="9525" marT="9525" marB="0" anchor="ctr"/>
                </a:tc>
                <a:extLst>
                  <a:ext uri="{0D108BD9-81ED-4DB2-BD59-A6C34878D82A}">
                    <a16:rowId xmlns:a16="http://schemas.microsoft.com/office/drawing/2014/main" val="10001"/>
                  </a:ext>
                </a:extLst>
              </a:tr>
              <a:tr h="276106">
                <a:tc gridSpan="2">
                  <a:txBody>
                    <a:bodyPr/>
                    <a:lstStyle/>
                    <a:p>
                      <a:pPr marL="64769" algn="ctr">
                        <a:lnSpc>
                          <a:spcPct val="100000"/>
                        </a:lnSpc>
                        <a:spcBef>
                          <a:spcPts val="65"/>
                        </a:spcBef>
                      </a:pPr>
                      <a:r>
                        <a:rPr sz="1100" b="1" dirty="0"/>
                        <a:t>Index</a:t>
                      </a:r>
                      <a:r>
                        <a:rPr sz="1100" b="1" spc="30" dirty="0"/>
                        <a:t> </a:t>
                      </a:r>
                      <a:r>
                        <a:rPr sz="1100" b="1" spc="-10" dirty="0"/>
                        <a:t>Revenue/Person</a:t>
                      </a:r>
                      <a:endParaRPr sz="1100" dirty="0">
                        <a:latin typeface="Calibri"/>
                        <a:cs typeface="Calibri"/>
                      </a:endParaRPr>
                    </a:p>
                  </a:txBody>
                  <a:tcPr marL="0" marR="0" marT="8255" marB="0" anchor="ctr"/>
                </a:tc>
                <a:tc hMerge="1">
                  <a:txBody>
                    <a:bodyPr/>
                    <a:lstStyle/>
                    <a:p>
                      <a:endParaRPr/>
                    </a:p>
                  </a:txBody>
                  <a:tcPr marL="0" marR="0" marT="0" marB="0"/>
                </a:tc>
                <a:tc>
                  <a:txBody>
                    <a:bodyPr/>
                    <a:lstStyle/>
                    <a:p>
                      <a:pPr algn="ctr" fontAlgn="b">
                        <a:buNone/>
                      </a:pPr>
                      <a:r>
                        <a:rPr lang="en-US" sz="1100" b="0" i="0" u="none" strike="noStrike" dirty="0">
                          <a:solidFill>
                            <a:srgbClr val="000000"/>
                          </a:solidFill>
                          <a:effectLst/>
                          <a:latin typeface="Calibri" panose="020F0502020204030204" pitchFamily="34" charset="0"/>
                        </a:rPr>
                        <a:t>$84.24</a:t>
                      </a:r>
                    </a:p>
                  </a:txBody>
                  <a:tcPr marL="9525" marR="9525" marT="9525" marB="0" anchor="ctr"/>
                </a:tc>
                <a:extLst>
                  <a:ext uri="{0D108BD9-81ED-4DB2-BD59-A6C34878D82A}">
                    <a16:rowId xmlns:a16="http://schemas.microsoft.com/office/drawing/2014/main" val="10002"/>
                  </a:ext>
                </a:extLst>
              </a:tr>
            </a:tbl>
          </a:graphicData>
        </a:graphic>
      </p:graphicFrame>
      <p:graphicFrame>
        <p:nvGraphicFramePr>
          <p:cNvPr id="3" name="Chart 2" descr="Quarterly chart from Q1 2019 to Q1 2026 showing revenue and admissions. Red bars represent revenue, declining from about $19 million in 2019 to a low near $4 million in Q2 2020, rebounding in 2021, then gradually decreasing to around $8–10 million by 2025–2026. A black line represents admissions, dropping sharply in Q2 2020, partially recovering in 2021, and then steadily trending downward through 2026.">
            <a:extLst>
              <a:ext uri="{FF2B5EF4-FFF2-40B4-BE49-F238E27FC236}">
                <a16:creationId xmlns:a16="http://schemas.microsoft.com/office/drawing/2014/main" id="{E9C60F5A-D5D8-4E33-8B6A-9E4FD7EE828C}"/>
              </a:ext>
              <a:ext uri="{147F2762-F138-4A5C-976F-8EAC2B608ADB}">
                <a16:predDERef xmlns:a16="http://schemas.microsoft.com/office/drawing/2014/main" pred="{1665B327-9A1E-45DC-ACAF-35FF5268DF24}"/>
              </a:ext>
            </a:extLst>
          </p:cNvPr>
          <p:cNvGraphicFramePr>
            <a:graphicFrameLocks/>
          </p:cNvGraphicFramePr>
          <p:nvPr>
            <p:extLst>
              <p:ext uri="{D42A27DB-BD31-4B8C-83A1-F6EECF244321}">
                <p14:modId xmlns:p14="http://schemas.microsoft.com/office/powerpoint/2010/main" val="3648201284"/>
              </p:ext>
            </p:extLst>
          </p:nvPr>
        </p:nvGraphicFramePr>
        <p:xfrm>
          <a:off x="652732" y="2590800"/>
          <a:ext cx="11105816" cy="3657600"/>
        </p:xfrm>
        <a:graphic>
          <a:graphicData uri="http://schemas.openxmlformats.org/drawingml/2006/chart">
            <c:chart xmlns:c="http://schemas.openxmlformats.org/drawingml/2006/chart" xmlns:r="http://schemas.openxmlformats.org/officeDocument/2006/relationships" r:id="rId2"/>
          </a:graphicData>
        </a:graphic>
      </p:graphicFrame>
      <p:sp>
        <p:nvSpPr>
          <p:cNvPr id="9" name="object 5">
            <a:extLst>
              <a:ext uri="{FF2B5EF4-FFF2-40B4-BE49-F238E27FC236}">
                <a16:creationId xmlns:a16="http://schemas.microsoft.com/office/drawing/2014/main" id="{4A81E5CC-3529-2FA8-8CFA-80F35449D58F}"/>
              </a:ext>
            </a:extLst>
          </p:cNvPr>
          <p:cNvSpPr txBox="1"/>
          <p:nvPr/>
        </p:nvSpPr>
        <p:spPr>
          <a:xfrm>
            <a:off x="9113773" y="6422446"/>
            <a:ext cx="2644775" cy="348813"/>
          </a:xfrm>
          <a:prstGeom prst="rect">
            <a:avLst/>
          </a:prstGeom>
        </p:spPr>
        <p:txBody>
          <a:bodyPr vert="horz" wrap="square" lIns="0" tIns="12700" rIns="0" bIns="0" rtlCol="0">
            <a:spAutoFit/>
          </a:bodyPr>
          <a:lstStyle/>
          <a:p>
            <a:pPr marL="12700" algn="r">
              <a:lnSpc>
                <a:spcPct val="100000"/>
              </a:lnSpc>
              <a:spcBef>
                <a:spcPts val="100"/>
              </a:spcBef>
            </a:pPr>
            <a:r>
              <a:rPr sz="1050" dirty="0">
                <a:latin typeface="Arial" panose="020B0604020202020204" pitchFamily="34" charset="0"/>
                <a:cs typeface="Arial" panose="020B0604020202020204" pitchFamily="34" charset="0"/>
              </a:rPr>
              <a:t>NWLA</a:t>
            </a:r>
            <a:r>
              <a:rPr sz="1050" spc="-15"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ECONOMIC</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DASHBOARD</a:t>
            </a:r>
            <a:endParaRPr lang="en-US" sz="1050" spc="-10" dirty="0">
              <a:latin typeface="Arial" panose="020B0604020202020204" pitchFamily="34" charset="0"/>
              <a:cs typeface="Arial" panose="020B0604020202020204" pitchFamily="34" charset="0"/>
            </a:endParaRPr>
          </a:p>
          <a:p>
            <a:pPr marL="12700" algn="r">
              <a:lnSpc>
                <a:spcPct val="100000"/>
              </a:lnSpc>
              <a:spcBef>
                <a:spcPts val="100"/>
              </a:spcBef>
            </a:pPr>
            <a:r>
              <a:rPr lang="en-US" sz="1050" dirty="0">
                <a:latin typeface="Arial" panose="020B0604020202020204" pitchFamily="34" charset="0"/>
                <a:cs typeface="Arial" panose="020B0604020202020204" pitchFamily="34" charset="0"/>
              </a:rPr>
              <a:t>Casino Revenue and Admissions</a:t>
            </a:r>
          </a:p>
        </p:txBody>
      </p:sp>
      <p:sp>
        <p:nvSpPr>
          <p:cNvPr id="10" name="Slide Number Placeholder 9">
            <a:extLst>
              <a:ext uri="{FF2B5EF4-FFF2-40B4-BE49-F238E27FC236}">
                <a16:creationId xmlns:a16="http://schemas.microsoft.com/office/drawing/2014/main" id="{6921EEEF-FCEA-988F-FD89-4D108BBFFEB4}"/>
              </a:ext>
            </a:extLst>
          </p:cNvPr>
          <p:cNvSpPr>
            <a:spLocks noGrp="1"/>
          </p:cNvSpPr>
          <p:nvPr>
            <p:ph type="sldNum" sz="quarter" idx="7"/>
          </p:nvPr>
        </p:nvSpPr>
        <p:spPr>
          <a:xfrm>
            <a:off x="11758548" y="6590792"/>
            <a:ext cx="433452" cy="153888"/>
          </a:xfrm>
        </p:spPr>
        <p:txBody>
          <a:bodyPr/>
          <a:lstStyle/>
          <a:p>
            <a:pPr marL="115570">
              <a:lnSpc>
                <a:spcPts val="1240"/>
              </a:lnSpc>
            </a:pPr>
            <a:fld id="{81D60167-4931-47E6-BA6A-407CBD079E47}" type="slidenum">
              <a:rPr lang="en-US" spc="-50" smtClean="0">
                <a:latin typeface="Arial" panose="020B0604020202020204" pitchFamily="34" charset="0"/>
                <a:cs typeface="Arial" panose="020B0604020202020204" pitchFamily="34" charset="0"/>
              </a:rPr>
              <a:t>58</a:t>
            </a:fld>
            <a:endParaRPr lang="en-US" spc="-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79351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E9003-7AAE-8DE1-6A66-B64BB63A22B5}"/>
            </a:ext>
          </a:extLst>
        </p:cNvPr>
        <p:cNvGrpSpPr/>
        <p:nvPr/>
      </p:nvGrpSpPr>
      <p:grpSpPr>
        <a:xfrm>
          <a:off x="0" y="0"/>
          <a:ext cx="0" cy="0"/>
          <a:chOff x="0" y="0"/>
          <a:chExt cx="0" cy="0"/>
        </a:xfrm>
      </p:grpSpPr>
      <p:sp>
        <p:nvSpPr>
          <p:cNvPr id="4" name="object 4">
            <a:extLst>
              <a:ext uri="{FF2B5EF4-FFF2-40B4-BE49-F238E27FC236}">
                <a16:creationId xmlns:a16="http://schemas.microsoft.com/office/drawing/2014/main" id="{C869364A-DF9A-6F77-935A-519DD8E582BF}"/>
              </a:ext>
            </a:extLst>
          </p:cNvPr>
          <p:cNvSpPr txBox="1">
            <a:spLocks noGrp="1"/>
          </p:cNvSpPr>
          <p:nvPr>
            <p:ph type="title"/>
          </p:nvPr>
        </p:nvSpPr>
        <p:spPr>
          <a:xfrm>
            <a:off x="652732" y="323401"/>
            <a:ext cx="9634268" cy="566822"/>
          </a:xfrm>
          <a:prstGeom prst="rect">
            <a:avLst/>
          </a:prstGeom>
        </p:spPr>
        <p:txBody>
          <a:bodyPr vert="horz" wrap="square" lIns="0" tIns="12700" rIns="0" bIns="0" rtlCol="0">
            <a:spAutoFit/>
          </a:bodyPr>
          <a:lstStyle/>
          <a:p>
            <a:pPr marL="12700">
              <a:lnSpc>
                <a:spcPct val="100000"/>
              </a:lnSpc>
              <a:spcBef>
                <a:spcPts val="100"/>
              </a:spcBef>
            </a:pPr>
            <a:r>
              <a:rPr lang="en-US" b="0" spc="-10" dirty="0">
                <a:latin typeface="Arial" panose="020B0604020202020204" pitchFamily="34" charset="0"/>
                <a:cs typeface="Arial" panose="020B0604020202020204" pitchFamily="34" charset="0"/>
              </a:rPr>
              <a:t>Sam's Town Hotel and Casino Shreveport </a:t>
            </a:r>
            <a:r>
              <a:rPr lang="en-US" b="0" spc="-20" dirty="0">
                <a:latin typeface="Arial" panose="020B0604020202020204" pitchFamily="34" charset="0"/>
                <a:cs typeface="Arial" panose="020B0604020202020204" pitchFamily="34" charset="0"/>
              </a:rPr>
              <a:t>– Year Over Year Quarterly Revenue Percent Change</a:t>
            </a:r>
            <a:br>
              <a:rPr lang="en-US" sz="2400" b="0" kern="1200" dirty="0">
                <a:solidFill>
                  <a:sysClr val="windowText" lastClr="000000">
                    <a:lumMod val="65000"/>
                    <a:lumOff val="35000"/>
                  </a:sysClr>
                </a:solidFill>
              </a:rPr>
            </a:br>
            <a:endParaRPr b="0" spc="-20" dirty="0">
              <a:latin typeface="Arial" panose="020B0604020202020204" pitchFamily="34" charset="0"/>
              <a:cs typeface="Arial" panose="020B0604020202020204" pitchFamily="34" charset="0"/>
            </a:endParaRPr>
          </a:p>
        </p:txBody>
      </p:sp>
      <p:graphicFrame>
        <p:nvGraphicFramePr>
          <p:cNvPr id="3" name="Chart 2" descr="“Bar chart showing year‑over‑year quarterly revenue percentage change from Q1 2019 through Q1 2026. Most quarters show small changes within about plus or minus 25 percent. Revenue declines sharply in Q2 2020 to roughly negative 80 percent, followed by an unusually large rebound in Q2 2021 of approximately 280 percent. After 2021, changes return to relatively small positive and negative values through 2026.">
            <a:extLst>
              <a:ext uri="{FF2B5EF4-FFF2-40B4-BE49-F238E27FC236}">
                <a16:creationId xmlns:a16="http://schemas.microsoft.com/office/drawing/2014/main" id="{1665B327-9A1E-45DC-ACAF-35FF5268DF24}"/>
              </a:ext>
            </a:extLst>
          </p:cNvPr>
          <p:cNvGraphicFramePr>
            <a:graphicFrameLocks/>
          </p:cNvGraphicFramePr>
          <p:nvPr>
            <p:extLst>
              <p:ext uri="{D42A27DB-BD31-4B8C-83A1-F6EECF244321}">
                <p14:modId xmlns:p14="http://schemas.microsoft.com/office/powerpoint/2010/main" val="2711439183"/>
              </p:ext>
            </p:extLst>
          </p:nvPr>
        </p:nvGraphicFramePr>
        <p:xfrm>
          <a:off x="652732" y="762000"/>
          <a:ext cx="11105816" cy="5257800"/>
        </p:xfrm>
        <a:graphic>
          <a:graphicData uri="http://schemas.openxmlformats.org/drawingml/2006/chart">
            <c:chart xmlns:c="http://schemas.openxmlformats.org/drawingml/2006/chart" xmlns:r="http://schemas.openxmlformats.org/officeDocument/2006/relationships" r:id="rId2"/>
          </a:graphicData>
        </a:graphic>
      </p:graphicFrame>
      <p:sp>
        <p:nvSpPr>
          <p:cNvPr id="9" name="object 5">
            <a:extLst>
              <a:ext uri="{FF2B5EF4-FFF2-40B4-BE49-F238E27FC236}">
                <a16:creationId xmlns:a16="http://schemas.microsoft.com/office/drawing/2014/main" id="{29F7AD44-D7DD-8E2D-7504-B36F01199C0A}"/>
              </a:ext>
            </a:extLst>
          </p:cNvPr>
          <p:cNvSpPr txBox="1"/>
          <p:nvPr/>
        </p:nvSpPr>
        <p:spPr>
          <a:xfrm>
            <a:off x="9113773" y="6422446"/>
            <a:ext cx="2644775" cy="348813"/>
          </a:xfrm>
          <a:prstGeom prst="rect">
            <a:avLst/>
          </a:prstGeom>
        </p:spPr>
        <p:txBody>
          <a:bodyPr vert="horz" wrap="square" lIns="0" tIns="12700" rIns="0" bIns="0" rtlCol="0">
            <a:spAutoFit/>
          </a:bodyPr>
          <a:lstStyle/>
          <a:p>
            <a:pPr marL="12700" algn="r">
              <a:lnSpc>
                <a:spcPct val="100000"/>
              </a:lnSpc>
              <a:spcBef>
                <a:spcPts val="100"/>
              </a:spcBef>
            </a:pPr>
            <a:r>
              <a:rPr sz="1050" dirty="0">
                <a:latin typeface="Arial" panose="020B0604020202020204" pitchFamily="34" charset="0"/>
                <a:cs typeface="Arial" panose="020B0604020202020204" pitchFamily="34" charset="0"/>
              </a:rPr>
              <a:t>NWLA</a:t>
            </a:r>
            <a:r>
              <a:rPr sz="1050" spc="-15"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ECONOMIC</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DASHBOARD</a:t>
            </a:r>
            <a:endParaRPr lang="en-US" sz="1050" spc="-10" dirty="0">
              <a:latin typeface="Arial" panose="020B0604020202020204" pitchFamily="34" charset="0"/>
              <a:cs typeface="Arial" panose="020B0604020202020204" pitchFamily="34" charset="0"/>
            </a:endParaRPr>
          </a:p>
          <a:p>
            <a:pPr marL="12700" algn="r">
              <a:lnSpc>
                <a:spcPct val="100000"/>
              </a:lnSpc>
              <a:spcBef>
                <a:spcPts val="100"/>
              </a:spcBef>
            </a:pPr>
            <a:r>
              <a:rPr lang="en-US" sz="1050" dirty="0">
                <a:latin typeface="Arial" panose="020B0604020202020204" pitchFamily="34" charset="0"/>
                <a:cs typeface="Arial" panose="020B0604020202020204" pitchFamily="34" charset="0"/>
              </a:rPr>
              <a:t>Casino Revenue and Admissions</a:t>
            </a:r>
          </a:p>
        </p:txBody>
      </p:sp>
      <p:sp>
        <p:nvSpPr>
          <p:cNvPr id="10" name="Slide Number Placeholder 9">
            <a:extLst>
              <a:ext uri="{FF2B5EF4-FFF2-40B4-BE49-F238E27FC236}">
                <a16:creationId xmlns:a16="http://schemas.microsoft.com/office/drawing/2014/main" id="{DEB82E76-2B94-3F13-BA25-70E7545A015B}"/>
              </a:ext>
            </a:extLst>
          </p:cNvPr>
          <p:cNvSpPr>
            <a:spLocks noGrp="1"/>
          </p:cNvSpPr>
          <p:nvPr>
            <p:ph type="sldNum" sz="quarter" idx="7"/>
          </p:nvPr>
        </p:nvSpPr>
        <p:spPr>
          <a:xfrm>
            <a:off x="11758548" y="6590792"/>
            <a:ext cx="433452" cy="153888"/>
          </a:xfrm>
        </p:spPr>
        <p:txBody>
          <a:bodyPr/>
          <a:lstStyle/>
          <a:p>
            <a:pPr marL="115570">
              <a:lnSpc>
                <a:spcPts val="1240"/>
              </a:lnSpc>
            </a:pPr>
            <a:fld id="{81D60167-4931-47E6-BA6A-407CBD079E47}" type="slidenum">
              <a:rPr lang="en-US" spc="-50" smtClean="0">
                <a:latin typeface="Arial" panose="020B0604020202020204" pitchFamily="34" charset="0"/>
                <a:cs typeface="Arial" panose="020B0604020202020204" pitchFamily="34" charset="0"/>
              </a:rPr>
              <a:t>59</a:t>
            </a:fld>
            <a:endParaRPr lang="en-US" spc="-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0696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837D9-DF72-E66B-88C9-FF508A10BE05}"/>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4D8A65BB-1687-B962-DD39-4BD6B6FCD148}"/>
              </a:ext>
              <a:ext uri="{C183D7F6-B498-43B3-948B-1728B52AA6E4}">
                <adec:decorative xmlns:adec="http://schemas.microsoft.com/office/drawing/2017/decorative" val="1"/>
              </a:ext>
            </a:extLst>
          </p:cNvPr>
          <p:cNvSpPr>
            <a:spLocks noGrp="1"/>
          </p:cNvSpPr>
          <p:nvPr>
            <p:ph type="title"/>
          </p:nvPr>
        </p:nvSpPr>
        <p:spPr>
          <a:xfrm>
            <a:off x="771245" y="-734060"/>
            <a:ext cx="6163945" cy="734060"/>
          </a:xfrm>
        </p:spPr>
        <p:txBody>
          <a:bodyPr lIns="0" tIns="0" rIns="0" bIns="0" anchor="b"/>
          <a:lstStyle/>
          <a:p>
            <a:r>
              <a:rPr lang="en-US" dirty="0">
                <a:solidFill>
                  <a:schemeClr val="bg1"/>
                </a:solidFill>
              </a:rPr>
              <a:t>Unemployment and Casino Revenue/Admissions</a:t>
            </a:r>
          </a:p>
        </p:txBody>
      </p:sp>
      <p:pic>
        <p:nvPicPr>
          <p:cNvPr id="9" name="Picture 8">
            <a:extLst>
              <a:ext uri="{FF2B5EF4-FFF2-40B4-BE49-F238E27FC236}">
                <a16:creationId xmlns:a16="http://schemas.microsoft.com/office/drawing/2014/main" id="{D8DDA58C-339F-C615-4690-238B331462F7}"/>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40167" y="330674"/>
            <a:ext cx="4440617" cy="430046"/>
          </a:xfrm>
          <a:prstGeom prst="rect">
            <a:avLst/>
          </a:prstGeom>
        </p:spPr>
      </p:pic>
      <p:sp>
        <p:nvSpPr>
          <p:cNvPr id="2" name="object 4">
            <a:extLst>
              <a:ext uri="{FF2B5EF4-FFF2-40B4-BE49-F238E27FC236}">
                <a16:creationId xmlns:a16="http://schemas.microsoft.com/office/drawing/2014/main" id="{8C2F2B1B-07CA-8606-4252-FD416CB93A3B}"/>
              </a:ext>
            </a:extLst>
          </p:cNvPr>
          <p:cNvSpPr txBox="1">
            <a:spLocks/>
          </p:cNvSpPr>
          <p:nvPr/>
        </p:nvSpPr>
        <p:spPr>
          <a:xfrm>
            <a:off x="1248256" y="1447800"/>
            <a:ext cx="9876943" cy="2008883"/>
          </a:xfrm>
          <a:prstGeom prst="rect">
            <a:avLst/>
          </a:prstGeom>
        </p:spPr>
        <p:txBody>
          <a:bodyPr vert="horz" wrap="square" lIns="0" tIns="13335" rIns="0" bIns="0" rtlCol="0" anchor="t">
            <a:spAutoFit/>
          </a:bodyPr>
          <a:lstStyle>
            <a:lvl1pPr>
              <a:defRPr sz="1800" b="1" i="0">
                <a:solidFill>
                  <a:schemeClr val="tx1"/>
                </a:solidFill>
                <a:latin typeface="Calibri"/>
                <a:ea typeface="+mj-ea"/>
                <a:cs typeface="Calibri"/>
              </a:defRPr>
            </a:lvl1pPr>
          </a:lstStyle>
          <a:p>
            <a:pPr marL="12700">
              <a:spcBef>
                <a:spcPts val="105"/>
              </a:spcBef>
            </a:pPr>
            <a:r>
              <a:rPr lang="en-US" sz="2000" spc="-45" dirty="0">
                <a:solidFill>
                  <a:srgbClr val="472C7B"/>
                </a:solidFill>
                <a:latin typeface="Arial" panose="020B0604020202020204" pitchFamily="34" charset="0"/>
                <a:cs typeface="Arial" panose="020B0604020202020204" pitchFamily="34" charset="0"/>
              </a:rPr>
              <a:t>Unemployment:</a:t>
            </a:r>
            <a:br>
              <a:rPr lang="en-US" sz="2000" spc="-45" dirty="0">
                <a:solidFill>
                  <a:srgbClr val="472C7B"/>
                </a:solidFill>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The unemployment rate in Shreveport-Bossier City MSA, Bossier Parish, and Caddo Parish in February</a:t>
            </a:r>
            <a:r>
              <a:rPr lang="en-US" b="0" baseline="30000" dirty="0">
                <a:latin typeface="Arial" panose="020B0604020202020204" pitchFamily="34" charset="0"/>
                <a:cs typeface="Arial" panose="020B0604020202020204" pitchFamily="34" charset="0"/>
              </a:rPr>
              <a:t>*</a:t>
            </a:r>
            <a:r>
              <a:rPr lang="en-US" b="0" dirty="0">
                <a:latin typeface="Arial" panose="020B0604020202020204" pitchFamily="34" charset="0"/>
                <a:cs typeface="Arial" panose="020B0604020202020204" pitchFamily="34" charset="0"/>
              </a:rPr>
              <a:t> was 4.5%, 4.1%, and 4.6%, respectively. These numbers are consistent with the current trend. The MSA’s labor force has grown by almost 7,000 people since January of 2025.</a:t>
            </a:r>
          </a:p>
          <a:p>
            <a:pPr marL="12700">
              <a:spcBef>
                <a:spcPts val="105"/>
              </a:spcBef>
            </a:pPr>
            <a:endParaRPr lang="en-US" b="0" spc="-25" dirty="0">
              <a:latin typeface="Arial" panose="020B0604020202020204" pitchFamily="34" charset="0"/>
              <a:cs typeface="Arial" panose="020B0604020202020204" pitchFamily="34" charset="0"/>
            </a:endParaRPr>
          </a:p>
          <a:p>
            <a:pPr marL="12700">
              <a:spcBef>
                <a:spcPts val="105"/>
              </a:spcBef>
            </a:pPr>
            <a:r>
              <a:rPr lang="en-US" b="0" spc="-25" baseline="30000" dirty="0">
                <a:latin typeface="Arial" panose="020B0604020202020204" pitchFamily="34" charset="0"/>
                <a:cs typeface="Arial" panose="020B0604020202020204" pitchFamily="34" charset="0"/>
              </a:rPr>
              <a:t>*</a:t>
            </a:r>
            <a:r>
              <a:rPr lang="en-US" b="0" spc="-25" dirty="0">
                <a:latin typeface="Arial" panose="020B0604020202020204" pitchFamily="34" charset="0"/>
                <a:cs typeface="Arial" panose="020B0604020202020204" pitchFamily="34" charset="0"/>
              </a:rPr>
              <a:t>Due to the Government shutdown, reporting has been delayed. Instead of waiting another month for March data, we are reporting the currently available data. </a:t>
            </a:r>
          </a:p>
        </p:txBody>
      </p:sp>
      <p:sp>
        <p:nvSpPr>
          <p:cNvPr id="3" name="object 3">
            <a:extLst>
              <a:ext uri="{FF2B5EF4-FFF2-40B4-BE49-F238E27FC236}">
                <a16:creationId xmlns:a16="http://schemas.microsoft.com/office/drawing/2014/main" id="{6DDE0E2B-F072-B2C1-AD79-12B83303F7CD}"/>
              </a:ext>
            </a:extLst>
          </p:cNvPr>
          <p:cNvSpPr txBox="1"/>
          <p:nvPr/>
        </p:nvSpPr>
        <p:spPr>
          <a:xfrm>
            <a:off x="1248259" y="3810000"/>
            <a:ext cx="9876940" cy="874598"/>
          </a:xfrm>
          <a:prstGeom prst="rect">
            <a:avLst/>
          </a:prstGeom>
        </p:spPr>
        <p:txBody>
          <a:bodyPr vert="horz" wrap="square" lIns="0" tIns="12700" rIns="0" bIns="0" rtlCol="0" anchor="t">
            <a:spAutoFit/>
          </a:bodyPr>
          <a:lstStyle/>
          <a:p>
            <a:pPr marL="12700">
              <a:lnSpc>
                <a:spcPct val="100000"/>
              </a:lnSpc>
              <a:spcBef>
                <a:spcPts val="2195"/>
              </a:spcBef>
            </a:pPr>
            <a:r>
              <a:rPr lang="en-US" sz="2000" b="1" spc="-10" dirty="0">
                <a:solidFill>
                  <a:srgbClr val="472C7B"/>
                </a:solidFill>
                <a:latin typeface="Arial" panose="020B0604020202020204" pitchFamily="34" charset="0"/>
                <a:cs typeface="Arial" panose="020B0604020202020204" pitchFamily="34" charset="0"/>
              </a:rPr>
              <a:t>Casino Revenue and Admissions</a:t>
            </a:r>
            <a:r>
              <a:rPr sz="2000" b="1" spc="-10" dirty="0">
                <a:solidFill>
                  <a:srgbClr val="472C7B"/>
                </a:solidFill>
                <a:latin typeface="Arial" panose="020B0604020202020204" pitchFamily="34" charset="0"/>
                <a:cs typeface="Arial" panose="020B0604020202020204" pitchFamily="34" charset="0"/>
              </a:rPr>
              <a:t>:</a:t>
            </a:r>
            <a:endParaRPr lang="en-US" sz="1800" dirty="0">
              <a:latin typeface="Arial" panose="020B0604020202020204" pitchFamily="34" charset="0"/>
              <a:cs typeface="Arial" panose="020B0604020202020204" pitchFamily="34" charset="0"/>
            </a:endParaRPr>
          </a:p>
          <a:p>
            <a:pPr marL="12700" marR="5080">
              <a:lnSpc>
                <a:spcPct val="100000"/>
              </a:lnSpc>
              <a:spcBef>
                <a:spcPts val="5"/>
              </a:spcBef>
            </a:pPr>
            <a:r>
              <a:rPr lang="en-US" sz="1800" dirty="0">
                <a:latin typeface="Arial" panose="020B0604020202020204" pitchFamily="34" charset="0"/>
                <a:cs typeface="Arial" panose="020B0604020202020204" pitchFamily="34" charset="0"/>
              </a:rPr>
              <a:t>Casino revenues were up again in the first quarter of 2026 compared to 2025. They brought in a combined $156,849,705 in revenue which is 3.7% higher than first quarter 2025.</a:t>
            </a:r>
          </a:p>
        </p:txBody>
      </p:sp>
      <p:sp>
        <p:nvSpPr>
          <p:cNvPr id="8" name="object 5">
            <a:extLst>
              <a:ext uri="{FF2B5EF4-FFF2-40B4-BE49-F238E27FC236}">
                <a16:creationId xmlns:a16="http://schemas.microsoft.com/office/drawing/2014/main" id="{CCDD9873-0B26-96D0-0076-5B8EF28CB058}"/>
              </a:ext>
            </a:extLst>
          </p:cNvPr>
          <p:cNvSpPr txBox="1"/>
          <p:nvPr/>
        </p:nvSpPr>
        <p:spPr>
          <a:xfrm>
            <a:off x="9113773" y="6422446"/>
            <a:ext cx="2644775" cy="348813"/>
          </a:xfrm>
          <a:prstGeom prst="rect">
            <a:avLst/>
          </a:prstGeom>
        </p:spPr>
        <p:txBody>
          <a:bodyPr vert="horz" wrap="square" lIns="0" tIns="12700" rIns="0" bIns="0" rtlCol="0">
            <a:spAutoFit/>
          </a:bodyPr>
          <a:lstStyle/>
          <a:p>
            <a:pPr marL="12700" algn="r">
              <a:lnSpc>
                <a:spcPct val="100000"/>
              </a:lnSpc>
              <a:spcBef>
                <a:spcPts val="100"/>
              </a:spcBef>
            </a:pPr>
            <a:r>
              <a:rPr sz="1050" dirty="0">
                <a:latin typeface="Arial" panose="020B0604020202020204" pitchFamily="34" charset="0"/>
                <a:cs typeface="Arial" panose="020B0604020202020204" pitchFamily="34" charset="0"/>
              </a:rPr>
              <a:t>NWLA</a:t>
            </a:r>
            <a:r>
              <a:rPr sz="1050" spc="-15"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ECONOMIC</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DASHBOARD</a:t>
            </a:r>
            <a:endParaRPr lang="en-US" sz="1050" spc="-10" dirty="0">
              <a:latin typeface="Arial" panose="020B0604020202020204" pitchFamily="34" charset="0"/>
              <a:cs typeface="Arial" panose="020B0604020202020204" pitchFamily="34" charset="0"/>
            </a:endParaRPr>
          </a:p>
          <a:p>
            <a:pPr marL="12700" algn="r">
              <a:lnSpc>
                <a:spcPct val="100000"/>
              </a:lnSpc>
              <a:spcBef>
                <a:spcPts val="100"/>
              </a:spcBef>
            </a:pPr>
            <a:r>
              <a:rPr lang="en-US" sz="1050" dirty="0">
                <a:latin typeface="Arial" panose="020B0604020202020204" pitchFamily="34" charset="0"/>
                <a:cs typeface="Arial" panose="020B0604020202020204" pitchFamily="34" charset="0"/>
              </a:rPr>
              <a:t>Key Findings</a:t>
            </a:r>
          </a:p>
        </p:txBody>
      </p:sp>
      <p:sp>
        <p:nvSpPr>
          <p:cNvPr id="7" name="Slide Number Placeholder 6">
            <a:extLst>
              <a:ext uri="{FF2B5EF4-FFF2-40B4-BE49-F238E27FC236}">
                <a16:creationId xmlns:a16="http://schemas.microsoft.com/office/drawing/2014/main" id="{664FE1FE-0EA9-B09B-63B9-FC50977D8E82}"/>
              </a:ext>
            </a:extLst>
          </p:cNvPr>
          <p:cNvSpPr>
            <a:spLocks noGrp="1"/>
          </p:cNvSpPr>
          <p:nvPr>
            <p:ph type="sldNum" sz="quarter" idx="7"/>
          </p:nvPr>
        </p:nvSpPr>
        <p:spPr>
          <a:xfrm>
            <a:off x="11758548" y="6590792"/>
            <a:ext cx="244475" cy="153888"/>
          </a:xfrm>
        </p:spPr>
        <p:txBody>
          <a:bodyPr/>
          <a:lstStyle/>
          <a:p>
            <a:pPr marL="115570">
              <a:lnSpc>
                <a:spcPts val="1240"/>
              </a:lnSpc>
            </a:pPr>
            <a:fld id="{81D60167-4931-47E6-BA6A-407CBD079E47}" type="slidenum">
              <a:rPr lang="en-US" spc="-50" smtClean="0">
                <a:latin typeface="Arial" panose="020B0604020202020204" pitchFamily="34" charset="0"/>
                <a:cs typeface="Arial" panose="020B0604020202020204" pitchFamily="34" charset="0"/>
              </a:rPr>
              <a:t>6</a:t>
            </a:fld>
            <a:endParaRPr lang="en-US" spc="-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08170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AEF00AF-3102-23EB-A035-F70508C370D9}"/>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75CA88F9-1907-1217-C758-2FCED44DDE63}"/>
              </a:ext>
            </a:extLst>
          </p:cNvPr>
          <p:cNvSpPr txBox="1">
            <a:spLocks noGrp="1"/>
          </p:cNvSpPr>
          <p:nvPr>
            <p:ph type="title" idx="4294967295"/>
          </p:nvPr>
        </p:nvSpPr>
        <p:spPr>
          <a:xfrm>
            <a:off x="3124200" y="2753712"/>
            <a:ext cx="4626095" cy="751488"/>
          </a:xfrm>
          <a:prstGeom prst="rect">
            <a:avLst/>
          </a:prstGeom>
          <a:noFill/>
          <a:ln>
            <a:noFill/>
            <a:prstDash/>
          </a:ln>
          <a:effectLst/>
        </p:spPr>
        <p:txBody>
          <a:bodyPr rot="0" spcFirstLastPara="0" vertOverflow="overflow" horzOverflow="overflow" vert="horz" wrap="square" lIns="0" tIns="12700"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4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Airport Traffic</a:t>
            </a:r>
          </a:p>
        </p:txBody>
      </p:sp>
      <p:sp>
        <p:nvSpPr>
          <p:cNvPr id="3" name="object 3">
            <a:extLst>
              <a:ext uri="{FF2B5EF4-FFF2-40B4-BE49-F238E27FC236}">
                <a16:creationId xmlns:a16="http://schemas.microsoft.com/office/drawing/2014/main" id="{33474F24-E57F-4526-D365-1585B3CCF167}"/>
              </a:ext>
              <a:ext uri="{C183D7F6-B498-43B3-948B-1728B52AA6E4}">
                <adec:decorative xmlns:adec="http://schemas.microsoft.com/office/drawing/2017/decorative" val="1"/>
              </a:ext>
            </a:extLst>
          </p:cNvPr>
          <p:cNvSpPr/>
          <p:nvPr/>
        </p:nvSpPr>
        <p:spPr>
          <a:xfrm>
            <a:off x="7978902" y="2492501"/>
            <a:ext cx="0" cy="3885565"/>
          </a:xfrm>
          <a:custGeom>
            <a:avLst/>
            <a:gdLst/>
            <a:ahLst/>
            <a:cxnLst/>
            <a:rect l="l" t="t" r="r" b="b"/>
            <a:pathLst>
              <a:path h="3885565">
                <a:moveTo>
                  <a:pt x="0" y="0"/>
                </a:moveTo>
                <a:lnTo>
                  <a:pt x="0" y="3885387"/>
                </a:lnTo>
              </a:path>
            </a:pathLst>
          </a:custGeom>
          <a:ln w="53975">
            <a:solidFill>
              <a:srgbClr val="000000"/>
            </a:solidFill>
          </a:ln>
        </p:spPr>
        <p:txBody>
          <a:bodyPr wrap="square" lIns="0" tIns="0" rIns="0" bIns="0" rtlCol="0"/>
          <a:lstStyle/>
          <a:p>
            <a:endParaRPr/>
          </a:p>
        </p:txBody>
      </p:sp>
      <p:sp>
        <p:nvSpPr>
          <p:cNvPr id="6" name="object 6">
            <a:extLst>
              <a:ext uri="{FF2B5EF4-FFF2-40B4-BE49-F238E27FC236}">
                <a16:creationId xmlns:a16="http://schemas.microsoft.com/office/drawing/2014/main" id="{3E4BA67E-6CDA-3A2F-88D4-4B518F5F2130}"/>
              </a:ext>
              <a:ext uri="{C183D7F6-B498-43B3-948B-1728B52AA6E4}">
                <adec:decorative xmlns:adec="http://schemas.microsoft.com/office/drawing/2017/decorative" val="1"/>
              </a:ext>
            </a:extLst>
          </p:cNvPr>
          <p:cNvSpPr/>
          <p:nvPr/>
        </p:nvSpPr>
        <p:spPr>
          <a:xfrm>
            <a:off x="2590800" y="2895600"/>
            <a:ext cx="495653" cy="457200"/>
          </a:xfrm>
          <a:custGeom>
            <a:avLst/>
            <a:gdLst/>
            <a:ahLst/>
            <a:cxnLst/>
            <a:rect l="l" t="t" r="r" b="b"/>
            <a:pathLst>
              <a:path w="457200" h="457200">
                <a:moveTo>
                  <a:pt x="457200" y="0"/>
                </a:moveTo>
                <a:lnTo>
                  <a:pt x="0" y="0"/>
                </a:lnTo>
                <a:lnTo>
                  <a:pt x="0" y="457200"/>
                </a:lnTo>
                <a:lnTo>
                  <a:pt x="457200" y="457200"/>
                </a:lnTo>
                <a:lnTo>
                  <a:pt x="457200" y="0"/>
                </a:lnTo>
                <a:close/>
              </a:path>
            </a:pathLst>
          </a:custGeom>
          <a:solidFill>
            <a:srgbClr val="472C7B"/>
          </a:solidFill>
        </p:spPr>
        <p:txBody>
          <a:bodyPr wrap="square" lIns="0" tIns="0" rIns="0" bIns="0" rtlCol="0"/>
          <a:lstStyle/>
          <a:p>
            <a:endParaRPr dirty="0"/>
          </a:p>
        </p:txBody>
      </p:sp>
      <p:sp>
        <p:nvSpPr>
          <p:cNvPr id="8" name="Slide Number Placeholder 7">
            <a:extLst>
              <a:ext uri="{FF2B5EF4-FFF2-40B4-BE49-F238E27FC236}">
                <a16:creationId xmlns:a16="http://schemas.microsoft.com/office/drawing/2014/main" id="{9489760F-5940-5049-2182-4259AC64CBC0}"/>
              </a:ext>
            </a:extLst>
          </p:cNvPr>
          <p:cNvSpPr>
            <a:spLocks noGrp="1"/>
          </p:cNvSpPr>
          <p:nvPr>
            <p:ph type="sldNum" sz="quarter" idx="7"/>
          </p:nvPr>
        </p:nvSpPr>
        <p:spPr>
          <a:xfrm>
            <a:off x="11758548" y="6590792"/>
            <a:ext cx="357252" cy="153888"/>
          </a:xfrm>
        </p:spPr>
        <p:txBody>
          <a:bodyPr/>
          <a:lstStyle/>
          <a:p>
            <a:pPr marL="115570">
              <a:lnSpc>
                <a:spcPts val="1240"/>
              </a:lnSpc>
            </a:pPr>
            <a:fld id="{81D60167-4931-47E6-BA6A-407CBD079E47}" type="slidenum">
              <a:rPr lang="en-US" spc="-50" smtClean="0">
                <a:latin typeface="Arial" panose="020B0604020202020204" pitchFamily="34" charset="0"/>
                <a:cs typeface="Arial" panose="020B0604020202020204" pitchFamily="34" charset="0"/>
              </a:rPr>
              <a:t>60</a:t>
            </a:fld>
            <a:endParaRPr lang="en-US" spc="-5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875FF426-5320-5E4B-9818-07F9CAE06057}"/>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4050" y="373380"/>
            <a:ext cx="3605529" cy="1114346"/>
          </a:xfrm>
          <a:prstGeom prst="rect">
            <a:avLst/>
          </a:prstGeom>
        </p:spPr>
      </p:pic>
    </p:spTree>
    <p:extLst>
      <p:ext uri="{BB962C8B-B14F-4D97-AF65-F5344CB8AC3E}">
        <p14:creationId xmlns:p14="http://schemas.microsoft.com/office/powerpoint/2010/main" val="37992964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idx="4294967295"/>
          </p:nvPr>
        </p:nvSpPr>
        <p:spPr>
          <a:xfrm>
            <a:off x="358062" y="457200"/>
            <a:ext cx="4442538" cy="289823"/>
          </a:xfrm>
          <a:prstGeom prst="rect">
            <a:avLst/>
          </a:prstGeom>
          <a:noFill/>
          <a:ln>
            <a:noFill/>
            <a:prstDash/>
          </a:ln>
          <a:effectLst/>
        </p:spPr>
        <p:txBody>
          <a:bodyPr rot="0" spcFirstLastPara="0" vertOverflow="overflow" horzOverflow="overflow" vert="horz" wrap="square" lIns="0" tIns="12700"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Enplaned</a:t>
            </a:r>
            <a:r>
              <a:rPr kumimoji="0" lang="en-US" sz="1800" b="1" i="0" u="none" strike="noStrike" kern="0" cap="none" spc="-4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1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versus</a:t>
            </a:r>
            <a:r>
              <a:rPr kumimoji="0" lang="en-US" sz="1800" b="1" i="0" u="none" strike="noStrike" kern="0" cap="none" spc="-4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1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Deplaned</a:t>
            </a:r>
            <a:r>
              <a:rPr kumimoji="0" lang="en-US" sz="1800" b="1" i="0" u="none" strike="noStrike" kern="0" cap="none" spc="-4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1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per</a:t>
            </a:r>
            <a:r>
              <a:rPr kumimoji="0" lang="en-US" sz="1800" b="1" i="0" u="none" strike="noStrike" kern="0" cap="none" spc="-6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1800" b="1" i="0" u="none" strike="noStrike" kern="0" cap="none" spc="-2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Year</a:t>
            </a:r>
            <a:endParaRPr kumimoji="0" lang="en-US"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graphicFrame>
        <p:nvGraphicFramePr>
          <p:cNvPr id="6" name="object 6"/>
          <p:cNvGraphicFramePr>
            <a:graphicFrameLocks noGrp="1"/>
          </p:cNvGraphicFramePr>
          <p:nvPr>
            <p:extLst>
              <p:ext uri="{D42A27DB-BD31-4B8C-83A1-F6EECF244321}">
                <p14:modId xmlns:p14="http://schemas.microsoft.com/office/powerpoint/2010/main" val="2767091454"/>
              </p:ext>
            </p:extLst>
          </p:nvPr>
        </p:nvGraphicFramePr>
        <p:xfrm>
          <a:off x="358062" y="896746"/>
          <a:ext cx="6405702" cy="1689100"/>
        </p:xfrm>
        <a:graphic>
          <a:graphicData uri="http://schemas.openxmlformats.org/drawingml/2006/table">
            <a:tbl>
              <a:tblPr firstRow="1" bandRow="1">
                <a:tableStyleId>{616DA210-FB5B-4158-B5E0-FEB733F419BA}</a:tableStyleId>
              </a:tblPr>
              <a:tblGrid>
                <a:gridCol w="512330">
                  <a:extLst>
                    <a:ext uri="{9D8B030D-6E8A-4147-A177-3AD203B41FA5}">
                      <a16:colId xmlns:a16="http://schemas.microsoft.com/office/drawing/2014/main" val="20000"/>
                    </a:ext>
                  </a:extLst>
                </a:gridCol>
                <a:gridCol w="899268">
                  <a:extLst>
                    <a:ext uri="{9D8B030D-6E8A-4147-A177-3AD203B41FA5}">
                      <a16:colId xmlns:a16="http://schemas.microsoft.com/office/drawing/2014/main" val="20001"/>
                    </a:ext>
                  </a:extLst>
                </a:gridCol>
                <a:gridCol w="1097487">
                  <a:extLst>
                    <a:ext uri="{9D8B030D-6E8A-4147-A177-3AD203B41FA5}">
                      <a16:colId xmlns:a16="http://schemas.microsoft.com/office/drawing/2014/main" val="20002"/>
                    </a:ext>
                  </a:extLst>
                </a:gridCol>
                <a:gridCol w="921433">
                  <a:extLst>
                    <a:ext uri="{9D8B030D-6E8A-4147-A177-3AD203B41FA5}">
                      <a16:colId xmlns:a16="http://schemas.microsoft.com/office/drawing/2014/main" val="20003"/>
                    </a:ext>
                  </a:extLst>
                </a:gridCol>
                <a:gridCol w="1197547">
                  <a:extLst>
                    <a:ext uri="{9D8B030D-6E8A-4147-A177-3AD203B41FA5}">
                      <a16:colId xmlns:a16="http://schemas.microsoft.com/office/drawing/2014/main" val="20004"/>
                    </a:ext>
                  </a:extLst>
                </a:gridCol>
                <a:gridCol w="1777637">
                  <a:extLst>
                    <a:ext uri="{9D8B030D-6E8A-4147-A177-3AD203B41FA5}">
                      <a16:colId xmlns:a16="http://schemas.microsoft.com/office/drawing/2014/main" val="20005"/>
                    </a:ext>
                  </a:extLst>
                </a:gridCol>
              </a:tblGrid>
              <a:tr h="337820">
                <a:tc>
                  <a:txBody>
                    <a:bodyPr/>
                    <a:lstStyle/>
                    <a:p>
                      <a:pPr algn="ctr">
                        <a:lnSpc>
                          <a:spcPct val="100000"/>
                        </a:lnSpc>
                        <a:spcBef>
                          <a:spcPts val="640"/>
                        </a:spcBef>
                      </a:pPr>
                      <a:r>
                        <a:rPr sz="1100" b="1" spc="-20" dirty="0">
                          <a:solidFill>
                            <a:schemeClr val="bg1"/>
                          </a:solidFill>
                          <a:latin typeface="Arial" panose="020B0604020202020204" pitchFamily="34" charset="0"/>
                          <a:cs typeface="Arial" panose="020B0604020202020204" pitchFamily="34" charset="0"/>
                        </a:rPr>
                        <a:t>Year</a:t>
                      </a:r>
                      <a:endParaRPr sz="1100" dirty="0">
                        <a:solidFill>
                          <a:schemeClr val="bg1"/>
                        </a:solidFill>
                        <a:latin typeface="Arial" panose="020B0604020202020204" pitchFamily="34" charset="0"/>
                        <a:cs typeface="Arial" panose="020B0604020202020204" pitchFamily="34" charset="0"/>
                      </a:endParaRPr>
                    </a:p>
                  </a:txBody>
                  <a:tcPr marL="0" marR="0" marT="81280" marB="0">
                    <a:solidFill>
                      <a:srgbClr val="472C7B"/>
                    </a:solidFill>
                  </a:tcPr>
                </a:tc>
                <a:tc>
                  <a:txBody>
                    <a:bodyPr/>
                    <a:lstStyle/>
                    <a:p>
                      <a:pPr algn="ctr">
                        <a:lnSpc>
                          <a:spcPct val="100000"/>
                        </a:lnSpc>
                        <a:spcBef>
                          <a:spcPts val="640"/>
                        </a:spcBef>
                      </a:pPr>
                      <a:r>
                        <a:rPr sz="1100" b="1" spc="-10" dirty="0">
                          <a:solidFill>
                            <a:schemeClr val="bg1"/>
                          </a:solidFill>
                          <a:latin typeface="Arial" panose="020B0604020202020204" pitchFamily="34" charset="0"/>
                          <a:cs typeface="Arial" panose="020B0604020202020204" pitchFamily="34" charset="0"/>
                        </a:rPr>
                        <a:t>Enplaned</a:t>
                      </a:r>
                      <a:endParaRPr sz="1100" dirty="0">
                        <a:solidFill>
                          <a:schemeClr val="bg1"/>
                        </a:solidFill>
                        <a:latin typeface="Arial" panose="020B0604020202020204" pitchFamily="34" charset="0"/>
                        <a:cs typeface="Arial" panose="020B0604020202020204" pitchFamily="34" charset="0"/>
                      </a:endParaRPr>
                    </a:p>
                  </a:txBody>
                  <a:tcPr marL="0" marR="0" marT="81280" marB="0">
                    <a:solidFill>
                      <a:srgbClr val="472C7B"/>
                    </a:solidFill>
                  </a:tcPr>
                </a:tc>
                <a:tc>
                  <a:txBody>
                    <a:bodyPr/>
                    <a:lstStyle/>
                    <a:p>
                      <a:pPr algn="ctr">
                        <a:lnSpc>
                          <a:spcPct val="100000"/>
                        </a:lnSpc>
                        <a:spcBef>
                          <a:spcPts val="640"/>
                        </a:spcBef>
                      </a:pPr>
                      <a:r>
                        <a:rPr sz="1100" b="1" dirty="0">
                          <a:solidFill>
                            <a:schemeClr val="bg1"/>
                          </a:solidFill>
                          <a:latin typeface="Arial" panose="020B0604020202020204" pitchFamily="34" charset="0"/>
                          <a:cs typeface="Arial" panose="020B0604020202020204" pitchFamily="34" charset="0"/>
                        </a:rPr>
                        <a:t>%</a:t>
                      </a:r>
                      <a:r>
                        <a:rPr sz="1100" b="1" spc="-20" dirty="0">
                          <a:solidFill>
                            <a:schemeClr val="bg1"/>
                          </a:solidFill>
                          <a:latin typeface="Arial" panose="020B0604020202020204" pitchFamily="34" charset="0"/>
                          <a:cs typeface="Arial" panose="020B0604020202020204" pitchFamily="34" charset="0"/>
                        </a:rPr>
                        <a:t> </a:t>
                      </a:r>
                      <a:r>
                        <a:rPr sz="1100" b="1" spc="-10" dirty="0">
                          <a:solidFill>
                            <a:schemeClr val="bg1"/>
                          </a:solidFill>
                          <a:latin typeface="Arial" panose="020B0604020202020204" pitchFamily="34" charset="0"/>
                          <a:cs typeface="Arial" panose="020B0604020202020204" pitchFamily="34" charset="0"/>
                        </a:rPr>
                        <a:t>Variation</a:t>
                      </a:r>
                      <a:endParaRPr sz="1100" dirty="0">
                        <a:solidFill>
                          <a:schemeClr val="bg1"/>
                        </a:solidFill>
                        <a:latin typeface="Arial" panose="020B0604020202020204" pitchFamily="34" charset="0"/>
                        <a:cs typeface="Arial" panose="020B0604020202020204" pitchFamily="34" charset="0"/>
                      </a:endParaRPr>
                    </a:p>
                  </a:txBody>
                  <a:tcPr marL="0" marR="0" marT="81280" marB="0">
                    <a:solidFill>
                      <a:srgbClr val="472C7B"/>
                    </a:solidFill>
                  </a:tcPr>
                </a:tc>
                <a:tc>
                  <a:txBody>
                    <a:bodyPr/>
                    <a:lstStyle/>
                    <a:p>
                      <a:pPr marL="1905" algn="ctr">
                        <a:lnSpc>
                          <a:spcPct val="100000"/>
                        </a:lnSpc>
                        <a:spcBef>
                          <a:spcPts val="640"/>
                        </a:spcBef>
                      </a:pPr>
                      <a:r>
                        <a:rPr sz="1100" b="1" spc="-10" dirty="0">
                          <a:solidFill>
                            <a:schemeClr val="bg1"/>
                          </a:solidFill>
                          <a:latin typeface="Arial" panose="020B0604020202020204" pitchFamily="34" charset="0"/>
                          <a:cs typeface="Arial" panose="020B0604020202020204" pitchFamily="34" charset="0"/>
                        </a:rPr>
                        <a:t>Deplaned</a:t>
                      </a:r>
                      <a:endParaRPr sz="1100" dirty="0">
                        <a:solidFill>
                          <a:schemeClr val="bg1"/>
                        </a:solidFill>
                        <a:latin typeface="Arial" panose="020B0604020202020204" pitchFamily="34" charset="0"/>
                        <a:cs typeface="Arial" panose="020B0604020202020204" pitchFamily="34" charset="0"/>
                      </a:endParaRPr>
                    </a:p>
                  </a:txBody>
                  <a:tcPr marL="0" marR="0" marT="81280" marB="0">
                    <a:solidFill>
                      <a:srgbClr val="472C7B"/>
                    </a:solidFill>
                  </a:tcPr>
                </a:tc>
                <a:tc>
                  <a:txBody>
                    <a:bodyPr/>
                    <a:lstStyle/>
                    <a:p>
                      <a:pPr marL="1270" algn="ctr">
                        <a:lnSpc>
                          <a:spcPct val="100000"/>
                        </a:lnSpc>
                        <a:spcBef>
                          <a:spcPts val="640"/>
                        </a:spcBef>
                      </a:pPr>
                      <a:r>
                        <a:rPr sz="1100" b="1" dirty="0">
                          <a:solidFill>
                            <a:schemeClr val="bg1"/>
                          </a:solidFill>
                          <a:latin typeface="Arial" panose="020B0604020202020204" pitchFamily="34" charset="0"/>
                          <a:cs typeface="Arial" panose="020B0604020202020204" pitchFamily="34" charset="0"/>
                        </a:rPr>
                        <a:t>%</a:t>
                      </a:r>
                      <a:r>
                        <a:rPr sz="1100" b="1" spc="-20" dirty="0">
                          <a:solidFill>
                            <a:schemeClr val="bg1"/>
                          </a:solidFill>
                          <a:latin typeface="Arial" panose="020B0604020202020204" pitchFamily="34" charset="0"/>
                          <a:cs typeface="Arial" panose="020B0604020202020204" pitchFamily="34" charset="0"/>
                        </a:rPr>
                        <a:t> </a:t>
                      </a:r>
                      <a:r>
                        <a:rPr sz="1100" b="1" spc="-10" dirty="0">
                          <a:solidFill>
                            <a:schemeClr val="bg1"/>
                          </a:solidFill>
                          <a:latin typeface="Arial" panose="020B0604020202020204" pitchFamily="34" charset="0"/>
                          <a:cs typeface="Arial" panose="020B0604020202020204" pitchFamily="34" charset="0"/>
                        </a:rPr>
                        <a:t>Variation</a:t>
                      </a:r>
                      <a:endParaRPr sz="1100" dirty="0">
                        <a:solidFill>
                          <a:schemeClr val="bg1"/>
                        </a:solidFill>
                        <a:latin typeface="Arial" panose="020B0604020202020204" pitchFamily="34" charset="0"/>
                        <a:cs typeface="Arial" panose="020B0604020202020204" pitchFamily="34" charset="0"/>
                      </a:endParaRPr>
                    </a:p>
                  </a:txBody>
                  <a:tcPr marL="0" marR="0" marT="81280" marB="0">
                    <a:solidFill>
                      <a:srgbClr val="472C7B"/>
                    </a:solidFill>
                  </a:tcPr>
                </a:tc>
                <a:tc>
                  <a:txBody>
                    <a:bodyPr/>
                    <a:lstStyle/>
                    <a:p>
                      <a:pPr marL="1270" algn="ctr">
                        <a:lnSpc>
                          <a:spcPct val="100000"/>
                        </a:lnSpc>
                        <a:spcBef>
                          <a:spcPts val="640"/>
                        </a:spcBef>
                      </a:pPr>
                      <a:r>
                        <a:rPr sz="1100" b="1" dirty="0">
                          <a:solidFill>
                            <a:schemeClr val="bg1"/>
                          </a:solidFill>
                          <a:latin typeface="Arial" panose="020B0604020202020204" pitchFamily="34" charset="0"/>
                          <a:cs typeface="Arial" panose="020B0604020202020204" pitchFamily="34" charset="0"/>
                        </a:rPr>
                        <a:t>Index</a:t>
                      </a:r>
                      <a:r>
                        <a:rPr sz="1100" b="1" spc="-25" dirty="0">
                          <a:solidFill>
                            <a:schemeClr val="bg1"/>
                          </a:solidFill>
                          <a:latin typeface="Arial" panose="020B0604020202020204" pitchFamily="34" charset="0"/>
                          <a:cs typeface="Arial" panose="020B0604020202020204" pitchFamily="34" charset="0"/>
                        </a:rPr>
                        <a:t> </a:t>
                      </a:r>
                      <a:r>
                        <a:rPr sz="1100" b="1" spc="-10" dirty="0">
                          <a:solidFill>
                            <a:schemeClr val="bg1"/>
                          </a:solidFill>
                          <a:latin typeface="Arial" panose="020B0604020202020204" pitchFamily="34" charset="0"/>
                          <a:cs typeface="Arial" panose="020B0604020202020204" pitchFamily="34" charset="0"/>
                        </a:rPr>
                        <a:t>Enplaned/Deplaned</a:t>
                      </a:r>
                      <a:endParaRPr sz="1100" dirty="0">
                        <a:solidFill>
                          <a:schemeClr val="bg1"/>
                        </a:solidFill>
                        <a:latin typeface="Arial" panose="020B0604020202020204" pitchFamily="34" charset="0"/>
                        <a:cs typeface="Arial" panose="020B0604020202020204" pitchFamily="34" charset="0"/>
                      </a:endParaRPr>
                    </a:p>
                  </a:txBody>
                  <a:tcPr marL="0" marR="0" marT="81280" marB="0">
                    <a:solidFill>
                      <a:srgbClr val="472C7B"/>
                    </a:solidFill>
                  </a:tcPr>
                </a:tc>
                <a:extLst>
                  <a:ext uri="{0D108BD9-81ED-4DB2-BD59-A6C34878D82A}">
                    <a16:rowId xmlns:a16="http://schemas.microsoft.com/office/drawing/2014/main" val="10000"/>
                  </a:ext>
                </a:extLst>
              </a:tr>
              <a:tr h="337820">
                <a:tc>
                  <a:txBody>
                    <a:bodyPr/>
                    <a:lstStyle/>
                    <a:p>
                      <a:pPr algn="ctr">
                        <a:lnSpc>
                          <a:spcPct val="100000"/>
                        </a:lnSpc>
                        <a:spcBef>
                          <a:spcPts val="645"/>
                        </a:spcBef>
                      </a:pPr>
                      <a:r>
                        <a:rPr sz="1100" spc="-20" dirty="0">
                          <a:latin typeface="Arial" panose="020B0604020202020204" pitchFamily="34" charset="0"/>
                          <a:cs typeface="Arial" panose="020B0604020202020204" pitchFamily="34" charset="0"/>
                        </a:rPr>
                        <a:t>2022</a:t>
                      </a:r>
                      <a:endParaRPr sz="1100" dirty="0">
                        <a:latin typeface="Arial" panose="020B0604020202020204" pitchFamily="34" charset="0"/>
                        <a:cs typeface="Arial" panose="020B0604020202020204" pitchFamily="34" charset="0"/>
                      </a:endParaRPr>
                    </a:p>
                  </a:txBody>
                  <a:tcPr marL="0" marR="0" marT="81915" marB="0"/>
                </a:tc>
                <a:tc>
                  <a:txBody>
                    <a:bodyPr/>
                    <a:lstStyle/>
                    <a:p>
                      <a:pPr algn="ctr">
                        <a:lnSpc>
                          <a:spcPct val="100000"/>
                        </a:lnSpc>
                        <a:spcBef>
                          <a:spcPts val="645"/>
                        </a:spcBef>
                      </a:pPr>
                      <a:r>
                        <a:rPr sz="1100" spc="-10" dirty="0">
                          <a:latin typeface="Arial" panose="020B0604020202020204" pitchFamily="34" charset="0"/>
                          <a:cs typeface="Arial" panose="020B0604020202020204" pitchFamily="34" charset="0"/>
                        </a:rPr>
                        <a:t>282,716</a:t>
                      </a:r>
                      <a:endParaRPr sz="1100" dirty="0">
                        <a:latin typeface="Arial" panose="020B0604020202020204" pitchFamily="34" charset="0"/>
                        <a:cs typeface="Arial" panose="020B0604020202020204" pitchFamily="34" charset="0"/>
                      </a:endParaRPr>
                    </a:p>
                  </a:txBody>
                  <a:tcPr marL="0" marR="0" marT="81915" marB="0"/>
                </a:tc>
                <a:tc>
                  <a:txBody>
                    <a:bodyPr/>
                    <a:lstStyle/>
                    <a:p>
                      <a:pPr algn="ctr">
                        <a:lnSpc>
                          <a:spcPct val="100000"/>
                        </a:lnSpc>
                        <a:spcBef>
                          <a:spcPts val="645"/>
                        </a:spcBef>
                      </a:pPr>
                      <a:r>
                        <a:rPr sz="1100" spc="-10" dirty="0">
                          <a:latin typeface="Arial" panose="020B0604020202020204" pitchFamily="34" charset="0"/>
                          <a:cs typeface="Arial" panose="020B0604020202020204" pitchFamily="34" charset="0"/>
                        </a:rPr>
                        <a:t>10.7%</a:t>
                      </a:r>
                      <a:endParaRPr sz="1100" dirty="0">
                        <a:latin typeface="Arial" panose="020B0604020202020204" pitchFamily="34" charset="0"/>
                        <a:cs typeface="Arial" panose="020B0604020202020204" pitchFamily="34" charset="0"/>
                      </a:endParaRPr>
                    </a:p>
                  </a:txBody>
                  <a:tcPr marL="0" marR="0" marT="81915" marB="0"/>
                </a:tc>
                <a:tc>
                  <a:txBody>
                    <a:bodyPr/>
                    <a:lstStyle/>
                    <a:p>
                      <a:pPr algn="ctr">
                        <a:lnSpc>
                          <a:spcPct val="100000"/>
                        </a:lnSpc>
                        <a:spcBef>
                          <a:spcPts val="645"/>
                        </a:spcBef>
                      </a:pPr>
                      <a:r>
                        <a:rPr sz="1100" spc="-10" dirty="0">
                          <a:latin typeface="Arial" panose="020B0604020202020204" pitchFamily="34" charset="0"/>
                          <a:cs typeface="Arial" panose="020B0604020202020204" pitchFamily="34" charset="0"/>
                        </a:rPr>
                        <a:t>276,468</a:t>
                      </a:r>
                      <a:endParaRPr sz="1100" dirty="0">
                        <a:latin typeface="Arial" panose="020B0604020202020204" pitchFamily="34" charset="0"/>
                        <a:cs typeface="Arial" panose="020B0604020202020204" pitchFamily="34" charset="0"/>
                      </a:endParaRPr>
                    </a:p>
                  </a:txBody>
                  <a:tcPr marL="0" marR="0" marT="81915" marB="0"/>
                </a:tc>
                <a:tc>
                  <a:txBody>
                    <a:bodyPr/>
                    <a:lstStyle/>
                    <a:p>
                      <a:pPr algn="ctr">
                        <a:lnSpc>
                          <a:spcPct val="100000"/>
                        </a:lnSpc>
                        <a:spcBef>
                          <a:spcPts val="645"/>
                        </a:spcBef>
                      </a:pPr>
                      <a:r>
                        <a:rPr sz="1100" spc="-10" dirty="0">
                          <a:latin typeface="Arial" panose="020B0604020202020204" pitchFamily="34" charset="0"/>
                          <a:cs typeface="Arial" panose="020B0604020202020204" pitchFamily="34" charset="0"/>
                        </a:rPr>
                        <a:t>11.1%</a:t>
                      </a:r>
                      <a:endParaRPr sz="1100" dirty="0">
                        <a:latin typeface="Arial" panose="020B0604020202020204" pitchFamily="34" charset="0"/>
                        <a:cs typeface="Arial" panose="020B0604020202020204" pitchFamily="34" charset="0"/>
                      </a:endParaRPr>
                    </a:p>
                  </a:txBody>
                  <a:tcPr marL="0" marR="0" marT="81915" marB="0"/>
                </a:tc>
                <a:tc>
                  <a:txBody>
                    <a:bodyPr/>
                    <a:lstStyle/>
                    <a:p>
                      <a:pPr algn="ctr">
                        <a:lnSpc>
                          <a:spcPct val="100000"/>
                        </a:lnSpc>
                        <a:spcBef>
                          <a:spcPts val="645"/>
                        </a:spcBef>
                      </a:pPr>
                      <a:r>
                        <a:rPr sz="1100" spc="-10" dirty="0">
                          <a:latin typeface="Arial" panose="020B0604020202020204" pitchFamily="34" charset="0"/>
                          <a:cs typeface="Arial" panose="020B0604020202020204" pitchFamily="34" charset="0"/>
                        </a:rPr>
                        <a:t>102.3%</a:t>
                      </a:r>
                      <a:endParaRPr sz="1100" dirty="0">
                        <a:latin typeface="Arial" panose="020B0604020202020204" pitchFamily="34" charset="0"/>
                        <a:cs typeface="Arial" panose="020B0604020202020204" pitchFamily="34" charset="0"/>
                      </a:endParaRPr>
                    </a:p>
                  </a:txBody>
                  <a:tcPr marL="0" marR="0" marT="81915" marB="0"/>
                </a:tc>
                <a:extLst>
                  <a:ext uri="{0D108BD9-81ED-4DB2-BD59-A6C34878D82A}">
                    <a16:rowId xmlns:a16="http://schemas.microsoft.com/office/drawing/2014/main" val="10001"/>
                  </a:ext>
                </a:extLst>
              </a:tr>
              <a:tr h="337820">
                <a:tc>
                  <a:txBody>
                    <a:bodyPr/>
                    <a:lstStyle/>
                    <a:p>
                      <a:pPr algn="ctr">
                        <a:lnSpc>
                          <a:spcPct val="100000"/>
                        </a:lnSpc>
                        <a:spcBef>
                          <a:spcPts val="645"/>
                        </a:spcBef>
                      </a:pPr>
                      <a:r>
                        <a:rPr sz="1100" spc="-20" dirty="0">
                          <a:latin typeface="Arial" panose="020B0604020202020204" pitchFamily="34" charset="0"/>
                          <a:cs typeface="Arial" panose="020B0604020202020204" pitchFamily="34" charset="0"/>
                        </a:rPr>
                        <a:t>202</a:t>
                      </a:r>
                      <a:r>
                        <a:rPr lang="en-US" sz="1100" spc="-20" dirty="0">
                          <a:latin typeface="Arial" panose="020B0604020202020204" pitchFamily="34" charset="0"/>
                          <a:cs typeface="Arial" panose="020B0604020202020204" pitchFamily="34" charset="0"/>
                        </a:rPr>
                        <a:t>3</a:t>
                      </a:r>
                      <a:endParaRPr sz="1100" dirty="0">
                        <a:latin typeface="Arial" panose="020B0604020202020204" pitchFamily="34" charset="0"/>
                        <a:cs typeface="Arial" panose="020B0604020202020204" pitchFamily="34" charset="0"/>
                      </a:endParaRPr>
                    </a:p>
                  </a:txBody>
                  <a:tcPr marL="0" marR="0" marT="81915" marB="0"/>
                </a:tc>
                <a:tc>
                  <a:txBody>
                    <a:bodyPr/>
                    <a:lstStyle/>
                    <a:p>
                      <a:pPr algn="ctr">
                        <a:lnSpc>
                          <a:spcPct val="100000"/>
                        </a:lnSpc>
                        <a:spcBef>
                          <a:spcPts val="645"/>
                        </a:spcBef>
                      </a:pPr>
                      <a:r>
                        <a:rPr lang="en-US" sz="1100" dirty="0">
                          <a:latin typeface="Arial" panose="020B0604020202020204" pitchFamily="34" charset="0"/>
                          <a:cs typeface="Arial" panose="020B0604020202020204" pitchFamily="34" charset="0"/>
                        </a:rPr>
                        <a:t>317,208</a:t>
                      </a:r>
                      <a:endParaRPr sz="1100" dirty="0">
                        <a:latin typeface="Arial" panose="020B0604020202020204" pitchFamily="34" charset="0"/>
                        <a:cs typeface="Arial" panose="020B0604020202020204" pitchFamily="34" charset="0"/>
                      </a:endParaRPr>
                    </a:p>
                  </a:txBody>
                  <a:tcPr marL="0" marR="0" marT="81915" marB="0"/>
                </a:tc>
                <a:tc>
                  <a:txBody>
                    <a:bodyPr/>
                    <a:lstStyle/>
                    <a:p>
                      <a:pPr algn="ctr">
                        <a:lnSpc>
                          <a:spcPct val="100000"/>
                        </a:lnSpc>
                        <a:spcBef>
                          <a:spcPts val="645"/>
                        </a:spcBef>
                      </a:pPr>
                      <a:r>
                        <a:rPr lang="en-US" sz="1100" dirty="0">
                          <a:latin typeface="Arial" panose="020B0604020202020204" pitchFamily="34" charset="0"/>
                          <a:cs typeface="Arial" panose="020B0604020202020204" pitchFamily="34" charset="0"/>
                        </a:rPr>
                        <a:t>12.2%</a:t>
                      </a:r>
                      <a:endParaRPr sz="1100" dirty="0">
                        <a:latin typeface="Arial" panose="020B0604020202020204" pitchFamily="34" charset="0"/>
                        <a:cs typeface="Arial" panose="020B0604020202020204" pitchFamily="34" charset="0"/>
                      </a:endParaRPr>
                    </a:p>
                  </a:txBody>
                  <a:tcPr marL="0" marR="0" marT="81915" marB="0"/>
                </a:tc>
                <a:tc>
                  <a:txBody>
                    <a:bodyPr/>
                    <a:lstStyle/>
                    <a:p>
                      <a:pPr algn="ctr">
                        <a:lnSpc>
                          <a:spcPct val="100000"/>
                        </a:lnSpc>
                        <a:spcBef>
                          <a:spcPts val="645"/>
                        </a:spcBef>
                      </a:pPr>
                      <a:r>
                        <a:rPr lang="en-US" sz="1100" dirty="0">
                          <a:latin typeface="Arial" panose="020B0604020202020204" pitchFamily="34" charset="0"/>
                          <a:cs typeface="Arial" panose="020B0604020202020204" pitchFamily="34" charset="0"/>
                        </a:rPr>
                        <a:t>310,794</a:t>
                      </a:r>
                      <a:endParaRPr sz="1100" dirty="0">
                        <a:latin typeface="Arial" panose="020B0604020202020204" pitchFamily="34" charset="0"/>
                        <a:cs typeface="Arial" panose="020B0604020202020204" pitchFamily="34" charset="0"/>
                      </a:endParaRPr>
                    </a:p>
                  </a:txBody>
                  <a:tcPr marL="0" marR="0" marT="81915" marB="0"/>
                </a:tc>
                <a:tc>
                  <a:txBody>
                    <a:bodyPr/>
                    <a:lstStyle/>
                    <a:p>
                      <a:pPr algn="ctr">
                        <a:lnSpc>
                          <a:spcPct val="100000"/>
                        </a:lnSpc>
                        <a:spcBef>
                          <a:spcPts val="645"/>
                        </a:spcBef>
                      </a:pPr>
                      <a:r>
                        <a:rPr lang="en-US" sz="1100" dirty="0">
                          <a:latin typeface="Arial" panose="020B0604020202020204" pitchFamily="34" charset="0"/>
                          <a:cs typeface="Arial" panose="020B0604020202020204" pitchFamily="34" charset="0"/>
                        </a:rPr>
                        <a:t>12.4%</a:t>
                      </a:r>
                      <a:endParaRPr sz="1100" dirty="0">
                        <a:latin typeface="Arial" panose="020B0604020202020204" pitchFamily="34" charset="0"/>
                        <a:cs typeface="Arial" panose="020B0604020202020204" pitchFamily="34" charset="0"/>
                      </a:endParaRPr>
                    </a:p>
                  </a:txBody>
                  <a:tcPr marL="0" marR="0" marT="81915" marB="0"/>
                </a:tc>
                <a:tc>
                  <a:txBody>
                    <a:bodyPr/>
                    <a:lstStyle/>
                    <a:p>
                      <a:pPr algn="ctr">
                        <a:lnSpc>
                          <a:spcPct val="100000"/>
                        </a:lnSpc>
                        <a:spcBef>
                          <a:spcPts val="645"/>
                        </a:spcBef>
                      </a:pPr>
                      <a:r>
                        <a:rPr lang="en-US" sz="1100" dirty="0">
                          <a:latin typeface="Arial" panose="020B0604020202020204" pitchFamily="34" charset="0"/>
                          <a:cs typeface="Arial" panose="020B0604020202020204" pitchFamily="34" charset="0"/>
                        </a:rPr>
                        <a:t>102.1%</a:t>
                      </a:r>
                      <a:endParaRPr sz="1100" dirty="0">
                        <a:latin typeface="Arial" panose="020B0604020202020204" pitchFamily="34" charset="0"/>
                        <a:cs typeface="Arial" panose="020B0604020202020204" pitchFamily="34" charset="0"/>
                      </a:endParaRPr>
                    </a:p>
                  </a:txBody>
                  <a:tcPr marL="0" marR="0" marT="81915" marB="0"/>
                </a:tc>
                <a:extLst>
                  <a:ext uri="{0D108BD9-81ED-4DB2-BD59-A6C34878D82A}">
                    <a16:rowId xmlns:a16="http://schemas.microsoft.com/office/drawing/2014/main" val="10002"/>
                  </a:ext>
                </a:extLst>
              </a:tr>
              <a:tr h="337820">
                <a:tc>
                  <a:txBody>
                    <a:bodyPr/>
                    <a:lstStyle/>
                    <a:p>
                      <a:pPr algn="ctr">
                        <a:lnSpc>
                          <a:spcPct val="100000"/>
                        </a:lnSpc>
                        <a:spcBef>
                          <a:spcPts val="645"/>
                        </a:spcBef>
                      </a:pPr>
                      <a:r>
                        <a:rPr sz="1100" spc="-20" dirty="0">
                          <a:latin typeface="Arial" panose="020B0604020202020204" pitchFamily="34" charset="0"/>
                          <a:cs typeface="Arial" panose="020B0604020202020204" pitchFamily="34" charset="0"/>
                        </a:rPr>
                        <a:t>202</a:t>
                      </a:r>
                      <a:r>
                        <a:rPr lang="en-US" sz="1100" spc="-20" dirty="0">
                          <a:latin typeface="Arial" panose="020B0604020202020204" pitchFamily="34" charset="0"/>
                          <a:cs typeface="Arial" panose="020B0604020202020204" pitchFamily="34" charset="0"/>
                        </a:rPr>
                        <a:t>4</a:t>
                      </a:r>
                      <a:endParaRPr sz="1100" dirty="0">
                        <a:latin typeface="Arial" panose="020B0604020202020204" pitchFamily="34" charset="0"/>
                        <a:cs typeface="Arial" panose="020B0604020202020204" pitchFamily="34" charset="0"/>
                      </a:endParaRPr>
                    </a:p>
                  </a:txBody>
                  <a:tcPr marL="0" marR="0" marT="81915" marB="0"/>
                </a:tc>
                <a:tc>
                  <a:txBody>
                    <a:bodyPr/>
                    <a:lstStyle/>
                    <a:p>
                      <a:pPr algn="ctr">
                        <a:lnSpc>
                          <a:spcPct val="100000"/>
                        </a:lnSpc>
                        <a:spcBef>
                          <a:spcPts val="645"/>
                        </a:spcBef>
                      </a:pPr>
                      <a:r>
                        <a:rPr lang="en-US" sz="1100" dirty="0">
                          <a:latin typeface="Arial" panose="020B0604020202020204" pitchFamily="34" charset="0"/>
                          <a:cs typeface="Arial" panose="020B0604020202020204" pitchFamily="34" charset="0"/>
                        </a:rPr>
                        <a:t>362,803</a:t>
                      </a:r>
                      <a:endParaRPr sz="1100" dirty="0">
                        <a:latin typeface="Arial" panose="020B0604020202020204" pitchFamily="34" charset="0"/>
                        <a:cs typeface="Arial" panose="020B0604020202020204" pitchFamily="34" charset="0"/>
                      </a:endParaRPr>
                    </a:p>
                  </a:txBody>
                  <a:tcPr marL="0" marR="0" marT="81915" marB="0"/>
                </a:tc>
                <a:tc>
                  <a:txBody>
                    <a:bodyPr/>
                    <a:lstStyle/>
                    <a:p>
                      <a:pPr algn="ctr">
                        <a:lnSpc>
                          <a:spcPct val="100000"/>
                        </a:lnSpc>
                        <a:spcBef>
                          <a:spcPts val="645"/>
                        </a:spcBef>
                      </a:pPr>
                      <a:r>
                        <a:rPr lang="en-US" sz="1100" dirty="0">
                          <a:latin typeface="Arial" panose="020B0604020202020204" pitchFamily="34" charset="0"/>
                          <a:cs typeface="Arial" panose="020B0604020202020204" pitchFamily="34" charset="0"/>
                        </a:rPr>
                        <a:t>14.4%</a:t>
                      </a:r>
                      <a:endParaRPr sz="1100" dirty="0">
                        <a:latin typeface="Arial" panose="020B0604020202020204" pitchFamily="34" charset="0"/>
                        <a:cs typeface="Arial" panose="020B0604020202020204" pitchFamily="34" charset="0"/>
                      </a:endParaRPr>
                    </a:p>
                  </a:txBody>
                  <a:tcPr marL="0" marR="0" marT="81915" marB="0"/>
                </a:tc>
                <a:tc>
                  <a:txBody>
                    <a:bodyPr/>
                    <a:lstStyle/>
                    <a:p>
                      <a:pPr algn="ctr">
                        <a:lnSpc>
                          <a:spcPct val="100000"/>
                        </a:lnSpc>
                        <a:spcBef>
                          <a:spcPts val="645"/>
                        </a:spcBef>
                      </a:pPr>
                      <a:r>
                        <a:rPr lang="en-US" sz="1100" dirty="0">
                          <a:latin typeface="Arial" panose="020B0604020202020204" pitchFamily="34" charset="0"/>
                          <a:cs typeface="Arial" panose="020B0604020202020204" pitchFamily="34" charset="0"/>
                        </a:rPr>
                        <a:t>347,867</a:t>
                      </a:r>
                      <a:endParaRPr sz="1100" dirty="0">
                        <a:latin typeface="Arial" panose="020B0604020202020204" pitchFamily="34" charset="0"/>
                        <a:cs typeface="Arial" panose="020B0604020202020204" pitchFamily="34" charset="0"/>
                      </a:endParaRPr>
                    </a:p>
                  </a:txBody>
                  <a:tcPr marL="0" marR="0" marT="81915" marB="0"/>
                </a:tc>
                <a:tc>
                  <a:txBody>
                    <a:bodyPr/>
                    <a:lstStyle/>
                    <a:p>
                      <a:pPr algn="ctr">
                        <a:lnSpc>
                          <a:spcPct val="100000"/>
                        </a:lnSpc>
                        <a:spcBef>
                          <a:spcPts val="645"/>
                        </a:spcBef>
                      </a:pPr>
                      <a:r>
                        <a:rPr lang="en-US" sz="1100" dirty="0">
                          <a:latin typeface="Arial" panose="020B0604020202020204" pitchFamily="34" charset="0"/>
                          <a:cs typeface="Arial" panose="020B0604020202020204" pitchFamily="34" charset="0"/>
                        </a:rPr>
                        <a:t>11.9%</a:t>
                      </a:r>
                      <a:endParaRPr sz="1100" dirty="0">
                        <a:latin typeface="Arial" panose="020B0604020202020204" pitchFamily="34" charset="0"/>
                        <a:cs typeface="Arial" panose="020B0604020202020204" pitchFamily="34" charset="0"/>
                      </a:endParaRPr>
                    </a:p>
                  </a:txBody>
                  <a:tcPr marL="0" marR="0" marT="81915" marB="0"/>
                </a:tc>
                <a:tc>
                  <a:txBody>
                    <a:bodyPr/>
                    <a:lstStyle/>
                    <a:p>
                      <a:pPr algn="ctr">
                        <a:lnSpc>
                          <a:spcPct val="100000"/>
                        </a:lnSpc>
                        <a:spcBef>
                          <a:spcPts val="645"/>
                        </a:spcBef>
                      </a:pPr>
                      <a:r>
                        <a:rPr lang="en-US" sz="1100" dirty="0">
                          <a:latin typeface="Arial" panose="020B0604020202020204" pitchFamily="34" charset="0"/>
                          <a:cs typeface="Arial" panose="020B0604020202020204" pitchFamily="34" charset="0"/>
                        </a:rPr>
                        <a:t>104.3%</a:t>
                      </a:r>
                      <a:endParaRPr sz="1100" dirty="0">
                        <a:latin typeface="Arial" panose="020B0604020202020204" pitchFamily="34" charset="0"/>
                        <a:cs typeface="Arial" panose="020B0604020202020204" pitchFamily="34" charset="0"/>
                      </a:endParaRPr>
                    </a:p>
                  </a:txBody>
                  <a:tcPr marL="0" marR="0" marT="81915" marB="0"/>
                </a:tc>
                <a:extLst>
                  <a:ext uri="{0D108BD9-81ED-4DB2-BD59-A6C34878D82A}">
                    <a16:rowId xmlns:a16="http://schemas.microsoft.com/office/drawing/2014/main" val="10003"/>
                  </a:ext>
                </a:extLst>
              </a:tr>
              <a:tr h="337820">
                <a:tc>
                  <a:txBody>
                    <a:bodyPr/>
                    <a:lstStyle/>
                    <a:p>
                      <a:pPr algn="ctr">
                        <a:lnSpc>
                          <a:spcPct val="100000"/>
                        </a:lnSpc>
                        <a:spcBef>
                          <a:spcPts val="645"/>
                        </a:spcBef>
                      </a:pPr>
                      <a:r>
                        <a:rPr sz="1100" spc="-20" dirty="0">
                          <a:latin typeface="Arial" panose="020B0604020202020204" pitchFamily="34" charset="0"/>
                          <a:cs typeface="Arial" panose="020B0604020202020204" pitchFamily="34" charset="0"/>
                        </a:rPr>
                        <a:t>202</a:t>
                      </a:r>
                      <a:r>
                        <a:rPr lang="en-US" sz="1100" spc="-20" dirty="0">
                          <a:latin typeface="Arial" panose="020B0604020202020204" pitchFamily="34" charset="0"/>
                          <a:cs typeface="Arial" panose="020B0604020202020204" pitchFamily="34" charset="0"/>
                        </a:rPr>
                        <a:t>5</a:t>
                      </a:r>
                      <a:endParaRPr sz="1100" dirty="0">
                        <a:latin typeface="Arial" panose="020B0604020202020204" pitchFamily="34" charset="0"/>
                        <a:cs typeface="Arial" panose="020B0604020202020204" pitchFamily="34" charset="0"/>
                      </a:endParaRPr>
                    </a:p>
                  </a:txBody>
                  <a:tcPr marL="0" marR="0" marT="81915" marB="0"/>
                </a:tc>
                <a:tc>
                  <a:txBody>
                    <a:bodyPr/>
                    <a:lstStyle/>
                    <a:p>
                      <a:pPr algn="ctr">
                        <a:lnSpc>
                          <a:spcPct val="100000"/>
                        </a:lnSpc>
                        <a:spcBef>
                          <a:spcPts val="645"/>
                        </a:spcBef>
                      </a:pPr>
                      <a:r>
                        <a:rPr lang="en-US" sz="1100" dirty="0">
                          <a:latin typeface="Arial" panose="020B0604020202020204" pitchFamily="34" charset="0"/>
                          <a:cs typeface="Arial" panose="020B0604020202020204" pitchFamily="34" charset="0"/>
                        </a:rPr>
                        <a:t>402,831</a:t>
                      </a:r>
                      <a:endParaRPr sz="1100" dirty="0">
                        <a:latin typeface="Arial" panose="020B0604020202020204" pitchFamily="34" charset="0"/>
                        <a:cs typeface="Arial" panose="020B0604020202020204" pitchFamily="34" charset="0"/>
                      </a:endParaRPr>
                    </a:p>
                  </a:txBody>
                  <a:tcPr marL="0" marR="0" marT="81915" marB="0"/>
                </a:tc>
                <a:tc>
                  <a:txBody>
                    <a:bodyPr/>
                    <a:lstStyle/>
                    <a:p>
                      <a:pPr algn="ctr">
                        <a:lnSpc>
                          <a:spcPct val="100000"/>
                        </a:lnSpc>
                        <a:spcBef>
                          <a:spcPts val="645"/>
                        </a:spcBef>
                      </a:pPr>
                      <a:r>
                        <a:rPr lang="en-US" sz="1100" dirty="0">
                          <a:latin typeface="Arial" panose="020B0604020202020204" pitchFamily="34" charset="0"/>
                          <a:cs typeface="Arial" panose="020B0604020202020204" pitchFamily="34" charset="0"/>
                        </a:rPr>
                        <a:t>11.0%</a:t>
                      </a:r>
                      <a:endParaRPr sz="1100" dirty="0">
                        <a:latin typeface="Arial" panose="020B0604020202020204" pitchFamily="34" charset="0"/>
                        <a:cs typeface="Arial" panose="020B0604020202020204" pitchFamily="34" charset="0"/>
                      </a:endParaRPr>
                    </a:p>
                  </a:txBody>
                  <a:tcPr marL="0" marR="0" marT="81915" marB="0"/>
                </a:tc>
                <a:tc>
                  <a:txBody>
                    <a:bodyPr/>
                    <a:lstStyle/>
                    <a:p>
                      <a:pPr algn="ctr">
                        <a:lnSpc>
                          <a:spcPct val="100000"/>
                        </a:lnSpc>
                        <a:spcBef>
                          <a:spcPts val="645"/>
                        </a:spcBef>
                      </a:pPr>
                      <a:r>
                        <a:rPr lang="en-US" sz="1100" dirty="0">
                          <a:latin typeface="Arial" panose="020B0604020202020204" pitchFamily="34" charset="0"/>
                          <a:cs typeface="Arial" panose="020B0604020202020204" pitchFamily="34" charset="0"/>
                        </a:rPr>
                        <a:t>395,658</a:t>
                      </a:r>
                      <a:endParaRPr sz="1100" dirty="0">
                        <a:latin typeface="Arial" panose="020B0604020202020204" pitchFamily="34" charset="0"/>
                        <a:cs typeface="Arial" panose="020B0604020202020204" pitchFamily="34" charset="0"/>
                      </a:endParaRPr>
                    </a:p>
                  </a:txBody>
                  <a:tcPr marL="0" marR="0" marT="81915" marB="0"/>
                </a:tc>
                <a:tc>
                  <a:txBody>
                    <a:bodyPr/>
                    <a:lstStyle/>
                    <a:p>
                      <a:pPr algn="ctr">
                        <a:lnSpc>
                          <a:spcPct val="100000"/>
                        </a:lnSpc>
                        <a:spcBef>
                          <a:spcPts val="645"/>
                        </a:spcBef>
                      </a:pPr>
                      <a:r>
                        <a:rPr lang="en-US" sz="1100" dirty="0">
                          <a:latin typeface="Arial" panose="020B0604020202020204" pitchFamily="34" charset="0"/>
                          <a:cs typeface="Arial" panose="020B0604020202020204" pitchFamily="34" charset="0"/>
                        </a:rPr>
                        <a:t>13.7%</a:t>
                      </a:r>
                      <a:endParaRPr sz="1100" dirty="0">
                        <a:latin typeface="Arial" panose="020B0604020202020204" pitchFamily="34" charset="0"/>
                        <a:cs typeface="Arial" panose="020B0604020202020204" pitchFamily="34" charset="0"/>
                      </a:endParaRPr>
                    </a:p>
                  </a:txBody>
                  <a:tcPr marL="0" marR="0" marT="81915" marB="0"/>
                </a:tc>
                <a:tc>
                  <a:txBody>
                    <a:bodyPr/>
                    <a:lstStyle/>
                    <a:p>
                      <a:pPr algn="ctr">
                        <a:lnSpc>
                          <a:spcPct val="100000"/>
                        </a:lnSpc>
                        <a:spcBef>
                          <a:spcPts val="645"/>
                        </a:spcBef>
                      </a:pPr>
                      <a:r>
                        <a:rPr lang="en-US" sz="1100" dirty="0">
                          <a:latin typeface="Arial" panose="020B0604020202020204" pitchFamily="34" charset="0"/>
                          <a:cs typeface="Arial" panose="020B0604020202020204" pitchFamily="34" charset="0"/>
                        </a:rPr>
                        <a:t>101.8%</a:t>
                      </a:r>
                      <a:endParaRPr sz="1100" dirty="0">
                        <a:latin typeface="Arial" panose="020B0604020202020204" pitchFamily="34" charset="0"/>
                        <a:cs typeface="Arial" panose="020B0604020202020204" pitchFamily="34" charset="0"/>
                      </a:endParaRPr>
                    </a:p>
                  </a:txBody>
                  <a:tcPr marL="0" marR="0" marT="81915" marB="0"/>
                </a:tc>
                <a:extLst>
                  <a:ext uri="{0D108BD9-81ED-4DB2-BD59-A6C34878D82A}">
                    <a16:rowId xmlns:a16="http://schemas.microsoft.com/office/drawing/2014/main" val="10004"/>
                  </a:ext>
                </a:extLst>
              </a:tr>
            </a:tbl>
          </a:graphicData>
        </a:graphic>
      </p:graphicFrame>
      <p:graphicFrame>
        <p:nvGraphicFramePr>
          <p:cNvPr id="7" name="object 7"/>
          <p:cNvGraphicFramePr>
            <a:graphicFrameLocks noGrp="1"/>
          </p:cNvGraphicFramePr>
          <p:nvPr>
            <p:extLst>
              <p:ext uri="{D42A27DB-BD31-4B8C-83A1-F6EECF244321}">
                <p14:modId xmlns:p14="http://schemas.microsoft.com/office/powerpoint/2010/main" val="3267088649"/>
              </p:ext>
            </p:extLst>
          </p:nvPr>
        </p:nvGraphicFramePr>
        <p:xfrm>
          <a:off x="358776" y="2825418"/>
          <a:ext cx="6404987" cy="2848957"/>
        </p:xfrm>
        <a:graphic>
          <a:graphicData uri="http://schemas.openxmlformats.org/drawingml/2006/table">
            <a:tbl>
              <a:tblPr firstRow="1" bandRow="1">
                <a:tableStyleId>{616DA210-FB5B-4158-B5E0-FEB733F419BA}</a:tableStyleId>
              </a:tblPr>
              <a:tblGrid>
                <a:gridCol w="1221476">
                  <a:extLst>
                    <a:ext uri="{9D8B030D-6E8A-4147-A177-3AD203B41FA5}">
                      <a16:colId xmlns:a16="http://schemas.microsoft.com/office/drawing/2014/main" val="20000"/>
                    </a:ext>
                  </a:extLst>
                </a:gridCol>
                <a:gridCol w="824448">
                  <a:extLst>
                    <a:ext uri="{9D8B030D-6E8A-4147-A177-3AD203B41FA5}">
                      <a16:colId xmlns:a16="http://schemas.microsoft.com/office/drawing/2014/main" val="20001"/>
                    </a:ext>
                  </a:extLst>
                </a:gridCol>
                <a:gridCol w="863706">
                  <a:extLst>
                    <a:ext uri="{9D8B030D-6E8A-4147-A177-3AD203B41FA5}">
                      <a16:colId xmlns:a16="http://schemas.microsoft.com/office/drawing/2014/main" val="20002"/>
                    </a:ext>
                  </a:extLst>
                </a:gridCol>
                <a:gridCol w="911832">
                  <a:extLst>
                    <a:ext uri="{9D8B030D-6E8A-4147-A177-3AD203B41FA5}">
                      <a16:colId xmlns:a16="http://schemas.microsoft.com/office/drawing/2014/main" val="20003"/>
                    </a:ext>
                  </a:extLst>
                </a:gridCol>
                <a:gridCol w="835846">
                  <a:extLst>
                    <a:ext uri="{9D8B030D-6E8A-4147-A177-3AD203B41FA5}">
                      <a16:colId xmlns:a16="http://schemas.microsoft.com/office/drawing/2014/main" val="20004"/>
                    </a:ext>
                  </a:extLst>
                </a:gridCol>
                <a:gridCol w="1747679">
                  <a:extLst>
                    <a:ext uri="{9D8B030D-6E8A-4147-A177-3AD203B41FA5}">
                      <a16:colId xmlns:a16="http://schemas.microsoft.com/office/drawing/2014/main" val="20005"/>
                    </a:ext>
                  </a:extLst>
                </a:gridCol>
              </a:tblGrid>
              <a:tr h="425932">
                <a:tc>
                  <a:txBody>
                    <a:bodyPr/>
                    <a:lstStyle/>
                    <a:p>
                      <a:pPr algn="ctr">
                        <a:lnSpc>
                          <a:spcPct val="100000"/>
                        </a:lnSpc>
                        <a:spcBef>
                          <a:spcPts val="720"/>
                        </a:spcBef>
                      </a:pPr>
                      <a:r>
                        <a:rPr sz="1100" b="1" dirty="0">
                          <a:solidFill>
                            <a:schemeClr val="bg1"/>
                          </a:solidFill>
                          <a:latin typeface="Arial" panose="020B0604020202020204" pitchFamily="34" charset="0"/>
                          <a:cs typeface="Arial" panose="020B0604020202020204" pitchFamily="34" charset="0"/>
                        </a:rPr>
                        <a:t>Year</a:t>
                      </a:r>
                      <a:r>
                        <a:rPr sz="1100" b="1" spc="-15" dirty="0">
                          <a:solidFill>
                            <a:schemeClr val="bg1"/>
                          </a:solidFill>
                          <a:latin typeface="Arial" panose="020B0604020202020204" pitchFamily="34" charset="0"/>
                          <a:cs typeface="Arial" panose="020B0604020202020204" pitchFamily="34" charset="0"/>
                        </a:rPr>
                        <a:t> </a:t>
                      </a:r>
                      <a:r>
                        <a:rPr lang="en-US" sz="1100" b="1" dirty="0">
                          <a:solidFill>
                            <a:schemeClr val="bg1"/>
                          </a:solidFill>
                          <a:latin typeface="Arial" panose="020B0604020202020204" pitchFamily="34" charset="0"/>
                          <a:cs typeface="Arial" panose="020B0604020202020204" pitchFamily="34" charset="0"/>
                        </a:rPr>
                        <a:t>–</a:t>
                      </a:r>
                      <a:r>
                        <a:rPr sz="1100" b="1" spc="-5" dirty="0">
                          <a:solidFill>
                            <a:schemeClr val="bg1"/>
                          </a:solidFill>
                          <a:latin typeface="Arial" panose="020B0604020202020204" pitchFamily="34" charset="0"/>
                          <a:cs typeface="Arial" panose="020B0604020202020204" pitchFamily="34" charset="0"/>
                        </a:rPr>
                        <a:t> </a:t>
                      </a:r>
                      <a:r>
                        <a:rPr sz="1100" b="1" spc="-10" dirty="0">
                          <a:solidFill>
                            <a:schemeClr val="bg1"/>
                          </a:solidFill>
                          <a:latin typeface="Arial" panose="020B0604020202020204" pitchFamily="34" charset="0"/>
                          <a:cs typeface="Arial" panose="020B0604020202020204" pitchFamily="34" charset="0"/>
                        </a:rPr>
                        <a:t>Quarter</a:t>
                      </a:r>
                      <a:endParaRPr sz="1100" dirty="0">
                        <a:solidFill>
                          <a:schemeClr val="bg1"/>
                        </a:solidFill>
                        <a:latin typeface="Arial" panose="020B0604020202020204" pitchFamily="34" charset="0"/>
                        <a:cs typeface="Arial" panose="020B0604020202020204" pitchFamily="34" charset="0"/>
                      </a:endParaRPr>
                    </a:p>
                  </a:txBody>
                  <a:tcPr marL="0" marR="0" marT="91440" marB="0">
                    <a:solidFill>
                      <a:srgbClr val="472C7B"/>
                    </a:solidFill>
                  </a:tcPr>
                </a:tc>
                <a:tc>
                  <a:txBody>
                    <a:bodyPr/>
                    <a:lstStyle/>
                    <a:p>
                      <a:pPr marL="635" algn="ctr">
                        <a:lnSpc>
                          <a:spcPct val="100000"/>
                        </a:lnSpc>
                        <a:spcBef>
                          <a:spcPts val="720"/>
                        </a:spcBef>
                      </a:pPr>
                      <a:r>
                        <a:rPr sz="1100" b="1" spc="-10" dirty="0">
                          <a:solidFill>
                            <a:schemeClr val="bg1"/>
                          </a:solidFill>
                          <a:latin typeface="Arial" panose="020B0604020202020204" pitchFamily="34" charset="0"/>
                          <a:cs typeface="Arial" panose="020B0604020202020204" pitchFamily="34" charset="0"/>
                        </a:rPr>
                        <a:t>Enplaned</a:t>
                      </a:r>
                      <a:endParaRPr sz="1100" dirty="0">
                        <a:solidFill>
                          <a:schemeClr val="bg1"/>
                        </a:solidFill>
                        <a:latin typeface="Arial" panose="020B0604020202020204" pitchFamily="34" charset="0"/>
                        <a:cs typeface="Arial" panose="020B0604020202020204" pitchFamily="34" charset="0"/>
                      </a:endParaRPr>
                    </a:p>
                  </a:txBody>
                  <a:tcPr marL="0" marR="0" marT="91440" marB="0">
                    <a:solidFill>
                      <a:srgbClr val="472C7B"/>
                    </a:solidFill>
                  </a:tcPr>
                </a:tc>
                <a:tc>
                  <a:txBody>
                    <a:bodyPr/>
                    <a:lstStyle/>
                    <a:p>
                      <a:pPr marL="1270" algn="ctr">
                        <a:lnSpc>
                          <a:spcPct val="100000"/>
                        </a:lnSpc>
                        <a:spcBef>
                          <a:spcPts val="720"/>
                        </a:spcBef>
                      </a:pPr>
                      <a:r>
                        <a:rPr sz="1100" b="1" dirty="0">
                          <a:solidFill>
                            <a:schemeClr val="bg1"/>
                          </a:solidFill>
                          <a:latin typeface="Arial" panose="020B0604020202020204" pitchFamily="34" charset="0"/>
                          <a:cs typeface="Arial" panose="020B0604020202020204" pitchFamily="34" charset="0"/>
                        </a:rPr>
                        <a:t>%</a:t>
                      </a:r>
                      <a:r>
                        <a:rPr sz="1100" b="1" spc="-20" dirty="0">
                          <a:solidFill>
                            <a:schemeClr val="bg1"/>
                          </a:solidFill>
                          <a:latin typeface="Arial" panose="020B0604020202020204" pitchFamily="34" charset="0"/>
                          <a:cs typeface="Arial" panose="020B0604020202020204" pitchFamily="34" charset="0"/>
                        </a:rPr>
                        <a:t> </a:t>
                      </a:r>
                      <a:r>
                        <a:rPr sz="1100" b="1" spc="-10" dirty="0">
                          <a:solidFill>
                            <a:schemeClr val="bg1"/>
                          </a:solidFill>
                          <a:latin typeface="Arial" panose="020B0604020202020204" pitchFamily="34" charset="0"/>
                          <a:cs typeface="Arial" panose="020B0604020202020204" pitchFamily="34" charset="0"/>
                        </a:rPr>
                        <a:t>Variation</a:t>
                      </a:r>
                      <a:endParaRPr sz="1100" dirty="0">
                        <a:solidFill>
                          <a:schemeClr val="bg1"/>
                        </a:solidFill>
                        <a:latin typeface="Arial" panose="020B0604020202020204" pitchFamily="34" charset="0"/>
                        <a:cs typeface="Arial" panose="020B0604020202020204" pitchFamily="34" charset="0"/>
                      </a:endParaRPr>
                    </a:p>
                  </a:txBody>
                  <a:tcPr marL="0" marR="0" marT="91440" marB="0">
                    <a:solidFill>
                      <a:srgbClr val="472C7B"/>
                    </a:solidFill>
                  </a:tcPr>
                </a:tc>
                <a:tc>
                  <a:txBody>
                    <a:bodyPr/>
                    <a:lstStyle/>
                    <a:p>
                      <a:pPr marL="2540" algn="ctr">
                        <a:lnSpc>
                          <a:spcPct val="100000"/>
                        </a:lnSpc>
                        <a:spcBef>
                          <a:spcPts val="720"/>
                        </a:spcBef>
                      </a:pPr>
                      <a:r>
                        <a:rPr sz="1100" b="1" spc="-10" dirty="0">
                          <a:solidFill>
                            <a:schemeClr val="bg1"/>
                          </a:solidFill>
                          <a:latin typeface="Arial" panose="020B0604020202020204" pitchFamily="34" charset="0"/>
                          <a:cs typeface="Arial" panose="020B0604020202020204" pitchFamily="34" charset="0"/>
                        </a:rPr>
                        <a:t>Deplaned</a:t>
                      </a:r>
                      <a:endParaRPr sz="1100" dirty="0">
                        <a:solidFill>
                          <a:schemeClr val="bg1"/>
                        </a:solidFill>
                        <a:latin typeface="Arial" panose="020B0604020202020204" pitchFamily="34" charset="0"/>
                        <a:cs typeface="Arial" panose="020B0604020202020204" pitchFamily="34" charset="0"/>
                      </a:endParaRPr>
                    </a:p>
                  </a:txBody>
                  <a:tcPr marL="0" marR="0" marT="91440" marB="0">
                    <a:solidFill>
                      <a:srgbClr val="472C7B"/>
                    </a:solidFill>
                  </a:tcPr>
                </a:tc>
                <a:tc>
                  <a:txBody>
                    <a:bodyPr/>
                    <a:lstStyle/>
                    <a:p>
                      <a:pPr marL="1905" algn="ctr">
                        <a:lnSpc>
                          <a:spcPct val="100000"/>
                        </a:lnSpc>
                        <a:spcBef>
                          <a:spcPts val="720"/>
                        </a:spcBef>
                      </a:pPr>
                      <a:r>
                        <a:rPr sz="1100" b="1" dirty="0">
                          <a:solidFill>
                            <a:schemeClr val="bg1"/>
                          </a:solidFill>
                          <a:latin typeface="Arial" panose="020B0604020202020204" pitchFamily="34" charset="0"/>
                          <a:cs typeface="Arial" panose="020B0604020202020204" pitchFamily="34" charset="0"/>
                        </a:rPr>
                        <a:t>%</a:t>
                      </a:r>
                      <a:r>
                        <a:rPr sz="1100" b="1" spc="-20" dirty="0">
                          <a:solidFill>
                            <a:schemeClr val="bg1"/>
                          </a:solidFill>
                          <a:latin typeface="Arial" panose="020B0604020202020204" pitchFamily="34" charset="0"/>
                          <a:cs typeface="Arial" panose="020B0604020202020204" pitchFamily="34" charset="0"/>
                        </a:rPr>
                        <a:t> </a:t>
                      </a:r>
                      <a:r>
                        <a:rPr sz="1100" b="1" spc="-10" dirty="0">
                          <a:solidFill>
                            <a:schemeClr val="bg1"/>
                          </a:solidFill>
                          <a:latin typeface="Arial" panose="020B0604020202020204" pitchFamily="34" charset="0"/>
                          <a:cs typeface="Arial" panose="020B0604020202020204" pitchFamily="34" charset="0"/>
                        </a:rPr>
                        <a:t>Variation</a:t>
                      </a:r>
                      <a:endParaRPr sz="1100" dirty="0">
                        <a:solidFill>
                          <a:schemeClr val="bg1"/>
                        </a:solidFill>
                        <a:latin typeface="Arial" panose="020B0604020202020204" pitchFamily="34" charset="0"/>
                        <a:cs typeface="Arial" panose="020B0604020202020204" pitchFamily="34" charset="0"/>
                      </a:endParaRPr>
                    </a:p>
                  </a:txBody>
                  <a:tcPr marL="0" marR="0" marT="91440" marB="0">
                    <a:solidFill>
                      <a:srgbClr val="472C7B"/>
                    </a:solidFill>
                  </a:tcPr>
                </a:tc>
                <a:tc>
                  <a:txBody>
                    <a:bodyPr/>
                    <a:lstStyle/>
                    <a:p>
                      <a:pPr marL="4445" algn="ctr">
                        <a:lnSpc>
                          <a:spcPct val="100000"/>
                        </a:lnSpc>
                        <a:spcBef>
                          <a:spcPts val="720"/>
                        </a:spcBef>
                      </a:pPr>
                      <a:r>
                        <a:rPr sz="1100" b="1" dirty="0">
                          <a:solidFill>
                            <a:schemeClr val="bg1"/>
                          </a:solidFill>
                          <a:latin typeface="Arial" panose="020B0604020202020204" pitchFamily="34" charset="0"/>
                          <a:cs typeface="Arial" panose="020B0604020202020204" pitchFamily="34" charset="0"/>
                        </a:rPr>
                        <a:t>Index</a:t>
                      </a:r>
                      <a:r>
                        <a:rPr sz="1100" b="1" spc="-25" dirty="0">
                          <a:solidFill>
                            <a:schemeClr val="bg1"/>
                          </a:solidFill>
                          <a:latin typeface="Arial" panose="020B0604020202020204" pitchFamily="34" charset="0"/>
                          <a:cs typeface="Arial" panose="020B0604020202020204" pitchFamily="34" charset="0"/>
                        </a:rPr>
                        <a:t> </a:t>
                      </a:r>
                      <a:r>
                        <a:rPr sz="1100" b="1" spc="-10" dirty="0">
                          <a:solidFill>
                            <a:schemeClr val="bg1"/>
                          </a:solidFill>
                          <a:latin typeface="Arial" panose="020B0604020202020204" pitchFamily="34" charset="0"/>
                          <a:cs typeface="Arial" panose="020B0604020202020204" pitchFamily="34" charset="0"/>
                        </a:rPr>
                        <a:t>Enplaned/Deplaned</a:t>
                      </a:r>
                      <a:endParaRPr sz="1100" dirty="0">
                        <a:solidFill>
                          <a:schemeClr val="bg1"/>
                        </a:solidFill>
                        <a:latin typeface="Arial" panose="020B0604020202020204" pitchFamily="34" charset="0"/>
                        <a:cs typeface="Arial" panose="020B0604020202020204" pitchFamily="34" charset="0"/>
                      </a:endParaRPr>
                    </a:p>
                  </a:txBody>
                  <a:tcPr marL="0" marR="0" marT="91440" marB="0">
                    <a:solidFill>
                      <a:srgbClr val="472C7B"/>
                    </a:solidFill>
                  </a:tcPr>
                </a:tc>
                <a:extLst>
                  <a:ext uri="{0D108BD9-81ED-4DB2-BD59-A6C34878D82A}">
                    <a16:rowId xmlns:a16="http://schemas.microsoft.com/office/drawing/2014/main" val="10000"/>
                  </a:ext>
                </a:extLst>
              </a:tr>
              <a:tr h="269225">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2024-1</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lvl="0" algn="ctr">
                        <a:lnSpc>
                          <a:spcPct val="100000"/>
                        </a:lnSpc>
                        <a:spcBef>
                          <a:spcPts val="645"/>
                        </a:spcBef>
                        <a:buNone/>
                      </a:pPr>
                      <a:r>
                        <a:rPr lang="en-US" sz="1100" dirty="0">
                          <a:latin typeface="Arial" panose="020B0604020202020204" pitchFamily="34" charset="0"/>
                          <a:cs typeface="Arial" panose="020B0604020202020204" pitchFamily="34" charset="0"/>
                        </a:rPr>
                        <a:t>74,727</a:t>
                      </a:r>
                    </a:p>
                  </a:txBody>
                  <a:tcPr marL="0" marR="0" marT="81915" marB="0" anchor="ctr"/>
                </a:tc>
                <a:tc>
                  <a:txBody>
                    <a:bodyPr/>
                    <a:lstStyle/>
                    <a:p>
                      <a:pPr lvl="0" algn="ctr">
                        <a:lnSpc>
                          <a:spcPct val="100000"/>
                        </a:lnSpc>
                        <a:spcBef>
                          <a:spcPts val="645"/>
                        </a:spcBef>
                        <a:buNone/>
                      </a:pPr>
                      <a:r>
                        <a:rPr lang="en-US" sz="1100" dirty="0">
                          <a:latin typeface="Arial" panose="020B0604020202020204" pitchFamily="34" charset="0"/>
                          <a:cs typeface="Arial" panose="020B0604020202020204" pitchFamily="34" charset="0"/>
                        </a:rPr>
                        <a:t>-10.1%</a:t>
                      </a:r>
                    </a:p>
                  </a:txBody>
                  <a:tcPr marL="0" marR="0" marT="81915" marB="0" anchor="ctr"/>
                </a:tc>
                <a:tc>
                  <a:txBody>
                    <a:bodyPr/>
                    <a:lstStyle/>
                    <a:p>
                      <a:pPr marL="635" lvl="0" algn="ctr">
                        <a:lnSpc>
                          <a:spcPct val="100000"/>
                        </a:lnSpc>
                        <a:spcBef>
                          <a:spcPts val="645"/>
                        </a:spcBef>
                        <a:buNone/>
                      </a:pPr>
                      <a:r>
                        <a:rPr lang="en-US" sz="1100" dirty="0">
                          <a:latin typeface="Arial" panose="020B0604020202020204" pitchFamily="34" charset="0"/>
                          <a:cs typeface="Arial" panose="020B0604020202020204" pitchFamily="34" charset="0"/>
                        </a:rPr>
                        <a:t>73,619</a:t>
                      </a:r>
                      <a:endParaRPr lang="en-US" dirty="0">
                        <a:latin typeface="Arial" panose="020B0604020202020204" pitchFamily="34" charset="0"/>
                        <a:cs typeface="Arial" panose="020B0604020202020204" pitchFamily="34" charset="0"/>
                      </a:endParaRPr>
                    </a:p>
                  </a:txBody>
                  <a:tcPr marL="0" marR="0" marT="81915" marB="0" anchor="ctr"/>
                </a:tc>
                <a:tc>
                  <a:txBody>
                    <a:bodyPr/>
                    <a:lstStyle/>
                    <a:p>
                      <a:pPr marL="1905" lvl="0" algn="ctr">
                        <a:lnSpc>
                          <a:spcPct val="100000"/>
                        </a:lnSpc>
                        <a:spcBef>
                          <a:spcPts val="645"/>
                        </a:spcBef>
                        <a:buNone/>
                      </a:pPr>
                      <a:r>
                        <a:rPr lang="en-US" sz="1100" dirty="0">
                          <a:latin typeface="Arial" panose="020B0604020202020204" pitchFamily="34" charset="0"/>
                          <a:cs typeface="Arial" panose="020B0604020202020204" pitchFamily="34" charset="0"/>
                        </a:rPr>
                        <a:t>-10.4%</a:t>
                      </a:r>
                    </a:p>
                  </a:txBody>
                  <a:tcPr marL="0" marR="0" marT="81915" marB="0" anchor="ctr"/>
                </a:tc>
                <a:tc>
                  <a:txBody>
                    <a:bodyPr/>
                    <a:lstStyle/>
                    <a:p>
                      <a:pPr lvl="0" algn="ctr">
                        <a:lnSpc>
                          <a:spcPct val="100000"/>
                        </a:lnSpc>
                        <a:spcBef>
                          <a:spcPts val="645"/>
                        </a:spcBef>
                        <a:buNone/>
                      </a:pPr>
                      <a:r>
                        <a:rPr lang="en-US" sz="1100" dirty="0">
                          <a:latin typeface="Arial" panose="020B0604020202020204" pitchFamily="34" charset="0"/>
                          <a:cs typeface="Arial" panose="020B0604020202020204" pitchFamily="34" charset="0"/>
                        </a:rPr>
                        <a:t>101.1%</a:t>
                      </a:r>
                    </a:p>
                  </a:txBody>
                  <a:tcPr marL="0" marR="0" marT="81915" marB="0" anchor="ctr"/>
                </a:tc>
                <a:extLst>
                  <a:ext uri="{0D108BD9-81ED-4DB2-BD59-A6C34878D82A}">
                    <a16:rowId xmlns:a16="http://schemas.microsoft.com/office/drawing/2014/main" val="10001"/>
                  </a:ext>
                </a:extLst>
              </a:tr>
              <a:tr h="269225">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2024-2</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94,601</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26.6%</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89,561</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21.7%</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105.6%</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3467352518"/>
                  </a:ext>
                </a:extLst>
              </a:tr>
              <a:tr h="269225">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2024-3</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95,541</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1.0%</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88,767</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-0.9%</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107.6%</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4222030951"/>
                  </a:ext>
                </a:extLst>
              </a:tr>
              <a:tr h="269225">
                <a:tc>
                  <a:txBody>
                    <a:bodyPr/>
                    <a:lstStyle/>
                    <a:p>
                      <a:pPr algn="ctr">
                        <a:lnSpc>
                          <a:spcPct val="100000"/>
                        </a:lnSpc>
                        <a:spcBef>
                          <a:spcPts val="509"/>
                        </a:spcBef>
                      </a:pPr>
                      <a:r>
                        <a:rPr sz="1100" dirty="0">
                          <a:latin typeface="Arial" panose="020B0604020202020204" pitchFamily="34" charset="0"/>
                          <a:cs typeface="Arial" panose="020B0604020202020204" pitchFamily="34" charset="0"/>
                        </a:rPr>
                        <a:t>202</a:t>
                      </a:r>
                      <a:r>
                        <a:rPr lang="en-US" sz="1100" dirty="0">
                          <a:latin typeface="Arial" panose="020B0604020202020204" pitchFamily="34" charset="0"/>
                          <a:cs typeface="Arial" panose="020B0604020202020204" pitchFamily="34" charset="0"/>
                        </a:rPr>
                        <a:t>4-4</a:t>
                      </a:r>
                      <a:endParaRPr sz="1100" dirty="0">
                        <a:latin typeface="Arial" panose="020B0604020202020204" pitchFamily="34" charset="0"/>
                        <a:ea typeface="Calibri" panose="020F0502020204030204" pitchFamily="34" charset="0"/>
                        <a:cs typeface="Arial" panose="020B0604020202020204" pitchFamily="34" charset="0"/>
                      </a:endParaRPr>
                    </a:p>
                  </a:txBody>
                  <a:tcPr marL="0" marR="0" marT="64769" marB="0" anchor="ctr"/>
                </a:tc>
                <a:tc>
                  <a:txBody>
                    <a:bodyPr/>
                    <a:lstStyle/>
                    <a:p>
                      <a:pPr algn="ctr">
                        <a:lnSpc>
                          <a:spcPct val="100000"/>
                        </a:lnSpc>
                        <a:spcBef>
                          <a:spcPts val="509"/>
                        </a:spcBef>
                      </a:pPr>
                      <a:r>
                        <a:rPr lang="en-US" sz="1100" dirty="0">
                          <a:latin typeface="Arial" panose="020B0604020202020204" pitchFamily="34" charset="0"/>
                          <a:cs typeface="Arial" panose="020B0604020202020204" pitchFamily="34" charset="0"/>
                        </a:rPr>
                        <a:t>97,934</a:t>
                      </a:r>
                      <a:endParaRPr sz="1100" dirty="0">
                        <a:latin typeface="Arial" panose="020B0604020202020204" pitchFamily="34" charset="0"/>
                        <a:ea typeface="Calibri" panose="020F0502020204030204" pitchFamily="34" charset="0"/>
                        <a:cs typeface="Arial" panose="020B0604020202020204" pitchFamily="34" charset="0"/>
                      </a:endParaRPr>
                    </a:p>
                  </a:txBody>
                  <a:tcPr marL="0" marR="0" marT="64769" marB="0" anchor="ctr"/>
                </a:tc>
                <a:tc>
                  <a:txBody>
                    <a:bodyPr/>
                    <a:lstStyle/>
                    <a:p>
                      <a:pPr algn="ctr">
                        <a:lnSpc>
                          <a:spcPct val="100000"/>
                        </a:lnSpc>
                        <a:spcBef>
                          <a:spcPts val="509"/>
                        </a:spcBef>
                      </a:pPr>
                      <a:r>
                        <a:rPr lang="en-US" sz="1100" dirty="0">
                          <a:latin typeface="Arial" panose="020B0604020202020204" pitchFamily="34" charset="0"/>
                          <a:cs typeface="Arial" panose="020B0604020202020204" pitchFamily="34" charset="0"/>
                        </a:rPr>
                        <a:t>2.5%</a:t>
                      </a:r>
                      <a:endParaRPr sz="1100" dirty="0">
                        <a:latin typeface="Arial" panose="020B0604020202020204" pitchFamily="34" charset="0"/>
                        <a:ea typeface="Calibri" panose="020F0502020204030204" pitchFamily="34" charset="0"/>
                        <a:cs typeface="Arial" panose="020B0604020202020204" pitchFamily="34" charset="0"/>
                      </a:endParaRPr>
                    </a:p>
                  </a:txBody>
                  <a:tcPr marL="0" marR="0" marT="64769" marB="0" anchor="ctr"/>
                </a:tc>
                <a:tc>
                  <a:txBody>
                    <a:bodyPr/>
                    <a:lstStyle/>
                    <a:p>
                      <a:pPr algn="ctr">
                        <a:lnSpc>
                          <a:spcPct val="100000"/>
                        </a:lnSpc>
                        <a:spcBef>
                          <a:spcPts val="509"/>
                        </a:spcBef>
                      </a:pPr>
                      <a:r>
                        <a:rPr lang="en-US" sz="1100" dirty="0">
                          <a:latin typeface="Arial" panose="020B0604020202020204" pitchFamily="34" charset="0"/>
                          <a:cs typeface="Arial" panose="020B0604020202020204" pitchFamily="34" charset="0"/>
                        </a:rPr>
                        <a:t>95,920</a:t>
                      </a:r>
                      <a:endParaRPr sz="1100" dirty="0">
                        <a:latin typeface="Arial" panose="020B0604020202020204" pitchFamily="34" charset="0"/>
                        <a:ea typeface="Calibri" panose="020F0502020204030204" pitchFamily="34" charset="0"/>
                        <a:cs typeface="Arial" panose="020B0604020202020204" pitchFamily="34" charset="0"/>
                      </a:endParaRPr>
                    </a:p>
                  </a:txBody>
                  <a:tcPr marL="0" marR="0" marT="64769" marB="0" anchor="ctr"/>
                </a:tc>
                <a:tc>
                  <a:txBody>
                    <a:bodyPr/>
                    <a:lstStyle/>
                    <a:p>
                      <a:pPr algn="ctr">
                        <a:lnSpc>
                          <a:spcPct val="100000"/>
                        </a:lnSpc>
                        <a:spcBef>
                          <a:spcPts val="509"/>
                        </a:spcBef>
                      </a:pPr>
                      <a:r>
                        <a:rPr lang="en-US" sz="1100" dirty="0">
                          <a:latin typeface="Arial" panose="020B0604020202020204" pitchFamily="34" charset="0"/>
                          <a:cs typeface="Arial" panose="020B0604020202020204" pitchFamily="34" charset="0"/>
                        </a:rPr>
                        <a:t>8.1%</a:t>
                      </a:r>
                      <a:endParaRPr sz="1100" dirty="0">
                        <a:latin typeface="Arial" panose="020B0604020202020204" pitchFamily="34" charset="0"/>
                        <a:ea typeface="Calibri" panose="020F0502020204030204" pitchFamily="34" charset="0"/>
                        <a:cs typeface="Arial" panose="020B0604020202020204" pitchFamily="34" charset="0"/>
                      </a:endParaRPr>
                    </a:p>
                  </a:txBody>
                  <a:tcPr marL="0" marR="0" marT="64769" marB="0" anchor="ctr"/>
                </a:tc>
                <a:tc>
                  <a:txBody>
                    <a:bodyPr/>
                    <a:lstStyle/>
                    <a:p>
                      <a:pPr marL="1270" algn="ctr">
                        <a:lnSpc>
                          <a:spcPct val="100000"/>
                        </a:lnSpc>
                        <a:spcBef>
                          <a:spcPts val="509"/>
                        </a:spcBef>
                      </a:pPr>
                      <a:r>
                        <a:rPr lang="en-US" sz="1100" dirty="0">
                          <a:latin typeface="Arial" panose="020B0604020202020204" pitchFamily="34" charset="0"/>
                          <a:cs typeface="Arial" panose="020B0604020202020204" pitchFamily="34" charset="0"/>
                        </a:rPr>
                        <a:t>102.1%</a:t>
                      </a:r>
                      <a:endParaRPr sz="1100" dirty="0">
                        <a:latin typeface="Arial" panose="020B0604020202020204" pitchFamily="34" charset="0"/>
                        <a:ea typeface="Calibri" panose="020F0502020204030204" pitchFamily="34" charset="0"/>
                        <a:cs typeface="Arial" panose="020B0604020202020204" pitchFamily="34" charset="0"/>
                      </a:endParaRPr>
                    </a:p>
                  </a:txBody>
                  <a:tcPr marL="0" marR="0" marT="64769" marB="0" anchor="ctr"/>
                </a:tc>
                <a:extLst>
                  <a:ext uri="{0D108BD9-81ED-4DB2-BD59-A6C34878D82A}">
                    <a16:rowId xmlns:a16="http://schemas.microsoft.com/office/drawing/2014/main" val="551640467"/>
                  </a:ext>
                </a:extLst>
              </a:tr>
              <a:tr h="269225">
                <a:tc>
                  <a:txBody>
                    <a:bodyPr/>
                    <a:lstStyle/>
                    <a:p>
                      <a:pPr marL="0" marR="0" lvl="0" indent="0" algn="ctr" defTabSz="914400" eaLnBrk="1" fontAlgn="auto" latinLnBrk="0" hangingPunct="1">
                        <a:lnSpc>
                          <a:spcPct val="100000"/>
                        </a:lnSpc>
                        <a:spcBef>
                          <a:spcPts val="509"/>
                        </a:spcBef>
                        <a:spcAft>
                          <a:spcPts val="0"/>
                        </a:spcAft>
                        <a:buClrTx/>
                        <a:buSzTx/>
                        <a:buFontTx/>
                        <a:buNone/>
                        <a:tabLst/>
                        <a:defRPr/>
                      </a:pPr>
                      <a:r>
                        <a:rPr lang="en-US" sz="1100" dirty="0">
                          <a:latin typeface="Arial" panose="020B0604020202020204" pitchFamily="34" charset="0"/>
                          <a:cs typeface="Arial" panose="020B0604020202020204" pitchFamily="34" charset="0"/>
                        </a:rPr>
                        <a:t>2025-1</a:t>
                      </a:r>
                      <a:endParaRPr lang="en-US" sz="1100" dirty="0">
                        <a:latin typeface="Arial" panose="020B0604020202020204" pitchFamily="34" charset="0"/>
                        <a:ea typeface="Calibri" panose="020F0502020204030204" pitchFamily="34" charset="0"/>
                        <a:cs typeface="Arial" panose="020B0604020202020204" pitchFamily="34" charset="0"/>
                      </a:endParaRPr>
                    </a:p>
                  </a:txBody>
                  <a:tcPr marL="0" marR="0" marT="64769" marB="0" anchor="ctr"/>
                </a:tc>
                <a:tc>
                  <a:txBody>
                    <a:bodyPr/>
                    <a:lstStyle/>
                    <a:p>
                      <a:pPr algn="ctr" fontAlgn="b"/>
                      <a:r>
                        <a:rPr lang="en-US" sz="1100" b="0" u="none" strike="noStrike">
                          <a:solidFill>
                            <a:srgbClr val="000000"/>
                          </a:solidFill>
                          <a:effectLst/>
                          <a:latin typeface="Arial" panose="020B0604020202020204" pitchFamily="34" charset="0"/>
                          <a:cs typeface="Arial" panose="020B0604020202020204" pitchFamily="34" charset="0"/>
                        </a:rPr>
                        <a:t>86,257</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a:solidFill>
                            <a:srgbClr val="000000"/>
                          </a:solidFill>
                          <a:effectLst/>
                          <a:latin typeface="Arial" panose="020B0604020202020204" pitchFamily="34" charset="0"/>
                          <a:cs typeface="Arial" panose="020B0604020202020204" pitchFamily="34" charset="0"/>
                        </a:rPr>
                        <a:t>-11.9%</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84,901</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-11.5%</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100" b="0" u="none" strike="noStrike" dirty="0">
                          <a:solidFill>
                            <a:srgbClr val="000000"/>
                          </a:solidFill>
                          <a:effectLst/>
                          <a:latin typeface="Arial" panose="020B0604020202020204" pitchFamily="34" charset="0"/>
                          <a:cs typeface="Arial" panose="020B0604020202020204" pitchFamily="34" charset="0"/>
                        </a:rPr>
                        <a:t>101.6%</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4192284129"/>
                  </a:ext>
                </a:extLst>
              </a:tr>
              <a:tr h="269225">
                <a:tc>
                  <a:txBody>
                    <a:bodyPr/>
                    <a:lstStyle/>
                    <a:p>
                      <a:pPr marL="0" marR="0" lvl="0" indent="0" algn="ctr" defTabSz="914400" eaLnBrk="1" fontAlgn="auto" latinLnBrk="0" hangingPunct="1">
                        <a:lnSpc>
                          <a:spcPct val="100000"/>
                        </a:lnSpc>
                        <a:spcBef>
                          <a:spcPts val="509"/>
                        </a:spcBef>
                        <a:spcAft>
                          <a:spcPts val="0"/>
                        </a:spcAft>
                        <a:buClrTx/>
                        <a:buSzTx/>
                        <a:buFontTx/>
                        <a:buNone/>
                        <a:tabLst/>
                        <a:defRPr/>
                      </a:pPr>
                      <a:r>
                        <a:rPr lang="en-US" sz="1100" dirty="0">
                          <a:latin typeface="Arial" panose="020B0604020202020204" pitchFamily="34" charset="0"/>
                          <a:cs typeface="Arial" panose="020B0604020202020204" pitchFamily="34" charset="0"/>
                        </a:rPr>
                        <a:t>2025-2</a:t>
                      </a:r>
                      <a:endParaRPr lang="en-US" sz="1100" dirty="0">
                        <a:latin typeface="Arial" panose="020B0604020202020204" pitchFamily="34" charset="0"/>
                        <a:ea typeface="Calibri" panose="020F0502020204030204" pitchFamily="34" charset="0"/>
                        <a:cs typeface="Arial" panose="020B0604020202020204" pitchFamily="34" charset="0"/>
                      </a:endParaRPr>
                    </a:p>
                  </a:txBody>
                  <a:tcPr marL="0" marR="0" marT="64769" marB="0" anchor="ctr"/>
                </a:tc>
                <a:tc>
                  <a:txBody>
                    <a:bodyPr/>
                    <a:lstStyle/>
                    <a:p>
                      <a:pPr algn="ctr" fontAlgn="b">
                        <a:buNone/>
                      </a:pPr>
                      <a:r>
                        <a:rPr lang="en-US" sz="1100" b="0" u="none" strike="noStrike" dirty="0">
                          <a:solidFill>
                            <a:srgbClr val="000000"/>
                          </a:solidFill>
                          <a:effectLst/>
                          <a:latin typeface="Arial" panose="020B0604020202020204" pitchFamily="34" charset="0"/>
                          <a:cs typeface="Arial" panose="020B0604020202020204" pitchFamily="34" charset="0"/>
                        </a:rPr>
                        <a:t>111,366</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buNone/>
                      </a:pPr>
                      <a:r>
                        <a:rPr lang="en-US" sz="1100" b="0" u="none" strike="noStrike">
                          <a:solidFill>
                            <a:srgbClr val="000000"/>
                          </a:solidFill>
                          <a:effectLst/>
                          <a:latin typeface="Arial" panose="020B0604020202020204" pitchFamily="34" charset="0"/>
                          <a:cs typeface="Arial" panose="020B0604020202020204" pitchFamily="34" charset="0"/>
                        </a:rPr>
                        <a:t>29.1%</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buNone/>
                      </a:pPr>
                      <a:r>
                        <a:rPr lang="en-US" sz="1100" b="0" u="none" strike="noStrike" dirty="0">
                          <a:solidFill>
                            <a:srgbClr val="000000"/>
                          </a:solidFill>
                          <a:effectLst/>
                          <a:latin typeface="Arial" panose="020B0604020202020204" pitchFamily="34" charset="0"/>
                          <a:cs typeface="Arial" panose="020B0604020202020204" pitchFamily="34" charset="0"/>
                        </a:rPr>
                        <a:t>107,412</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buNone/>
                      </a:pPr>
                      <a:r>
                        <a:rPr lang="en-US" sz="1100" b="0" u="none" strike="noStrike" dirty="0">
                          <a:solidFill>
                            <a:srgbClr val="000000"/>
                          </a:solidFill>
                          <a:effectLst/>
                          <a:latin typeface="Arial" panose="020B0604020202020204" pitchFamily="34" charset="0"/>
                          <a:cs typeface="Arial" panose="020B0604020202020204" pitchFamily="34" charset="0"/>
                        </a:rPr>
                        <a:t>26.5%</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buNone/>
                      </a:pPr>
                      <a:r>
                        <a:rPr lang="en-US" sz="1100" b="0" u="none" strike="noStrike" dirty="0">
                          <a:solidFill>
                            <a:srgbClr val="000000"/>
                          </a:solidFill>
                          <a:effectLst/>
                          <a:latin typeface="Arial" panose="020B0604020202020204" pitchFamily="34" charset="0"/>
                          <a:cs typeface="Arial" panose="020B0604020202020204" pitchFamily="34" charset="0"/>
                        </a:rPr>
                        <a:t>103.7%</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874533382"/>
                  </a:ext>
                </a:extLst>
              </a:tr>
              <a:tr h="269225">
                <a:tc>
                  <a:txBody>
                    <a:bodyPr/>
                    <a:lstStyle/>
                    <a:p>
                      <a:pPr marL="0" marR="0" lvl="0" indent="0" algn="ctr" defTabSz="914400" eaLnBrk="1" fontAlgn="auto" latinLnBrk="0" hangingPunct="1">
                        <a:lnSpc>
                          <a:spcPct val="100000"/>
                        </a:lnSpc>
                        <a:spcBef>
                          <a:spcPts val="509"/>
                        </a:spcBef>
                        <a:spcAft>
                          <a:spcPts val="0"/>
                        </a:spcAft>
                        <a:buClrTx/>
                        <a:buSzTx/>
                        <a:buFontTx/>
                        <a:buNone/>
                        <a:tabLst/>
                        <a:defRPr/>
                      </a:pPr>
                      <a:r>
                        <a:rPr lang="en-US" sz="1100" dirty="0">
                          <a:latin typeface="Arial" panose="020B0604020202020204" pitchFamily="34" charset="0"/>
                          <a:cs typeface="Arial" panose="020B0604020202020204" pitchFamily="34" charset="0"/>
                        </a:rPr>
                        <a:t>2025-3</a:t>
                      </a:r>
                      <a:endParaRPr lang="en-US" sz="1100" dirty="0">
                        <a:latin typeface="Arial" panose="020B0604020202020204" pitchFamily="34" charset="0"/>
                        <a:ea typeface="Calibri" panose="020F0502020204030204" pitchFamily="34" charset="0"/>
                        <a:cs typeface="Arial" panose="020B0604020202020204" pitchFamily="34" charset="0"/>
                      </a:endParaRPr>
                    </a:p>
                  </a:txBody>
                  <a:tcPr marL="0" marR="0" marT="64769" marB="0" anchor="ctr"/>
                </a:tc>
                <a:tc>
                  <a:txBody>
                    <a:bodyPr/>
                    <a:lstStyle/>
                    <a:p>
                      <a:pPr algn="ctr" fontAlgn="b">
                        <a:buNone/>
                      </a:pPr>
                      <a:r>
                        <a:rPr lang="en-US" sz="1100" b="0" u="none" strike="noStrike" dirty="0">
                          <a:solidFill>
                            <a:srgbClr val="000000"/>
                          </a:solidFill>
                          <a:effectLst/>
                          <a:latin typeface="Arial" panose="020B0604020202020204" pitchFamily="34" charset="0"/>
                          <a:cs typeface="Arial" panose="020B0604020202020204" pitchFamily="34" charset="0"/>
                        </a:rPr>
                        <a:t>109,498</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buNone/>
                      </a:pPr>
                      <a:r>
                        <a:rPr lang="en-US" sz="1100" b="0" u="none" strike="noStrike">
                          <a:solidFill>
                            <a:srgbClr val="000000"/>
                          </a:solidFill>
                          <a:effectLst/>
                          <a:latin typeface="Arial" panose="020B0604020202020204" pitchFamily="34" charset="0"/>
                          <a:cs typeface="Arial" panose="020B0604020202020204" pitchFamily="34" charset="0"/>
                        </a:rPr>
                        <a:t>-1.7%</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buNone/>
                      </a:pPr>
                      <a:r>
                        <a:rPr lang="en-US" sz="1100" b="0" u="none" strike="noStrike">
                          <a:solidFill>
                            <a:srgbClr val="000000"/>
                          </a:solidFill>
                          <a:effectLst/>
                          <a:latin typeface="Arial" panose="020B0604020202020204" pitchFamily="34" charset="0"/>
                          <a:cs typeface="Arial" panose="020B0604020202020204" pitchFamily="34" charset="0"/>
                        </a:rPr>
                        <a:t>108,262</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buNone/>
                      </a:pPr>
                      <a:r>
                        <a:rPr lang="en-US" sz="1100" b="0" u="none" strike="noStrike" dirty="0">
                          <a:solidFill>
                            <a:srgbClr val="000000"/>
                          </a:solidFill>
                          <a:effectLst/>
                          <a:latin typeface="Arial" panose="020B0604020202020204" pitchFamily="34" charset="0"/>
                          <a:cs typeface="Arial" panose="020B0604020202020204" pitchFamily="34" charset="0"/>
                        </a:rPr>
                        <a:t>0.8%</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buNone/>
                      </a:pPr>
                      <a:r>
                        <a:rPr lang="en-US" sz="1100" b="0" u="none" strike="noStrike" dirty="0">
                          <a:solidFill>
                            <a:srgbClr val="000000"/>
                          </a:solidFill>
                          <a:effectLst/>
                          <a:latin typeface="Arial" panose="020B0604020202020204" pitchFamily="34" charset="0"/>
                          <a:cs typeface="Arial" panose="020B0604020202020204" pitchFamily="34" charset="0"/>
                        </a:rPr>
                        <a:t>101.1%</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3766052177"/>
                  </a:ext>
                </a:extLst>
              </a:tr>
              <a:tr h="269225">
                <a:tc>
                  <a:txBody>
                    <a:bodyPr/>
                    <a:lstStyle/>
                    <a:p>
                      <a:pPr marL="0" marR="0" lvl="0" indent="0" algn="ctr" defTabSz="914400" eaLnBrk="1" fontAlgn="auto" latinLnBrk="0" hangingPunct="1">
                        <a:lnSpc>
                          <a:spcPct val="100000"/>
                        </a:lnSpc>
                        <a:spcBef>
                          <a:spcPts val="509"/>
                        </a:spcBef>
                        <a:spcAft>
                          <a:spcPts val="0"/>
                        </a:spcAft>
                        <a:buClrTx/>
                        <a:buSzTx/>
                        <a:buFontTx/>
                        <a:buNone/>
                        <a:tabLst/>
                        <a:defRPr/>
                      </a:pPr>
                      <a:r>
                        <a:rPr lang="en-US" sz="1100" dirty="0">
                          <a:latin typeface="Arial" panose="020B0604020202020204" pitchFamily="34" charset="0"/>
                          <a:cs typeface="Arial" panose="020B0604020202020204" pitchFamily="34" charset="0"/>
                        </a:rPr>
                        <a:t>2025-4</a:t>
                      </a:r>
                      <a:endParaRPr lang="en-US" sz="1100" dirty="0">
                        <a:latin typeface="Arial" panose="020B0604020202020204" pitchFamily="34" charset="0"/>
                        <a:ea typeface="Calibri" panose="020F0502020204030204" pitchFamily="34" charset="0"/>
                        <a:cs typeface="Arial" panose="020B0604020202020204" pitchFamily="34" charset="0"/>
                      </a:endParaRPr>
                    </a:p>
                  </a:txBody>
                  <a:tcPr marL="0" marR="0" marT="64769" marB="0" anchor="ctr"/>
                </a:tc>
                <a:tc>
                  <a:txBody>
                    <a:bodyPr/>
                    <a:lstStyle/>
                    <a:p>
                      <a:pPr algn="ctr" fontAlgn="b">
                        <a:buNone/>
                      </a:pPr>
                      <a:r>
                        <a:rPr lang="en-US" sz="1100" b="0" u="none" strike="noStrike" dirty="0">
                          <a:solidFill>
                            <a:srgbClr val="000000"/>
                          </a:solidFill>
                          <a:effectLst/>
                          <a:latin typeface="Arial" panose="020B0604020202020204" pitchFamily="34" charset="0"/>
                          <a:cs typeface="Arial" panose="020B0604020202020204" pitchFamily="34" charset="0"/>
                        </a:rPr>
                        <a:t>95,710</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buNone/>
                      </a:pPr>
                      <a:r>
                        <a:rPr lang="en-US" sz="1100" b="0" u="none" strike="noStrike" dirty="0">
                          <a:solidFill>
                            <a:srgbClr val="000000"/>
                          </a:solidFill>
                          <a:effectLst/>
                          <a:latin typeface="Arial" panose="020B0604020202020204" pitchFamily="34" charset="0"/>
                          <a:cs typeface="Arial" panose="020B0604020202020204" pitchFamily="34" charset="0"/>
                        </a:rPr>
                        <a:t>-12.6%</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buNone/>
                      </a:pPr>
                      <a:r>
                        <a:rPr lang="en-US" sz="1100" b="0" u="none" strike="noStrike">
                          <a:solidFill>
                            <a:srgbClr val="000000"/>
                          </a:solidFill>
                          <a:effectLst/>
                          <a:latin typeface="Arial" panose="020B0604020202020204" pitchFamily="34" charset="0"/>
                          <a:cs typeface="Arial" panose="020B0604020202020204" pitchFamily="34" charset="0"/>
                        </a:rPr>
                        <a:t>95,083</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buNone/>
                      </a:pPr>
                      <a:r>
                        <a:rPr lang="en-US" sz="1100" b="0" u="none" strike="noStrike">
                          <a:solidFill>
                            <a:srgbClr val="000000"/>
                          </a:solidFill>
                          <a:effectLst/>
                          <a:latin typeface="Arial" panose="020B0604020202020204" pitchFamily="34" charset="0"/>
                          <a:cs typeface="Arial" panose="020B0604020202020204" pitchFamily="34" charset="0"/>
                        </a:rPr>
                        <a:t>-12.2%</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buNone/>
                      </a:pPr>
                      <a:r>
                        <a:rPr lang="en-US" sz="1100" b="0" u="none" strike="noStrike" dirty="0">
                          <a:solidFill>
                            <a:srgbClr val="000000"/>
                          </a:solidFill>
                          <a:effectLst/>
                          <a:latin typeface="Arial" panose="020B0604020202020204" pitchFamily="34" charset="0"/>
                          <a:cs typeface="Arial" panose="020B0604020202020204" pitchFamily="34" charset="0"/>
                        </a:rPr>
                        <a:t>100.7%</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972819769"/>
                  </a:ext>
                </a:extLst>
              </a:tr>
              <a:tr h="269225">
                <a:tc>
                  <a:txBody>
                    <a:bodyPr/>
                    <a:lstStyle/>
                    <a:p>
                      <a:pPr marL="0" marR="0" lvl="0" indent="0" algn="ctr" defTabSz="914400" eaLnBrk="1" fontAlgn="auto" latinLnBrk="0" hangingPunct="1">
                        <a:lnSpc>
                          <a:spcPct val="100000"/>
                        </a:lnSpc>
                        <a:spcBef>
                          <a:spcPts val="509"/>
                        </a:spcBef>
                        <a:spcAft>
                          <a:spcPts val="0"/>
                        </a:spcAft>
                        <a:buClrTx/>
                        <a:buSzTx/>
                        <a:buFontTx/>
                        <a:buNone/>
                        <a:tabLst/>
                        <a:defRPr/>
                      </a:pPr>
                      <a:r>
                        <a:rPr lang="en-US" sz="1100" dirty="0">
                          <a:latin typeface="Arial" panose="020B0604020202020204" pitchFamily="34" charset="0"/>
                          <a:ea typeface="Calibri" panose="020F0502020204030204" pitchFamily="34" charset="0"/>
                          <a:cs typeface="Arial" panose="020B0604020202020204" pitchFamily="34" charset="0"/>
                        </a:rPr>
                        <a:t>2026-1</a:t>
                      </a:r>
                    </a:p>
                  </a:txBody>
                  <a:tcPr marL="0" marR="0" marT="64769"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78,449</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-18.0%</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76,851</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-19.2%</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102.1%</a:t>
                      </a:r>
                    </a:p>
                  </a:txBody>
                  <a:tcPr marL="9525" marR="9525" marT="9525" marB="0" anchor="ctr"/>
                </a:tc>
                <a:extLst>
                  <a:ext uri="{0D108BD9-81ED-4DB2-BD59-A6C34878D82A}">
                    <a16:rowId xmlns:a16="http://schemas.microsoft.com/office/drawing/2014/main" val="170017683"/>
                  </a:ext>
                </a:extLst>
              </a:tr>
            </a:tbl>
          </a:graphicData>
        </a:graphic>
      </p:graphicFrame>
      <p:sp>
        <p:nvSpPr>
          <p:cNvPr id="8" name="object 8"/>
          <p:cNvSpPr txBox="1"/>
          <p:nvPr/>
        </p:nvSpPr>
        <p:spPr>
          <a:xfrm>
            <a:off x="337210" y="6154954"/>
            <a:ext cx="5301590" cy="153888"/>
          </a:xfrm>
          <a:prstGeom prst="rect">
            <a:avLst/>
          </a:prstGeom>
        </p:spPr>
        <p:txBody>
          <a:bodyPr vert="horz" wrap="square" lIns="0" tIns="0" rIns="0" bIns="0" rtlCol="0">
            <a:spAutoFit/>
          </a:bodyPr>
          <a:lstStyle/>
          <a:p>
            <a:pPr marL="12700">
              <a:lnSpc>
                <a:spcPts val="1240"/>
              </a:lnSpc>
            </a:pPr>
            <a:r>
              <a:rPr sz="1200" dirty="0">
                <a:latin typeface="Arial" panose="020B0604020202020204" pitchFamily="34" charset="0"/>
                <a:cs typeface="Arial" panose="020B0604020202020204" pitchFamily="34" charset="0"/>
              </a:rPr>
              <a:t>Data</a:t>
            </a:r>
            <a:r>
              <a:rPr sz="1200" spc="-4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and</a:t>
            </a:r>
            <a:r>
              <a:rPr sz="1200" spc="-3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images</a:t>
            </a:r>
            <a:r>
              <a:rPr sz="1200" spc="-1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from:</a:t>
            </a:r>
            <a:r>
              <a:rPr sz="1200" spc="-25" dirty="0">
                <a:latin typeface="Arial" panose="020B0604020202020204" pitchFamily="34" charset="0"/>
                <a:cs typeface="Arial" panose="020B0604020202020204" pitchFamily="34" charset="0"/>
              </a:rPr>
              <a:t> </a:t>
            </a:r>
            <a:r>
              <a:rPr sz="1200" spc="-10" dirty="0">
                <a:latin typeface="Arial" panose="020B0604020202020204" pitchFamily="34" charset="0"/>
                <a:cs typeface="Arial" panose="020B0604020202020204" pitchFamily="34" charset="0"/>
              </a:rPr>
              <a:t>Shreveport</a:t>
            </a:r>
            <a:r>
              <a:rPr sz="1200" spc="-6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Regional</a:t>
            </a:r>
            <a:r>
              <a:rPr sz="1200" spc="-1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Airport.</a:t>
            </a:r>
            <a:r>
              <a:rPr sz="1200" spc="-30" dirty="0">
                <a:latin typeface="Arial" panose="020B0604020202020204" pitchFamily="34" charset="0"/>
                <a:cs typeface="Arial" panose="020B0604020202020204" pitchFamily="34" charset="0"/>
              </a:rPr>
              <a:t> </a:t>
            </a:r>
            <a:r>
              <a:rPr sz="1200" u="sng" spc="-10" dirty="0">
                <a:solidFill>
                  <a:srgbClr val="0462C1"/>
                </a:solidFill>
                <a:uFill>
                  <a:solidFill>
                    <a:srgbClr val="0462C1"/>
                  </a:solidFill>
                </a:uFill>
                <a:latin typeface="Arial" panose="020B0604020202020204" pitchFamily="34" charset="0"/>
                <a:cs typeface="Arial" panose="020B0604020202020204" pitchFamily="34" charset="0"/>
                <a:hlinkClick r:id="rId2"/>
              </a:rPr>
              <a:t>www.flyshreveport.com</a:t>
            </a:r>
            <a:endParaRPr sz="1200" dirty="0">
              <a:latin typeface="Arial" panose="020B0604020202020204" pitchFamily="34" charset="0"/>
              <a:cs typeface="Arial" panose="020B0604020202020204" pitchFamily="34" charset="0"/>
            </a:endParaRPr>
          </a:p>
        </p:txBody>
      </p:sp>
      <p:pic>
        <p:nvPicPr>
          <p:cNvPr id="4" name="object 4" descr="The Shreveport Regional Airport logo."/>
          <p:cNvPicPr/>
          <p:nvPr/>
        </p:nvPicPr>
        <p:blipFill>
          <a:blip r:embed="rId3" cstate="print"/>
          <a:stretch>
            <a:fillRect/>
          </a:stretch>
        </p:blipFill>
        <p:spPr>
          <a:xfrm>
            <a:off x="7247527" y="893282"/>
            <a:ext cx="4411981" cy="588680"/>
          </a:xfrm>
          <a:prstGeom prst="rect">
            <a:avLst/>
          </a:prstGeom>
        </p:spPr>
      </p:pic>
      <p:pic>
        <p:nvPicPr>
          <p:cNvPr id="10" name="Picture 9" descr="A map of the US with the flights from Shreveport Regional Airport drawn out.">
            <a:extLst>
              <a:ext uri="{FF2B5EF4-FFF2-40B4-BE49-F238E27FC236}">
                <a16:creationId xmlns:a16="http://schemas.microsoft.com/office/drawing/2014/main" id="{EB7580FE-5975-8EB6-0172-B3EA8361B9DD}"/>
              </a:ext>
            </a:extLst>
          </p:cNvPr>
          <p:cNvPicPr>
            <a:picLocks noChangeAspect="1"/>
          </p:cNvPicPr>
          <p:nvPr/>
        </p:nvPicPr>
        <p:blipFill>
          <a:blip r:embed="rId4"/>
          <a:stretch>
            <a:fillRect/>
          </a:stretch>
        </p:blipFill>
        <p:spPr>
          <a:xfrm>
            <a:off x="7148489" y="1726978"/>
            <a:ext cx="4610059" cy="2593158"/>
          </a:xfrm>
          <a:prstGeom prst="rect">
            <a:avLst/>
          </a:prstGeom>
        </p:spPr>
      </p:pic>
      <p:sp>
        <p:nvSpPr>
          <p:cNvPr id="9" name="object 5">
            <a:extLst>
              <a:ext uri="{FF2B5EF4-FFF2-40B4-BE49-F238E27FC236}">
                <a16:creationId xmlns:a16="http://schemas.microsoft.com/office/drawing/2014/main" id="{9415DC79-6ED0-ED30-746F-04B33E4D6058}"/>
              </a:ext>
            </a:extLst>
          </p:cNvPr>
          <p:cNvSpPr txBox="1"/>
          <p:nvPr/>
        </p:nvSpPr>
        <p:spPr>
          <a:xfrm>
            <a:off x="9113773" y="6422446"/>
            <a:ext cx="2644775" cy="348813"/>
          </a:xfrm>
          <a:prstGeom prst="rect">
            <a:avLst/>
          </a:prstGeom>
        </p:spPr>
        <p:txBody>
          <a:bodyPr vert="horz" wrap="square" lIns="0" tIns="12700" rIns="0" bIns="0" rtlCol="0">
            <a:spAutoFit/>
          </a:bodyPr>
          <a:lstStyle/>
          <a:p>
            <a:pPr marL="12700" algn="r">
              <a:lnSpc>
                <a:spcPct val="100000"/>
              </a:lnSpc>
              <a:spcBef>
                <a:spcPts val="100"/>
              </a:spcBef>
            </a:pPr>
            <a:r>
              <a:rPr sz="1050" dirty="0">
                <a:latin typeface="Arial" panose="020B0604020202020204" pitchFamily="34" charset="0"/>
                <a:cs typeface="Arial" panose="020B0604020202020204" pitchFamily="34" charset="0"/>
              </a:rPr>
              <a:t>NWLA</a:t>
            </a:r>
            <a:r>
              <a:rPr sz="1050" spc="-15"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ECONOMIC</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DASHBOARD</a:t>
            </a:r>
            <a:endParaRPr lang="en-US" sz="1050" spc="-10" dirty="0">
              <a:latin typeface="Arial" panose="020B0604020202020204" pitchFamily="34" charset="0"/>
              <a:cs typeface="Arial" panose="020B0604020202020204" pitchFamily="34" charset="0"/>
            </a:endParaRPr>
          </a:p>
          <a:p>
            <a:pPr marL="12700" algn="r">
              <a:lnSpc>
                <a:spcPct val="100000"/>
              </a:lnSpc>
              <a:spcBef>
                <a:spcPts val="100"/>
              </a:spcBef>
            </a:pPr>
            <a:r>
              <a:rPr lang="en-US" sz="1050" dirty="0">
                <a:latin typeface="Arial" panose="020B0604020202020204" pitchFamily="34" charset="0"/>
                <a:cs typeface="Arial" panose="020B0604020202020204" pitchFamily="34" charset="0"/>
              </a:rPr>
              <a:t>Airport Traffic</a:t>
            </a:r>
          </a:p>
        </p:txBody>
      </p:sp>
      <p:sp>
        <p:nvSpPr>
          <p:cNvPr id="5" name="Slide Number Placeholder 4">
            <a:extLst>
              <a:ext uri="{FF2B5EF4-FFF2-40B4-BE49-F238E27FC236}">
                <a16:creationId xmlns:a16="http://schemas.microsoft.com/office/drawing/2014/main" id="{B3259565-C5C1-8C75-EB7A-BB51D93E4EB2}"/>
              </a:ext>
            </a:extLst>
          </p:cNvPr>
          <p:cNvSpPr>
            <a:spLocks noGrp="1"/>
          </p:cNvSpPr>
          <p:nvPr>
            <p:ph type="sldNum" sz="quarter" idx="7"/>
          </p:nvPr>
        </p:nvSpPr>
        <p:spPr>
          <a:xfrm>
            <a:off x="11758548" y="6590791"/>
            <a:ext cx="433452" cy="153888"/>
          </a:xfrm>
        </p:spPr>
        <p:txBody>
          <a:bodyPr/>
          <a:lstStyle/>
          <a:p>
            <a:pPr marL="115570">
              <a:lnSpc>
                <a:spcPts val="1240"/>
              </a:lnSpc>
            </a:pPr>
            <a:fld id="{81D60167-4931-47E6-BA6A-407CBD079E47}" type="slidenum">
              <a:rPr lang="en-US" spc="-50" smtClean="0">
                <a:latin typeface="Arial" panose="020B0604020202020204" pitchFamily="34" charset="0"/>
                <a:cs typeface="Arial" panose="020B0604020202020204" pitchFamily="34" charset="0"/>
              </a:rPr>
              <a:t>61</a:t>
            </a:fld>
            <a:endParaRPr lang="en-US" spc="-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61901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55E93-BD3E-1C8B-39D3-8EF0FB917556}"/>
              </a:ext>
            </a:extLst>
          </p:cNvPr>
          <p:cNvSpPr>
            <a:spLocks noGrp="1"/>
          </p:cNvSpPr>
          <p:nvPr>
            <p:ph type="title" idx="4294967295"/>
          </p:nvPr>
        </p:nvSpPr>
        <p:spPr>
          <a:xfrm>
            <a:off x="968829" y="220571"/>
            <a:ext cx="10515600" cy="552744"/>
          </a:xfrm>
          <a:prstGeom prst="rect">
            <a:avLst/>
          </a:prstGeom>
        </p:spPr>
        <p:txBody>
          <a:bodyPr anchor="b"/>
          <a:lstStyle/>
          <a:p>
            <a:r>
              <a:rPr lang="en-US" b="1" dirty="0">
                <a:solidFill>
                  <a:schemeClr val="tx1"/>
                </a:solidFill>
                <a:latin typeface="Arial" panose="020B0604020202020204" pitchFamily="34" charset="0"/>
                <a:cs typeface="Arial" panose="020B0604020202020204" pitchFamily="34" charset="0"/>
              </a:rPr>
              <a:t>Enplaning and Deplaning: Shreveport Regional Airport</a:t>
            </a:r>
          </a:p>
        </p:txBody>
      </p:sp>
      <p:pic>
        <p:nvPicPr>
          <p:cNvPr id="4" name="object 4" descr="The Shreveport Regional Airport logo."/>
          <p:cNvPicPr/>
          <p:nvPr/>
        </p:nvPicPr>
        <p:blipFill>
          <a:blip r:embed="rId2" cstate="print"/>
          <a:stretch>
            <a:fillRect/>
          </a:stretch>
        </p:blipFill>
        <p:spPr>
          <a:xfrm>
            <a:off x="990600" y="792574"/>
            <a:ext cx="2428493" cy="1262684"/>
          </a:xfrm>
          <a:prstGeom prst="rect">
            <a:avLst/>
          </a:prstGeom>
        </p:spPr>
      </p:pic>
      <p:pic>
        <p:nvPicPr>
          <p:cNvPr id="3" name="object 3" descr="The inside of the Shreveport Regional Airport."/>
          <p:cNvPicPr/>
          <p:nvPr/>
        </p:nvPicPr>
        <p:blipFill>
          <a:blip r:embed="rId3" cstate="print"/>
          <a:stretch>
            <a:fillRect/>
          </a:stretch>
        </p:blipFill>
        <p:spPr>
          <a:xfrm>
            <a:off x="8077200" y="173898"/>
            <a:ext cx="3238500" cy="2001214"/>
          </a:xfrm>
          <a:prstGeom prst="rect">
            <a:avLst/>
          </a:prstGeom>
        </p:spPr>
      </p:pic>
      <p:graphicFrame>
        <p:nvGraphicFramePr>
          <p:cNvPr id="8" name="Chart 7" descr="Monthly grouped bar chart showing airport enplanements and deplanements from January 2019 through March 2026. Enplaned and deplaned passenger counts are similar each month, ranging mostly between about 20,000 and 35,000 before 2020. Passenger volumes drop sharply in spring 2020 to below 10,000, then recover steadily through 2021 and 2022. Volumes increase further in 2023–2025, peaking around 40,000 in mid‑2025, and decline slightly by early 2026.">
            <a:extLst>
              <a:ext uri="{FF2B5EF4-FFF2-40B4-BE49-F238E27FC236}">
                <a16:creationId xmlns:a16="http://schemas.microsoft.com/office/drawing/2014/main" id="{8E1C5C9C-7582-42D9-9D79-FE55FD3D3469}"/>
              </a:ext>
            </a:extLst>
          </p:cNvPr>
          <p:cNvGraphicFramePr>
            <a:graphicFrameLocks/>
          </p:cNvGraphicFramePr>
          <p:nvPr>
            <p:extLst>
              <p:ext uri="{D42A27DB-BD31-4B8C-83A1-F6EECF244321}">
                <p14:modId xmlns:p14="http://schemas.microsoft.com/office/powerpoint/2010/main" val="2943890071"/>
              </p:ext>
            </p:extLst>
          </p:nvPr>
        </p:nvGraphicFramePr>
        <p:xfrm>
          <a:off x="990600" y="2205806"/>
          <a:ext cx="10767947" cy="4155251"/>
        </p:xfrm>
        <a:graphic>
          <a:graphicData uri="http://schemas.openxmlformats.org/drawingml/2006/chart">
            <c:chart xmlns:c="http://schemas.openxmlformats.org/drawingml/2006/chart" xmlns:r="http://schemas.openxmlformats.org/officeDocument/2006/relationships" r:id="rId4"/>
          </a:graphicData>
        </a:graphic>
      </p:graphicFrame>
      <p:sp>
        <p:nvSpPr>
          <p:cNvPr id="7" name="object 5">
            <a:extLst>
              <a:ext uri="{FF2B5EF4-FFF2-40B4-BE49-F238E27FC236}">
                <a16:creationId xmlns:a16="http://schemas.microsoft.com/office/drawing/2014/main" id="{FC7F79FE-4266-FEC6-AC38-9D4CEB15DEAD}"/>
              </a:ext>
            </a:extLst>
          </p:cNvPr>
          <p:cNvSpPr txBox="1"/>
          <p:nvPr/>
        </p:nvSpPr>
        <p:spPr>
          <a:xfrm>
            <a:off x="9113773" y="6422446"/>
            <a:ext cx="2644775" cy="348813"/>
          </a:xfrm>
          <a:prstGeom prst="rect">
            <a:avLst/>
          </a:prstGeom>
        </p:spPr>
        <p:txBody>
          <a:bodyPr vert="horz" wrap="square" lIns="0" tIns="12700" rIns="0" bIns="0" rtlCol="0">
            <a:spAutoFit/>
          </a:bodyPr>
          <a:lstStyle/>
          <a:p>
            <a:pPr marL="12700" algn="r">
              <a:lnSpc>
                <a:spcPct val="100000"/>
              </a:lnSpc>
              <a:spcBef>
                <a:spcPts val="100"/>
              </a:spcBef>
            </a:pPr>
            <a:r>
              <a:rPr sz="1050" dirty="0">
                <a:latin typeface="Arial" panose="020B0604020202020204" pitchFamily="34" charset="0"/>
                <a:cs typeface="Arial" panose="020B0604020202020204" pitchFamily="34" charset="0"/>
              </a:rPr>
              <a:t>NWLA</a:t>
            </a:r>
            <a:r>
              <a:rPr sz="1050" spc="-15"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ECONOMIC</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DASHBOARD</a:t>
            </a:r>
            <a:endParaRPr lang="en-US" sz="1050" spc="-10" dirty="0">
              <a:latin typeface="Arial" panose="020B0604020202020204" pitchFamily="34" charset="0"/>
              <a:cs typeface="Arial" panose="020B0604020202020204" pitchFamily="34" charset="0"/>
            </a:endParaRPr>
          </a:p>
          <a:p>
            <a:pPr marL="12700" algn="r">
              <a:lnSpc>
                <a:spcPct val="100000"/>
              </a:lnSpc>
              <a:spcBef>
                <a:spcPts val="100"/>
              </a:spcBef>
            </a:pPr>
            <a:r>
              <a:rPr lang="en-US" sz="1050" dirty="0">
                <a:latin typeface="Arial" panose="020B0604020202020204" pitchFamily="34" charset="0"/>
                <a:cs typeface="Arial" panose="020B0604020202020204" pitchFamily="34" charset="0"/>
              </a:rPr>
              <a:t>Airport Traffic</a:t>
            </a:r>
          </a:p>
        </p:txBody>
      </p:sp>
      <p:sp>
        <p:nvSpPr>
          <p:cNvPr id="5" name="Slide Number Placeholder 4">
            <a:extLst>
              <a:ext uri="{FF2B5EF4-FFF2-40B4-BE49-F238E27FC236}">
                <a16:creationId xmlns:a16="http://schemas.microsoft.com/office/drawing/2014/main" id="{DDFB3F86-4BAE-6F8F-35AB-B5DB2F793D5F}"/>
              </a:ext>
            </a:extLst>
          </p:cNvPr>
          <p:cNvSpPr>
            <a:spLocks noGrp="1"/>
          </p:cNvSpPr>
          <p:nvPr>
            <p:ph type="sldNum" sz="quarter" idx="7"/>
          </p:nvPr>
        </p:nvSpPr>
        <p:spPr>
          <a:xfrm>
            <a:off x="11758548" y="6590791"/>
            <a:ext cx="433452" cy="153888"/>
          </a:xfrm>
        </p:spPr>
        <p:txBody>
          <a:bodyPr/>
          <a:lstStyle/>
          <a:p>
            <a:pPr marL="115570">
              <a:lnSpc>
                <a:spcPts val="1240"/>
              </a:lnSpc>
            </a:pPr>
            <a:fld id="{81D60167-4931-47E6-BA6A-407CBD079E47}" type="slidenum">
              <a:rPr lang="en-US" spc="-50" smtClean="0">
                <a:latin typeface="Arial" panose="020B0604020202020204" pitchFamily="34" charset="0"/>
                <a:cs typeface="Arial" panose="020B0604020202020204" pitchFamily="34" charset="0"/>
              </a:rPr>
              <a:t>62</a:t>
            </a:fld>
            <a:endParaRPr lang="en-US" spc="-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54865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6555CAC-0E1C-DF69-3491-2E1F5892915D}"/>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1403A31B-2499-C9A9-CBF2-EDFB4FFDDEEF}"/>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4050" y="373380"/>
            <a:ext cx="3605529" cy="1114346"/>
          </a:xfrm>
          <a:prstGeom prst="rect">
            <a:avLst/>
          </a:prstGeom>
        </p:spPr>
      </p:pic>
      <p:sp>
        <p:nvSpPr>
          <p:cNvPr id="6" name="object 6">
            <a:extLst>
              <a:ext uri="{FF2B5EF4-FFF2-40B4-BE49-F238E27FC236}">
                <a16:creationId xmlns:a16="http://schemas.microsoft.com/office/drawing/2014/main" id="{835A4D58-56BA-26FF-761B-29561230BD37}"/>
              </a:ext>
              <a:ext uri="{C183D7F6-B498-43B3-948B-1728B52AA6E4}">
                <adec:decorative xmlns:adec="http://schemas.microsoft.com/office/drawing/2017/decorative" val="1"/>
              </a:ext>
            </a:extLst>
          </p:cNvPr>
          <p:cNvSpPr/>
          <p:nvPr/>
        </p:nvSpPr>
        <p:spPr>
          <a:xfrm>
            <a:off x="2590800" y="2895600"/>
            <a:ext cx="495653" cy="457200"/>
          </a:xfrm>
          <a:custGeom>
            <a:avLst/>
            <a:gdLst/>
            <a:ahLst/>
            <a:cxnLst/>
            <a:rect l="l" t="t" r="r" b="b"/>
            <a:pathLst>
              <a:path w="457200" h="457200">
                <a:moveTo>
                  <a:pt x="457200" y="0"/>
                </a:moveTo>
                <a:lnTo>
                  <a:pt x="0" y="0"/>
                </a:lnTo>
                <a:lnTo>
                  <a:pt x="0" y="457200"/>
                </a:lnTo>
                <a:lnTo>
                  <a:pt x="457200" y="457200"/>
                </a:lnTo>
                <a:lnTo>
                  <a:pt x="457200" y="0"/>
                </a:lnTo>
                <a:close/>
              </a:path>
            </a:pathLst>
          </a:custGeom>
          <a:solidFill>
            <a:srgbClr val="5B9BD5"/>
          </a:solidFill>
        </p:spPr>
        <p:txBody>
          <a:bodyPr wrap="square" lIns="0" tIns="0" rIns="0" bIns="0" rtlCol="0"/>
          <a:lstStyle/>
          <a:p>
            <a:endParaRPr dirty="0"/>
          </a:p>
        </p:txBody>
      </p:sp>
      <p:sp>
        <p:nvSpPr>
          <p:cNvPr id="2" name="object 2">
            <a:extLst>
              <a:ext uri="{FF2B5EF4-FFF2-40B4-BE49-F238E27FC236}">
                <a16:creationId xmlns:a16="http://schemas.microsoft.com/office/drawing/2014/main" id="{2635CC1B-F1B1-A98A-0EE5-9F0CDC578F03}"/>
              </a:ext>
            </a:extLst>
          </p:cNvPr>
          <p:cNvSpPr txBox="1">
            <a:spLocks noGrp="1"/>
          </p:cNvSpPr>
          <p:nvPr>
            <p:ph type="title" idx="4294967295"/>
          </p:nvPr>
        </p:nvSpPr>
        <p:spPr>
          <a:xfrm>
            <a:off x="3124201" y="2753712"/>
            <a:ext cx="4419600" cy="2228815"/>
          </a:xfrm>
          <a:prstGeom prst="rect">
            <a:avLst/>
          </a:prstGeom>
          <a:noFill/>
          <a:ln>
            <a:noFill/>
            <a:prstDash/>
          </a:ln>
          <a:effectLst/>
        </p:spPr>
        <p:txBody>
          <a:bodyPr rot="0" spcFirstLastPara="0" vertOverflow="overflow" horzOverflow="overflow" vert="horz" wrap="square" lIns="0" tIns="12700"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4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Mortgage Rates, Inflation, &amp; Gas Prices</a:t>
            </a:r>
          </a:p>
        </p:txBody>
      </p:sp>
      <p:sp>
        <p:nvSpPr>
          <p:cNvPr id="3" name="object 3">
            <a:extLst>
              <a:ext uri="{FF2B5EF4-FFF2-40B4-BE49-F238E27FC236}">
                <a16:creationId xmlns:a16="http://schemas.microsoft.com/office/drawing/2014/main" id="{45B89DDC-F4AF-23F2-1738-3E0D839DDBE8}"/>
              </a:ext>
              <a:ext uri="{C183D7F6-B498-43B3-948B-1728B52AA6E4}">
                <adec:decorative xmlns:adec="http://schemas.microsoft.com/office/drawing/2017/decorative" val="1"/>
              </a:ext>
            </a:extLst>
          </p:cNvPr>
          <p:cNvSpPr/>
          <p:nvPr/>
        </p:nvSpPr>
        <p:spPr>
          <a:xfrm>
            <a:off x="7978902" y="2492501"/>
            <a:ext cx="0" cy="3885565"/>
          </a:xfrm>
          <a:custGeom>
            <a:avLst/>
            <a:gdLst/>
            <a:ahLst/>
            <a:cxnLst/>
            <a:rect l="l" t="t" r="r" b="b"/>
            <a:pathLst>
              <a:path h="3885565">
                <a:moveTo>
                  <a:pt x="0" y="0"/>
                </a:moveTo>
                <a:lnTo>
                  <a:pt x="0" y="3885387"/>
                </a:lnTo>
              </a:path>
            </a:pathLst>
          </a:custGeom>
          <a:ln w="53975">
            <a:solidFill>
              <a:srgbClr val="000000"/>
            </a:solidFill>
          </a:ln>
        </p:spPr>
        <p:txBody>
          <a:bodyPr wrap="square" lIns="0" tIns="0" rIns="0" bIns="0" rtlCol="0"/>
          <a:lstStyle/>
          <a:p>
            <a:endParaRPr/>
          </a:p>
        </p:txBody>
      </p:sp>
      <p:sp>
        <p:nvSpPr>
          <p:cNvPr id="8" name="Slide Number Placeholder 7">
            <a:extLst>
              <a:ext uri="{FF2B5EF4-FFF2-40B4-BE49-F238E27FC236}">
                <a16:creationId xmlns:a16="http://schemas.microsoft.com/office/drawing/2014/main" id="{D80B6742-01BC-298B-C6E1-B9DCDB638A6F}"/>
              </a:ext>
            </a:extLst>
          </p:cNvPr>
          <p:cNvSpPr>
            <a:spLocks noGrp="1"/>
          </p:cNvSpPr>
          <p:nvPr>
            <p:ph type="sldNum" sz="quarter" idx="7"/>
          </p:nvPr>
        </p:nvSpPr>
        <p:spPr>
          <a:xfrm>
            <a:off x="11758548" y="6590792"/>
            <a:ext cx="357252" cy="153888"/>
          </a:xfrm>
        </p:spPr>
        <p:txBody>
          <a:bodyPr/>
          <a:lstStyle/>
          <a:p>
            <a:pPr marL="115570">
              <a:lnSpc>
                <a:spcPts val="1240"/>
              </a:lnSpc>
            </a:pPr>
            <a:fld id="{81D60167-4931-47E6-BA6A-407CBD079E47}" type="slidenum">
              <a:rPr lang="en-US" spc="-50" smtClean="0">
                <a:latin typeface="Arial" panose="020B0604020202020204" pitchFamily="34" charset="0"/>
                <a:cs typeface="Arial" panose="020B0604020202020204" pitchFamily="34" charset="0"/>
              </a:rPr>
              <a:t>63</a:t>
            </a:fld>
            <a:endParaRPr lang="en-US" spc="-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65620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771245" y="498474"/>
            <a:ext cx="6163945" cy="698525"/>
          </a:xfrm>
          <a:prstGeom prst="rect">
            <a:avLst/>
          </a:prstGeom>
        </p:spPr>
        <p:txBody>
          <a:bodyPr vert="horz" wrap="square" lIns="0" tIns="265049" rIns="0" bIns="0" rtlCol="0">
            <a:spAutoFit/>
          </a:bodyPr>
          <a:lstStyle/>
          <a:p>
            <a:pPr>
              <a:lnSpc>
                <a:spcPct val="100000"/>
              </a:lnSpc>
              <a:spcBef>
                <a:spcPts val="95"/>
              </a:spcBef>
            </a:pPr>
            <a:r>
              <a:rPr sz="2800" spc="-25" dirty="0">
                <a:latin typeface="Arial" panose="020B0604020202020204" pitchFamily="34" charset="0"/>
                <a:cs typeface="Arial" panose="020B0604020202020204" pitchFamily="34" charset="0"/>
              </a:rPr>
              <a:t>Average</a:t>
            </a:r>
            <a:r>
              <a:rPr sz="2800" spc="-80" dirty="0">
                <a:latin typeface="Arial" panose="020B0604020202020204" pitchFamily="34" charset="0"/>
                <a:cs typeface="Arial" panose="020B0604020202020204" pitchFamily="34" charset="0"/>
              </a:rPr>
              <a:t> </a:t>
            </a:r>
            <a:r>
              <a:rPr sz="2800" dirty="0">
                <a:latin typeface="Arial" panose="020B0604020202020204" pitchFamily="34" charset="0"/>
                <a:cs typeface="Arial" panose="020B0604020202020204" pitchFamily="34" charset="0"/>
              </a:rPr>
              <a:t>30</a:t>
            </a:r>
            <a:r>
              <a:rPr sz="2800" spc="-85" dirty="0">
                <a:latin typeface="Arial" panose="020B0604020202020204" pitchFamily="34" charset="0"/>
                <a:cs typeface="Arial" panose="020B0604020202020204" pitchFamily="34" charset="0"/>
              </a:rPr>
              <a:t> </a:t>
            </a:r>
            <a:r>
              <a:rPr sz="2800" spc="-40" dirty="0">
                <a:latin typeface="Arial" panose="020B0604020202020204" pitchFamily="34" charset="0"/>
                <a:cs typeface="Arial" panose="020B0604020202020204" pitchFamily="34" charset="0"/>
              </a:rPr>
              <a:t>Year</a:t>
            </a:r>
            <a:r>
              <a:rPr sz="2800" spc="-85" dirty="0">
                <a:latin typeface="Arial" panose="020B0604020202020204" pitchFamily="34" charset="0"/>
                <a:cs typeface="Arial" panose="020B0604020202020204" pitchFamily="34" charset="0"/>
              </a:rPr>
              <a:t> </a:t>
            </a:r>
            <a:r>
              <a:rPr sz="2800" spc="-10" dirty="0">
                <a:latin typeface="Arial" panose="020B0604020202020204" pitchFamily="34" charset="0"/>
                <a:cs typeface="Arial" panose="020B0604020202020204" pitchFamily="34" charset="0"/>
              </a:rPr>
              <a:t>Mortgage</a:t>
            </a:r>
            <a:r>
              <a:rPr sz="2800" spc="-80" dirty="0">
                <a:latin typeface="Arial" panose="020B0604020202020204" pitchFamily="34" charset="0"/>
                <a:cs typeface="Arial" panose="020B0604020202020204" pitchFamily="34" charset="0"/>
              </a:rPr>
              <a:t> </a:t>
            </a:r>
            <a:r>
              <a:rPr sz="2800" spc="-20" dirty="0">
                <a:latin typeface="Arial" panose="020B0604020202020204" pitchFamily="34" charset="0"/>
                <a:cs typeface="Arial" panose="020B0604020202020204" pitchFamily="34" charset="0"/>
              </a:rPr>
              <a:t>Rate</a:t>
            </a:r>
            <a:endParaRPr sz="2800" dirty="0">
              <a:latin typeface="Arial" panose="020B0604020202020204" pitchFamily="34" charset="0"/>
              <a:cs typeface="Arial" panose="020B0604020202020204" pitchFamily="34" charset="0"/>
            </a:endParaRPr>
          </a:p>
        </p:txBody>
      </p:sp>
      <p:graphicFrame>
        <p:nvGraphicFramePr>
          <p:cNvPr id="2" name="Chart 1" descr="Line chart showing mortgage rates from October 1971 through October 2025. The value rises sharply in the late 1970s to a peak near 18 in the early 1980s, then declines steadily over several decades, reaching a low near 3 around 2020. After 2021, the value increases to about 7 before easing slightly by 2025.">
            <a:extLst>
              <a:ext uri="{FF2B5EF4-FFF2-40B4-BE49-F238E27FC236}">
                <a16:creationId xmlns:a16="http://schemas.microsoft.com/office/drawing/2014/main" id="{E6BE2752-205F-49B2-83BF-B6B50CB69FA7}"/>
              </a:ext>
            </a:extLst>
          </p:cNvPr>
          <p:cNvGraphicFramePr>
            <a:graphicFrameLocks/>
          </p:cNvGraphicFramePr>
          <p:nvPr>
            <p:extLst>
              <p:ext uri="{D42A27DB-BD31-4B8C-83A1-F6EECF244321}">
                <p14:modId xmlns:p14="http://schemas.microsoft.com/office/powerpoint/2010/main" val="2549672788"/>
              </p:ext>
            </p:extLst>
          </p:nvPr>
        </p:nvGraphicFramePr>
        <p:xfrm>
          <a:off x="771245" y="1371600"/>
          <a:ext cx="6543955" cy="4038600"/>
        </p:xfrm>
        <a:graphic>
          <a:graphicData uri="http://schemas.openxmlformats.org/drawingml/2006/chart">
            <c:chart xmlns:c="http://schemas.openxmlformats.org/drawingml/2006/chart" xmlns:r="http://schemas.openxmlformats.org/officeDocument/2006/relationships" r:id="rId2"/>
          </a:graphicData>
        </a:graphic>
      </p:graphicFrame>
      <p:sp>
        <p:nvSpPr>
          <p:cNvPr id="3" name="object 3"/>
          <p:cNvSpPr txBox="1"/>
          <p:nvPr/>
        </p:nvSpPr>
        <p:spPr>
          <a:xfrm>
            <a:off x="771245" y="5575276"/>
            <a:ext cx="5598465" cy="197490"/>
          </a:xfrm>
          <a:prstGeom prst="rect">
            <a:avLst/>
          </a:prstGeom>
        </p:spPr>
        <p:txBody>
          <a:bodyPr vert="horz" wrap="square" lIns="0" tIns="12700" rIns="0" bIns="0" rtlCol="0">
            <a:spAutoFit/>
          </a:bodyPr>
          <a:lstStyle/>
          <a:p>
            <a:pPr marL="12700">
              <a:lnSpc>
                <a:spcPct val="100000"/>
              </a:lnSpc>
              <a:spcBef>
                <a:spcPts val="100"/>
              </a:spcBef>
            </a:pPr>
            <a:r>
              <a:rPr sz="1200" dirty="0">
                <a:latin typeface="Arial" panose="020B0604020202020204" pitchFamily="34" charset="0"/>
                <a:cs typeface="Arial" panose="020B0604020202020204" pitchFamily="34" charset="0"/>
              </a:rPr>
              <a:t>Data</a:t>
            </a:r>
            <a:r>
              <a:rPr sz="1200" spc="-4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from:</a:t>
            </a:r>
            <a:r>
              <a:rPr sz="1200" spc="-2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Federal</a:t>
            </a:r>
            <a:r>
              <a:rPr sz="1200" spc="-5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Reserve</a:t>
            </a:r>
            <a:r>
              <a:rPr sz="1200" spc="-2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Bank</a:t>
            </a:r>
            <a:r>
              <a:rPr sz="1200" spc="-3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of</a:t>
            </a:r>
            <a:r>
              <a:rPr sz="1200" spc="-2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St.</a:t>
            </a:r>
            <a:r>
              <a:rPr sz="1200" spc="-3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Louis.</a:t>
            </a:r>
            <a:r>
              <a:rPr sz="1200" spc="-40" dirty="0">
                <a:latin typeface="Arial" panose="020B0604020202020204" pitchFamily="34" charset="0"/>
                <a:cs typeface="Arial" panose="020B0604020202020204" pitchFamily="34" charset="0"/>
              </a:rPr>
              <a:t> </a:t>
            </a:r>
            <a:r>
              <a:rPr sz="1200" u="sng" spc="-10" dirty="0">
                <a:solidFill>
                  <a:srgbClr val="0462C1"/>
                </a:solidFill>
                <a:uFill>
                  <a:solidFill>
                    <a:srgbClr val="0462C1"/>
                  </a:solidFill>
                </a:uFill>
                <a:latin typeface="Arial" panose="020B0604020202020204" pitchFamily="34" charset="0"/>
                <a:cs typeface="Arial" panose="020B0604020202020204" pitchFamily="34" charset="0"/>
                <a:hlinkClick r:id="rId3"/>
              </a:rPr>
              <a:t>https://fred.stlouisfed.org</a:t>
            </a:r>
            <a:endParaRPr sz="1200" dirty="0">
              <a:latin typeface="Arial" panose="020B0604020202020204" pitchFamily="34" charset="0"/>
              <a:cs typeface="Arial" panose="020B0604020202020204" pitchFamily="34" charset="0"/>
            </a:endParaRPr>
          </a:p>
        </p:txBody>
      </p:sp>
      <p:graphicFrame>
        <p:nvGraphicFramePr>
          <p:cNvPr id="5" name="object 5"/>
          <p:cNvGraphicFramePr>
            <a:graphicFrameLocks noGrp="1"/>
          </p:cNvGraphicFramePr>
          <p:nvPr>
            <p:extLst>
              <p:ext uri="{D42A27DB-BD31-4B8C-83A1-F6EECF244321}">
                <p14:modId xmlns:p14="http://schemas.microsoft.com/office/powerpoint/2010/main" val="3374021651"/>
              </p:ext>
            </p:extLst>
          </p:nvPr>
        </p:nvGraphicFramePr>
        <p:xfrm>
          <a:off x="7619999" y="122845"/>
          <a:ext cx="4138549" cy="6217920"/>
        </p:xfrm>
        <a:graphic>
          <a:graphicData uri="http://schemas.openxmlformats.org/drawingml/2006/table">
            <a:tbl>
              <a:tblPr firstRow="1" bandRow="1">
                <a:tableStyleId>{616DA210-FB5B-4158-B5E0-FEB733F419BA}</a:tableStyleId>
              </a:tblPr>
              <a:tblGrid>
                <a:gridCol w="827710">
                  <a:extLst>
                    <a:ext uri="{9D8B030D-6E8A-4147-A177-3AD203B41FA5}">
                      <a16:colId xmlns:a16="http://schemas.microsoft.com/office/drawing/2014/main" val="20000"/>
                    </a:ext>
                  </a:extLst>
                </a:gridCol>
                <a:gridCol w="827710">
                  <a:extLst>
                    <a:ext uri="{9D8B030D-6E8A-4147-A177-3AD203B41FA5}">
                      <a16:colId xmlns:a16="http://schemas.microsoft.com/office/drawing/2014/main" val="20001"/>
                    </a:ext>
                  </a:extLst>
                </a:gridCol>
                <a:gridCol w="827709">
                  <a:extLst>
                    <a:ext uri="{9D8B030D-6E8A-4147-A177-3AD203B41FA5}">
                      <a16:colId xmlns:a16="http://schemas.microsoft.com/office/drawing/2014/main" val="20002"/>
                    </a:ext>
                  </a:extLst>
                </a:gridCol>
                <a:gridCol w="827710">
                  <a:extLst>
                    <a:ext uri="{9D8B030D-6E8A-4147-A177-3AD203B41FA5}">
                      <a16:colId xmlns:a16="http://schemas.microsoft.com/office/drawing/2014/main" val="20003"/>
                    </a:ext>
                  </a:extLst>
                </a:gridCol>
                <a:gridCol w="827710">
                  <a:extLst>
                    <a:ext uri="{9D8B030D-6E8A-4147-A177-3AD203B41FA5}">
                      <a16:colId xmlns:a16="http://schemas.microsoft.com/office/drawing/2014/main" val="20004"/>
                    </a:ext>
                  </a:extLst>
                </a:gridCol>
              </a:tblGrid>
              <a:tr h="679450">
                <a:tc>
                  <a:txBody>
                    <a:bodyPr/>
                    <a:lstStyle/>
                    <a:p>
                      <a:pPr>
                        <a:lnSpc>
                          <a:spcPct val="100000"/>
                        </a:lnSpc>
                        <a:spcBef>
                          <a:spcPts val="65"/>
                        </a:spcBef>
                      </a:pPr>
                      <a:endParaRPr sz="1100" dirty="0">
                        <a:solidFill>
                          <a:schemeClr val="bg1"/>
                        </a:solidFill>
                        <a:latin typeface="Arial" panose="020B0604020202020204" pitchFamily="34" charset="0"/>
                        <a:cs typeface="Arial" panose="020B0604020202020204" pitchFamily="34" charset="0"/>
                      </a:endParaRPr>
                    </a:p>
                    <a:p>
                      <a:pPr marL="147955" marR="138430" indent="60960">
                        <a:lnSpc>
                          <a:spcPct val="100000"/>
                        </a:lnSpc>
                      </a:pPr>
                      <a:r>
                        <a:rPr sz="1100" b="1" dirty="0">
                          <a:solidFill>
                            <a:schemeClr val="bg1"/>
                          </a:solidFill>
                          <a:latin typeface="Arial" panose="020B0604020202020204" pitchFamily="34" charset="0"/>
                          <a:cs typeface="Arial" panose="020B0604020202020204" pitchFamily="34" charset="0"/>
                        </a:rPr>
                        <a:t>Year</a:t>
                      </a:r>
                      <a:r>
                        <a:rPr sz="1100" b="1" spc="-20" dirty="0">
                          <a:solidFill>
                            <a:schemeClr val="bg1"/>
                          </a:solidFill>
                          <a:latin typeface="Arial" panose="020B0604020202020204" pitchFamily="34" charset="0"/>
                          <a:cs typeface="Arial" panose="020B0604020202020204" pitchFamily="34" charset="0"/>
                        </a:rPr>
                        <a:t> </a:t>
                      </a:r>
                      <a:r>
                        <a:rPr sz="1100" b="1" spc="-50" dirty="0">
                          <a:solidFill>
                            <a:schemeClr val="bg1"/>
                          </a:solidFill>
                          <a:latin typeface="Arial" panose="020B0604020202020204" pitchFamily="34" charset="0"/>
                          <a:cs typeface="Arial" panose="020B0604020202020204" pitchFamily="34" charset="0"/>
                        </a:rPr>
                        <a:t>-</a:t>
                      </a:r>
                      <a:r>
                        <a:rPr sz="1100" b="1" spc="-10" dirty="0">
                          <a:solidFill>
                            <a:schemeClr val="bg1"/>
                          </a:solidFill>
                          <a:latin typeface="Arial" panose="020B0604020202020204" pitchFamily="34" charset="0"/>
                          <a:cs typeface="Arial" panose="020B0604020202020204" pitchFamily="34" charset="0"/>
                        </a:rPr>
                        <a:t> Quarter</a:t>
                      </a:r>
                      <a:endParaRPr sz="1100" dirty="0">
                        <a:solidFill>
                          <a:schemeClr val="bg1"/>
                        </a:solidFill>
                        <a:latin typeface="Arial" panose="020B0604020202020204" pitchFamily="34" charset="0"/>
                        <a:cs typeface="Arial" panose="020B0604020202020204" pitchFamily="34" charset="0"/>
                      </a:endParaRPr>
                    </a:p>
                  </a:txBody>
                  <a:tcPr marL="0" marR="0" marT="8255" marB="0">
                    <a:solidFill>
                      <a:srgbClr val="472C7B"/>
                    </a:solidFill>
                  </a:tcPr>
                </a:tc>
                <a:tc>
                  <a:txBody>
                    <a:bodyPr/>
                    <a:lstStyle/>
                    <a:p>
                      <a:pPr marL="300355" marR="44450" indent="-248920">
                        <a:lnSpc>
                          <a:spcPct val="100000"/>
                        </a:lnSpc>
                        <a:spcBef>
                          <a:spcPts val="10"/>
                        </a:spcBef>
                      </a:pPr>
                      <a:r>
                        <a:rPr sz="1100" b="1" dirty="0">
                          <a:solidFill>
                            <a:schemeClr val="bg1"/>
                          </a:solidFill>
                          <a:latin typeface="Arial" panose="020B0604020202020204" pitchFamily="34" charset="0"/>
                          <a:cs typeface="Arial" panose="020B0604020202020204" pitchFamily="34" charset="0"/>
                        </a:rPr>
                        <a:t>Average</a:t>
                      </a:r>
                      <a:r>
                        <a:rPr lang="en-US" sz="1100" b="1" spc="-40" dirty="0">
                          <a:solidFill>
                            <a:schemeClr val="bg1"/>
                          </a:solidFill>
                          <a:latin typeface="Arial" panose="020B0604020202020204" pitchFamily="34" charset="0"/>
                          <a:cs typeface="Arial" panose="020B0604020202020204" pitchFamily="34" charset="0"/>
                        </a:rPr>
                        <a:t> </a:t>
                      </a:r>
                      <a:r>
                        <a:rPr sz="1100" b="1" spc="-25" dirty="0">
                          <a:solidFill>
                            <a:schemeClr val="bg1"/>
                          </a:solidFill>
                          <a:latin typeface="Arial" panose="020B0604020202020204" pitchFamily="34" charset="0"/>
                          <a:cs typeface="Arial" panose="020B0604020202020204" pitchFamily="34" charset="0"/>
                        </a:rPr>
                        <a:t>30 YR</a:t>
                      </a:r>
                      <a:endParaRPr sz="1100" dirty="0">
                        <a:solidFill>
                          <a:schemeClr val="bg1"/>
                        </a:solidFill>
                        <a:latin typeface="Arial" panose="020B0604020202020204" pitchFamily="34" charset="0"/>
                        <a:cs typeface="Arial" panose="020B0604020202020204" pitchFamily="34" charset="0"/>
                      </a:endParaRPr>
                    </a:p>
                    <a:p>
                      <a:pPr marL="243840" marR="83185" indent="-151130">
                        <a:lnSpc>
                          <a:spcPct val="100000"/>
                        </a:lnSpc>
                      </a:pPr>
                      <a:r>
                        <a:rPr sz="1100" b="1" spc="-10" dirty="0">
                          <a:solidFill>
                            <a:schemeClr val="bg1"/>
                          </a:solidFill>
                          <a:latin typeface="Arial" panose="020B0604020202020204" pitchFamily="34" charset="0"/>
                          <a:cs typeface="Arial" panose="020B0604020202020204" pitchFamily="34" charset="0"/>
                        </a:rPr>
                        <a:t>Mortgage </a:t>
                      </a:r>
                      <a:r>
                        <a:rPr sz="1100" b="1" spc="-20" dirty="0">
                          <a:solidFill>
                            <a:schemeClr val="bg1"/>
                          </a:solidFill>
                          <a:latin typeface="Arial" panose="020B0604020202020204" pitchFamily="34" charset="0"/>
                          <a:cs typeface="Arial" panose="020B0604020202020204" pitchFamily="34" charset="0"/>
                        </a:rPr>
                        <a:t>Rate</a:t>
                      </a:r>
                      <a:endParaRPr sz="1100" dirty="0">
                        <a:solidFill>
                          <a:schemeClr val="bg1"/>
                        </a:solidFill>
                        <a:latin typeface="Arial" panose="020B0604020202020204" pitchFamily="34" charset="0"/>
                        <a:cs typeface="Arial" panose="020B0604020202020204" pitchFamily="34" charset="0"/>
                      </a:endParaRPr>
                    </a:p>
                  </a:txBody>
                  <a:tcPr marL="0" marR="0" marT="1270" marB="0">
                    <a:solidFill>
                      <a:srgbClr val="472C7B"/>
                    </a:solidFill>
                  </a:tcPr>
                </a:tc>
                <a:tc>
                  <a:txBody>
                    <a:bodyPr/>
                    <a:lstStyle/>
                    <a:p>
                      <a:pPr>
                        <a:lnSpc>
                          <a:spcPct val="100000"/>
                        </a:lnSpc>
                        <a:spcBef>
                          <a:spcPts val="65"/>
                        </a:spcBef>
                      </a:pPr>
                      <a:endParaRPr sz="1100" dirty="0">
                        <a:solidFill>
                          <a:schemeClr val="bg1"/>
                        </a:solidFill>
                        <a:latin typeface="Arial" panose="020B0604020202020204" pitchFamily="34" charset="0"/>
                        <a:cs typeface="Arial" panose="020B0604020202020204" pitchFamily="34" charset="0"/>
                      </a:endParaRPr>
                    </a:p>
                    <a:p>
                      <a:pPr marL="147955" marR="138430" indent="60960">
                        <a:lnSpc>
                          <a:spcPct val="100000"/>
                        </a:lnSpc>
                      </a:pPr>
                      <a:r>
                        <a:rPr sz="1100" b="1" dirty="0">
                          <a:solidFill>
                            <a:schemeClr val="bg1"/>
                          </a:solidFill>
                          <a:latin typeface="Arial" panose="020B0604020202020204" pitchFamily="34" charset="0"/>
                          <a:cs typeface="Arial" panose="020B0604020202020204" pitchFamily="34" charset="0"/>
                        </a:rPr>
                        <a:t>Year</a:t>
                      </a:r>
                      <a:r>
                        <a:rPr sz="1100" b="1" spc="-20" dirty="0">
                          <a:solidFill>
                            <a:schemeClr val="bg1"/>
                          </a:solidFill>
                          <a:latin typeface="Arial" panose="020B0604020202020204" pitchFamily="34" charset="0"/>
                          <a:cs typeface="Arial" panose="020B0604020202020204" pitchFamily="34" charset="0"/>
                        </a:rPr>
                        <a:t> </a:t>
                      </a:r>
                      <a:r>
                        <a:rPr sz="1100" b="1" spc="-50" dirty="0">
                          <a:solidFill>
                            <a:schemeClr val="bg1"/>
                          </a:solidFill>
                          <a:latin typeface="Arial" panose="020B0604020202020204" pitchFamily="34" charset="0"/>
                          <a:cs typeface="Arial" panose="020B0604020202020204" pitchFamily="34" charset="0"/>
                        </a:rPr>
                        <a:t>-</a:t>
                      </a:r>
                      <a:r>
                        <a:rPr sz="1100" b="1" spc="-10" dirty="0">
                          <a:solidFill>
                            <a:schemeClr val="bg1"/>
                          </a:solidFill>
                          <a:latin typeface="Arial" panose="020B0604020202020204" pitchFamily="34" charset="0"/>
                          <a:cs typeface="Arial" panose="020B0604020202020204" pitchFamily="34" charset="0"/>
                        </a:rPr>
                        <a:t> Quarter</a:t>
                      </a:r>
                      <a:endParaRPr sz="1100" dirty="0">
                        <a:solidFill>
                          <a:schemeClr val="bg1"/>
                        </a:solidFill>
                        <a:latin typeface="Arial" panose="020B0604020202020204" pitchFamily="34" charset="0"/>
                        <a:cs typeface="Arial" panose="020B0604020202020204" pitchFamily="34" charset="0"/>
                      </a:endParaRPr>
                    </a:p>
                  </a:txBody>
                  <a:tcPr marL="0" marR="0" marT="8255" marB="0">
                    <a:solidFill>
                      <a:srgbClr val="472C7B"/>
                    </a:solidFill>
                  </a:tcPr>
                </a:tc>
                <a:tc>
                  <a:txBody>
                    <a:bodyPr/>
                    <a:lstStyle/>
                    <a:p>
                      <a:pPr marL="300355" marR="44450" indent="-248920">
                        <a:lnSpc>
                          <a:spcPct val="100000"/>
                        </a:lnSpc>
                        <a:spcBef>
                          <a:spcPts val="10"/>
                        </a:spcBef>
                      </a:pPr>
                      <a:r>
                        <a:rPr sz="1100" b="1" dirty="0">
                          <a:solidFill>
                            <a:schemeClr val="bg1"/>
                          </a:solidFill>
                          <a:latin typeface="Arial" panose="020B0604020202020204" pitchFamily="34" charset="0"/>
                          <a:cs typeface="Arial" panose="020B0604020202020204" pitchFamily="34" charset="0"/>
                        </a:rPr>
                        <a:t>Average</a:t>
                      </a:r>
                      <a:r>
                        <a:rPr sz="1100" b="1" spc="-40" dirty="0">
                          <a:solidFill>
                            <a:schemeClr val="bg1"/>
                          </a:solidFill>
                          <a:latin typeface="Arial" panose="020B0604020202020204" pitchFamily="34" charset="0"/>
                          <a:cs typeface="Arial" panose="020B0604020202020204" pitchFamily="34" charset="0"/>
                        </a:rPr>
                        <a:t> </a:t>
                      </a:r>
                      <a:r>
                        <a:rPr sz="1100" b="1" spc="-25" dirty="0">
                          <a:solidFill>
                            <a:schemeClr val="bg1"/>
                          </a:solidFill>
                          <a:latin typeface="Arial" panose="020B0604020202020204" pitchFamily="34" charset="0"/>
                          <a:cs typeface="Arial" panose="020B0604020202020204" pitchFamily="34" charset="0"/>
                        </a:rPr>
                        <a:t>30 YR</a:t>
                      </a:r>
                      <a:endParaRPr sz="1100" dirty="0">
                        <a:solidFill>
                          <a:schemeClr val="bg1"/>
                        </a:solidFill>
                        <a:latin typeface="Arial" panose="020B0604020202020204" pitchFamily="34" charset="0"/>
                        <a:cs typeface="Arial" panose="020B0604020202020204" pitchFamily="34" charset="0"/>
                      </a:endParaRPr>
                    </a:p>
                    <a:p>
                      <a:pPr marL="243840" marR="82550" indent="-151130">
                        <a:lnSpc>
                          <a:spcPct val="100000"/>
                        </a:lnSpc>
                      </a:pPr>
                      <a:r>
                        <a:rPr sz="1100" b="1" spc="-10" dirty="0">
                          <a:solidFill>
                            <a:schemeClr val="bg1"/>
                          </a:solidFill>
                          <a:latin typeface="Arial" panose="020B0604020202020204" pitchFamily="34" charset="0"/>
                          <a:cs typeface="Arial" panose="020B0604020202020204" pitchFamily="34" charset="0"/>
                        </a:rPr>
                        <a:t>Mortgage </a:t>
                      </a:r>
                      <a:r>
                        <a:rPr sz="1100" b="1" spc="-20" dirty="0">
                          <a:solidFill>
                            <a:schemeClr val="bg1"/>
                          </a:solidFill>
                          <a:latin typeface="Arial" panose="020B0604020202020204" pitchFamily="34" charset="0"/>
                          <a:cs typeface="Arial" panose="020B0604020202020204" pitchFamily="34" charset="0"/>
                        </a:rPr>
                        <a:t>Rate</a:t>
                      </a:r>
                      <a:endParaRPr sz="1100" dirty="0">
                        <a:solidFill>
                          <a:schemeClr val="bg1"/>
                        </a:solidFill>
                        <a:latin typeface="Arial" panose="020B0604020202020204" pitchFamily="34" charset="0"/>
                        <a:cs typeface="Arial" panose="020B0604020202020204" pitchFamily="34" charset="0"/>
                      </a:endParaRPr>
                    </a:p>
                  </a:txBody>
                  <a:tcPr marL="0" marR="0" marT="1270" marB="0">
                    <a:solidFill>
                      <a:srgbClr val="472C7B"/>
                    </a:solidFill>
                  </a:tcPr>
                </a:tc>
                <a:tc>
                  <a:txBody>
                    <a:bodyPr/>
                    <a:lstStyle/>
                    <a:p>
                      <a:pPr marL="15240" marR="6350" algn="ctr">
                        <a:lnSpc>
                          <a:spcPct val="100000"/>
                        </a:lnSpc>
                        <a:spcBef>
                          <a:spcPts val="670"/>
                        </a:spcBef>
                      </a:pPr>
                      <a:r>
                        <a:rPr sz="1100" b="1" dirty="0">
                          <a:solidFill>
                            <a:schemeClr val="bg1"/>
                          </a:solidFill>
                          <a:latin typeface="Arial" panose="020B0604020202020204" pitchFamily="34" charset="0"/>
                          <a:cs typeface="Arial" panose="020B0604020202020204" pitchFamily="34" charset="0"/>
                        </a:rPr>
                        <a:t>Year</a:t>
                      </a:r>
                      <a:r>
                        <a:rPr sz="1100" b="1" spc="-20" dirty="0">
                          <a:solidFill>
                            <a:schemeClr val="bg1"/>
                          </a:solidFill>
                          <a:latin typeface="Arial" panose="020B0604020202020204" pitchFamily="34" charset="0"/>
                          <a:cs typeface="Arial" panose="020B0604020202020204" pitchFamily="34" charset="0"/>
                        </a:rPr>
                        <a:t> Over </a:t>
                      </a:r>
                      <a:r>
                        <a:rPr sz="1100" b="1" dirty="0">
                          <a:solidFill>
                            <a:schemeClr val="bg1"/>
                          </a:solidFill>
                          <a:latin typeface="Arial" panose="020B0604020202020204" pitchFamily="34" charset="0"/>
                          <a:cs typeface="Arial" panose="020B0604020202020204" pitchFamily="34" charset="0"/>
                        </a:rPr>
                        <a:t>Year</a:t>
                      </a:r>
                      <a:r>
                        <a:rPr sz="1100" b="1" spc="-20" dirty="0">
                          <a:solidFill>
                            <a:schemeClr val="bg1"/>
                          </a:solidFill>
                          <a:latin typeface="Arial" panose="020B0604020202020204" pitchFamily="34" charset="0"/>
                          <a:cs typeface="Arial" panose="020B0604020202020204" pitchFamily="34" charset="0"/>
                        </a:rPr>
                        <a:t> </a:t>
                      </a:r>
                      <a:r>
                        <a:rPr sz="1100" b="1" spc="-10" dirty="0">
                          <a:solidFill>
                            <a:schemeClr val="bg1"/>
                          </a:solidFill>
                          <a:latin typeface="Arial" panose="020B0604020202020204" pitchFamily="34" charset="0"/>
                          <a:cs typeface="Arial" panose="020B0604020202020204" pitchFamily="34" charset="0"/>
                        </a:rPr>
                        <a:t>Change</a:t>
                      </a:r>
                      <a:endParaRPr sz="1100" dirty="0">
                        <a:solidFill>
                          <a:schemeClr val="bg1"/>
                        </a:solidFill>
                        <a:latin typeface="Arial" panose="020B0604020202020204" pitchFamily="34" charset="0"/>
                        <a:cs typeface="Arial" panose="020B0604020202020204" pitchFamily="34" charset="0"/>
                      </a:endParaRPr>
                    </a:p>
                    <a:p>
                      <a:pPr marL="2540" algn="ctr">
                        <a:lnSpc>
                          <a:spcPct val="100000"/>
                        </a:lnSpc>
                      </a:pPr>
                      <a:r>
                        <a:rPr sz="1100" b="1" spc="-50" dirty="0">
                          <a:solidFill>
                            <a:schemeClr val="bg1"/>
                          </a:solidFill>
                          <a:latin typeface="Arial" panose="020B0604020202020204" pitchFamily="34" charset="0"/>
                          <a:cs typeface="Arial" panose="020B0604020202020204" pitchFamily="34" charset="0"/>
                        </a:rPr>
                        <a:t>%</a:t>
                      </a:r>
                      <a:endParaRPr sz="1100" dirty="0">
                        <a:solidFill>
                          <a:schemeClr val="bg1"/>
                        </a:solidFill>
                        <a:latin typeface="Arial" panose="020B0604020202020204" pitchFamily="34" charset="0"/>
                        <a:cs typeface="Arial" panose="020B0604020202020204" pitchFamily="34" charset="0"/>
                      </a:endParaRPr>
                    </a:p>
                  </a:txBody>
                  <a:tcPr marL="0" marR="0" marT="85090" marB="0">
                    <a:solidFill>
                      <a:srgbClr val="472C7B"/>
                    </a:solidFill>
                  </a:tcPr>
                </a:tc>
                <a:extLst>
                  <a:ext uri="{0D108BD9-81ED-4DB2-BD59-A6C34878D82A}">
                    <a16:rowId xmlns:a16="http://schemas.microsoft.com/office/drawing/2014/main" val="10000"/>
                  </a:ext>
                </a:extLst>
              </a:tr>
              <a:tr h="321310">
                <a:tc>
                  <a:txBody>
                    <a:bodyPr/>
                    <a:lstStyle/>
                    <a:p>
                      <a:pPr algn="ctr">
                        <a:lnSpc>
                          <a:spcPct val="100000"/>
                        </a:lnSpc>
                        <a:spcBef>
                          <a:spcPts val="580"/>
                        </a:spcBef>
                      </a:pPr>
                      <a:r>
                        <a:rPr sz="1000" dirty="0">
                          <a:latin typeface="Arial" panose="020B0604020202020204" pitchFamily="34" charset="0"/>
                          <a:cs typeface="Arial" panose="020B0604020202020204" pitchFamily="34" charset="0"/>
                        </a:rPr>
                        <a:t>2022</a:t>
                      </a:r>
                      <a:r>
                        <a:rPr sz="1000" spc="-35" dirty="0">
                          <a:latin typeface="Arial" panose="020B0604020202020204" pitchFamily="34" charset="0"/>
                          <a:cs typeface="Arial" panose="020B0604020202020204" pitchFamily="34" charset="0"/>
                        </a:rPr>
                        <a:t> </a:t>
                      </a:r>
                      <a:r>
                        <a:rPr sz="1000" spc="-25" dirty="0">
                          <a:latin typeface="Arial" panose="020B0604020202020204" pitchFamily="34" charset="0"/>
                          <a:cs typeface="Arial" panose="020B0604020202020204" pitchFamily="34" charset="0"/>
                        </a:rPr>
                        <a:t>Q1</a:t>
                      </a:r>
                      <a:endParaRPr sz="1000" dirty="0">
                        <a:latin typeface="Arial" panose="020B0604020202020204" pitchFamily="34" charset="0"/>
                        <a:cs typeface="Arial" panose="020B0604020202020204" pitchFamily="34" charset="0"/>
                      </a:endParaRPr>
                    </a:p>
                  </a:txBody>
                  <a:tcPr marL="0" marR="0" marT="73660" marB="0"/>
                </a:tc>
                <a:tc>
                  <a:txBody>
                    <a:bodyPr/>
                    <a:lstStyle/>
                    <a:p>
                      <a:pPr marL="1270" algn="ctr">
                        <a:lnSpc>
                          <a:spcPct val="100000"/>
                        </a:lnSpc>
                        <a:spcBef>
                          <a:spcPts val="645"/>
                        </a:spcBef>
                      </a:pPr>
                      <a:r>
                        <a:rPr sz="1000" spc="-20" dirty="0">
                          <a:latin typeface="Arial" panose="020B0604020202020204" pitchFamily="34" charset="0"/>
                          <a:cs typeface="Arial" panose="020B0604020202020204" pitchFamily="34" charset="0"/>
                        </a:rPr>
                        <a:t>3.82</a:t>
                      </a:r>
                      <a:endParaRPr sz="1000" dirty="0">
                        <a:latin typeface="Arial" panose="020B0604020202020204" pitchFamily="34" charset="0"/>
                        <a:cs typeface="Arial" panose="020B0604020202020204" pitchFamily="34" charset="0"/>
                      </a:endParaRPr>
                    </a:p>
                  </a:txBody>
                  <a:tcPr marL="0" marR="0" marT="81915" marB="0"/>
                </a:tc>
                <a:tc>
                  <a:txBody>
                    <a:bodyPr/>
                    <a:lstStyle/>
                    <a:p>
                      <a:pPr marL="1905" algn="ctr">
                        <a:lnSpc>
                          <a:spcPct val="100000"/>
                        </a:lnSpc>
                        <a:spcBef>
                          <a:spcPts val="645"/>
                        </a:spcBef>
                      </a:pPr>
                      <a:r>
                        <a:rPr sz="1000" dirty="0">
                          <a:latin typeface="Arial" panose="020B0604020202020204" pitchFamily="34" charset="0"/>
                          <a:cs typeface="Arial" panose="020B0604020202020204" pitchFamily="34" charset="0"/>
                        </a:rPr>
                        <a:t>2021</a:t>
                      </a:r>
                      <a:r>
                        <a:rPr sz="1000" spc="-25" dirty="0">
                          <a:latin typeface="Arial" panose="020B0604020202020204" pitchFamily="34" charset="0"/>
                          <a:cs typeface="Arial" panose="020B0604020202020204" pitchFamily="34" charset="0"/>
                        </a:rPr>
                        <a:t> Q1</a:t>
                      </a:r>
                      <a:endParaRPr sz="1000" dirty="0">
                        <a:latin typeface="Arial" panose="020B0604020202020204" pitchFamily="34" charset="0"/>
                        <a:cs typeface="Arial" panose="020B0604020202020204" pitchFamily="34" charset="0"/>
                      </a:endParaRPr>
                    </a:p>
                  </a:txBody>
                  <a:tcPr marL="0" marR="0" marT="81915" marB="0"/>
                </a:tc>
                <a:tc>
                  <a:txBody>
                    <a:bodyPr/>
                    <a:lstStyle/>
                    <a:p>
                      <a:pPr marL="1905" algn="ctr">
                        <a:lnSpc>
                          <a:spcPct val="100000"/>
                        </a:lnSpc>
                        <a:spcBef>
                          <a:spcPts val="645"/>
                        </a:spcBef>
                      </a:pPr>
                      <a:r>
                        <a:rPr sz="1000" spc="-20" dirty="0">
                          <a:latin typeface="Arial" panose="020B0604020202020204" pitchFamily="34" charset="0"/>
                          <a:cs typeface="Arial" panose="020B0604020202020204" pitchFamily="34" charset="0"/>
                        </a:rPr>
                        <a:t>2.88</a:t>
                      </a:r>
                      <a:endParaRPr sz="1000" dirty="0">
                        <a:latin typeface="Arial" panose="020B0604020202020204" pitchFamily="34" charset="0"/>
                        <a:cs typeface="Arial" panose="020B0604020202020204" pitchFamily="34" charset="0"/>
                      </a:endParaRPr>
                    </a:p>
                  </a:txBody>
                  <a:tcPr marL="0" marR="0" marT="81915" marB="0"/>
                </a:tc>
                <a:tc>
                  <a:txBody>
                    <a:bodyPr/>
                    <a:lstStyle/>
                    <a:p>
                      <a:pPr marL="1905" algn="ctr">
                        <a:lnSpc>
                          <a:spcPct val="100000"/>
                        </a:lnSpc>
                        <a:spcBef>
                          <a:spcPts val="645"/>
                        </a:spcBef>
                      </a:pPr>
                      <a:r>
                        <a:rPr sz="1000" spc="-10" dirty="0">
                          <a:latin typeface="Arial" panose="020B0604020202020204" pitchFamily="34" charset="0"/>
                          <a:cs typeface="Arial" panose="020B0604020202020204" pitchFamily="34" charset="0"/>
                        </a:rPr>
                        <a:t>32.9%</a:t>
                      </a:r>
                      <a:endParaRPr sz="1000" dirty="0">
                        <a:latin typeface="Arial" panose="020B0604020202020204" pitchFamily="34" charset="0"/>
                        <a:cs typeface="Arial" panose="020B0604020202020204" pitchFamily="34" charset="0"/>
                      </a:endParaRPr>
                    </a:p>
                  </a:txBody>
                  <a:tcPr marL="0" marR="0" marT="81915" marB="0"/>
                </a:tc>
                <a:extLst>
                  <a:ext uri="{0D108BD9-81ED-4DB2-BD59-A6C34878D82A}">
                    <a16:rowId xmlns:a16="http://schemas.microsoft.com/office/drawing/2014/main" val="10001"/>
                  </a:ext>
                </a:extLst>
              </a:tr>
              <a:tr h="321310">
                <a:tc>
                  <a:txBody>
                    <a:bodyPr/>
                    <a:lstStyle/>
                    <a:p>
                      <a:pPr marL="635" algn="ctr">
                        <a:lnSpc>
                          <a:spcPct val="100000"/>
                        </a:lnSpc>
                        <a:spcBef>
                          <a:spcPts val="580"/>
                        </a:spcBef>
                      </a:pPr>
                      <a:r>
                        <a:rPr sz="1000" dirty="0">
                          <a:latin typeface="Arial" panose="020B0604020202020204" pitchFamily="34" charset="0"/>
                          <a:cs typeface="Arial" panose="020B0604020202020204" pitchFamily="34" charset="0"/>
                        </a:rPr>
                        <a:t>2022</a:t>
                      </a:r>
                      <a:r>
                        <a:rPr sz="1000" spc="-25" dirty="0">
                          <a:latin typeface="Arial" panose="020B0604020202020204" pitchFamily="34" charset="0"/>
                          <a:cs typeface="Arial" panose="020B0604020202020204" pitchFamily="34" charset="0"/>
                        </a:rPr>
                        <a:t> Q2</a:t>
                      </a:r>
                      <a:endParaRPr sz="1000" dirty="0">
                        <a:latin typeface="Arial" panose="020B0604020202020204" pitchFamily="34" charset="0"/>
                        <a:cs typeface="Arial" panose="020B0604020202020204" pitchFamily="34" charset="0"/>
                      </a:endParaRPr>
                    </a:p>
                  </a:txBody>
                  <a:tcPr marL="0" marR="0" marT="73660" marB="0"/>
                </a:tc>
                <a:tc>
                  <a:txBody>
                    <a:bodyPr/>
                    <a:lstStyle/>
                    <a:p>
                      <a:pPr marL="1905" algn="ctr">
                        <a:lnSpc>
                          <a:spcPct val="100000"/>
                        </a:lnSpc>
                        <a:spcBef>
                          <a:spcPts val="645"/>
                        </a:spcBef>
                      </a:pPr>
                      <a:r>
                        <a:rPr sz="1000" spc="-20" dirty="0">
                          <a:latin typeface="Arial" panose="020B0604020202020204" pitchFamily="34" charset="0"/>
                          <a:cs typeface="Arial" panose="020B0604020202020204" pitchFamily="34" charset="0"/>
                        </a:rPr>
                        <a:t>5.27</a:t>
                      </a:r>
                      <a:endParaRPr sz="1000" dirty="0">
                        <a:latin typeface="Arial" panose="020B0604020202020204" pitchFamily="34" charset="0"/>
                        <a:cs typeface="Arial" panose="020B0604020202020204" pitchFamily="34" charset="0"/>
                      </a:endParaRPr>
                    </a:p>
                  </a:txBody>
                  <a:tcPr marL="0" marR="0" marT="81915" marB="0"/>
                </a:tc>
                <a:tc>
                  <a:txBody>
                    <a:bodyPr/>
                    <a:lstStyle/>
                    <a:p>
                      <a:pPr marL="1905" algn="ctr">
                        <a:lnSpc>
                          <a:spcPct val="100000"/>
                        </a:lnSpc>
                        <a:spcBef>
                          <a:spcPts val="645"/>
                        </a:spcBef>
                      </a:pPr>
                      <a:r>
                        <a:rPr sz="1000" dirty="0">
                          <a:latin typeface="Arial" panose="020B0604020202020204" pitchFamily="34" charset="0"/>
                          <a:cs typeface="Arial" panose="020B0604020202020204" pitchFamily="34" charset="0"/>
                        </a:rPr>
                        <a:t>2021</a:t>
                      </a:r>
                      <a:r>
                        <a:rPr sz="1000" spc="-35" dirty="0">
                          <a:latin typeface="Arial" panose="020B0604020202020204" pitchFamily="34" charset="0"/>
                          <a:cs typeface="Arial" panose="020B0604020202020204" pitchFamily="34" charset="0"/>
                        </a:rPr>
                        <a:t> </a:t>
                      </a:r>
                      <a:r>
                        <a:rPr sz="1000" spc="-25" dirty="0">
                          <a:latin typeface="Arial" panose="020B0604020202020204" pitchFamily="34" charset="0"/>
                          <a:cs typeface="Arial" panose="020B0604020202020204" pitchFamily="34" charset="0"/>
                        </a:rPr>
                        <a:t>Q2</a:t>
                      </a:r>
                      <a:endParaRPr sz="1000" dirty="0">
                        <a:latin typeface="Arial" panose="020B0604020202020204" pitchFamily="34" charset="0"/>
                        <a:cs typeface="Arial" panose="020B0604020202020204" pitchFamily="34" charset="0"/>
                      </a:endParaRPr>
                    </a:p>
                  </a:txBody>
                  <a:tcPr marL="0" marR="0" marT="81915" marB="0"/>
                </a:tc>
                <a:tc>
                  <a:txBody>
                    <a:bodyPr/>
                    <a:lstStyle/>
                    <a:p>
                      <a:pPr marL="1905" algn="ctr">
                        <a:lnSpc>
                          <a:spcPct val="100000"/>
                        </a:lnSpc>
                        <a:spcBef>
                          <a:spcPts val="645"/>
                        </a:spcBef>
                      </a:pPr>
                      <a:r>
                        <a:rPr sz="1000" spc="-20" dirty="0">
                          <a:latin typeface="Arial" panose="020B0604020202020204" pitchFamily="34" charset="0"/>
                          <a:cs typeface="Arial" panose="020B0604020202020204" pitchFamily="34" charset="0"/>
                        </a:rPr>
                        <a:t>3.00</a:t>
                      </a:r>
                      <a:endParaRPr sz="1000" dirty="0">
                        <a:latin typeface="Arial" panose="020B0604020202020204" pitchFamily="34" charset="0"/>
                        <a:cs typeface="Arial" panose="020B0604020202020204" pitchFamily="34" charset="0"/>
                      </a:endParaRPr>
                    </a:p>
                  </a:txBody>
                  <a:tcPr marL="0" marR="0" marT="81915" marB="0"/>
                </a:tc>
                <a:tc>
                  <a:txBody>
                    <a:bodyPr/>
                    <a:lstStyle/>
                    <a:p>
                      <a:pPr marL="2540" algn="ctr">
                        <a:lnSpc>
                          <a:spcPct val="100000"/>
                        </a:lnSpc>
                        <a:spcBef>
                          <a:spcPts val="645"/>
                        </a:spcBef>
                      </a:pPr>
                      <a:r>
                        <a:rPr sz="1000" spc="-10" dirty="0">
                          <a:latin typeface="Arial" panose="020B0604020202020204" pitchFamily="34" charset="0"/>
                          <a:cs typeface="Arial" panose="020B0604020202020204" pitchFamily="34" charset="0"/>
                        </a:rPr>
                        <a:t>75.3%</a:t>
                      </a:r>
                      <a:endParaRPr sz="1000" dirty="0">
                        <a:latin typeface="Arial" panose="020B0604020202020204" pitchFamily="34" charset="0"/>
                        <a:cs typeface="Arial" panose="020B0604020202020204" pitchFamily="34" charset="0"/>
                      </a:endParaRPr>
                    </a:p>
                  </a:txBody>
                  <a:tcPr marL="0" marR="0" marT="81915" marB="0"/>
                </a:tc>
                <a:extLst>
                  <a:ext uri="{0D108BD9-81ED-4DB2-BD59-A6C34878D82A}">
                    <a16:rowId xmlns:a16="http://schemas.microsoft.com/office/drawing/2014/main" val="10002"/>
                  </a:ext>
                </a:extLst>
              </a:tr>
              <a:tr h="321310">
                <a:tc>
                  <a:txBody>
                    <a:bodyPr/>
                    <a:lstStyle/>
                    <a:p>
                      <a:pPr algn="ctr">
                        <a:lnSpc>
                          <a:spcPct val="100000"/>
                        </a:lnSpc>
                        <a:spcBef>
                          <a:spcPts val="585"/>
                        </a:spcBef>
                      </a:pPr>
                      <a:r>
                        <a:rPr sz="1000" dirty="0">
                          <a:latin typeface="Arial" panose="020B0604020202020204" pitchFamily="34" charset="0"/>
                          <a:cs typeface="Arial" panose="020B0604020202020204" pitchFamily="34" charset="0"/>
                        </a:rPr>
                        <a:t>2022</a:t>
                      </a:r>
                      <a:r>
                        <a:rPr sz="1000" spc="-35" dirty="0">
                          <a:latin typeface="Arial" panose="020B0604020202020204" pitchFamily="34" charset="0"/>
                          <a:cs typeface="Arial" panose="020B0604020202020204" pitchFamily="34" charset="0"/>
                        </a:rPr>
                        <a:t> </a:t>
                      </a:r>
                      <a:r>
                        <a:rPr sz="1000" spc="-25" dirty="0">
                          <a:latin typeface="Arial" panose="020B0604020202020204" pitchFamily="34" charset="0"/>
                          <a:cs typeface="Arial" panose="020B0604020202020204" pitchFamily="34" charset="0"/>
                        </a:rPr>
                        <a:t>Q3</a:t>
                      </a:r>
                      <a:endParaRPr sz="1000">
                        <a:latin typeface="Arial" panose="020B0604020202020204" pitchFamily="34" charset="0"/>
                        <a:cs typeface="Arial" panose="020B0604020202020204" pitchFamily="34" charset="0"/>
                      </a:endParaRPr>
                    </a:p>
                  </a:txBody>
                  <a:tcPr marL="0" marR="0" marT="74295" marB="0"/>
                </a:tc>
                <a:tc>
                  <a:txBody>
                    <a:bodyPr/>
                    <a:lstStyle/>
                    <a:p>
                      <a:pPr marL="1270" algn="ctr">
                        <a:lnSpc>
                          <a:spcPct val="100000"/>
                        </a:lnSpc>
                        <a:spcBef>
                          <a:spcPts val="645"/>
                        </a:spcBef>
                      </a:pPr>
                      <a:r>
                        <a:rPr sz="1000" spc="-20" dirty="0">
                          <a:latin typeface="Arial" panose="020B0604020202020204" pitchFamily="34" charset="0"/>
                          <a:cs typeface="Arial" panose="020B0604020202020204" pitchFamily="34" charset="0"/>
                        </a:rPr>
                        <a:t>5.62</a:t>
                      </a:r>
                      <a:endParaRPr sz="1000" dirty="0">
                        <a:latin typeface="Arial" panose="020B0604020202020204" pitchFamily="34" charset="0"/>
                        <a:cs typeface="Arial" panose="020B0604020202020204" pitchFamily="34" charset="0"/>
                      </a:endParaRPr>
                    </a:p>
                  </a:txBody>
                  <a:tcPr marL="0" marR="0" marT="81915" marB="0"/>
                </a:tc>
                <a:tc>
                  <a:txBody>
                    <a:bodyPr/>
                    <a:lstStyle/>
                    <a:p>
                      <a:pPr marL="1905" algn="ctr">
                        <a:lnSpc>
                          <a:spcPct val="100000"/>
                        </a:lnSpc>
                        <a:spcBef>
                          <a:spcPts val="645"/>
                        </a:spcBef>
                      </a:pPr>
                      <a:r>
                        <a:rPr sz="1000" dirty="0">
                          <a:latin typeface="Arial" panose="020B0604020202020204" pitchFamily="34" charset="0"/>
                          <a:cs typeface="Arial" panose="020B0604020202020204" pitchFamily="34" charset="0"/>
                        </a:rPr>
                        <a:t>2021</a:t>
                      </a:r>
                      <a:r>
                        <a:rPr sz="1000" spc="-25" dirty="0">
                          <a:latin typeface="Arial" panose="020B0604020202020204" pitchFamily="34" charset="0"/>
                          <a:cs typeface="Arial" panose="020B0604020202020204" pitchFamily="34" charset="0"/>
                        </a:rPr>
                        <a:t> Q3</a:t>
                      </a:r>
                      <a:endParaRPr sz="1000">
                        <a:latin typeface="Arial" panose="020B0604020202020204" pitchFamily="34" charset="0"/>
                        <a:cs typeface="Arial" panose="020B0604020202020204" pitchFamily="34" charset="0"/>
                      </a:endParaRPr>
                    </a:p>
                  </a:txBody>
                  <a:tcPr marL="0" marR="0" marT="81915" marB="0"/>
                </a:tc>
                <a:tc>
                  <a:txBody>
                    <a:bodyPr/>
                    <a:lstStyle/>
                    <a:p>
                      <a:pPr marL="1905" algn="ctr">
                        <a:lnSpc>
                          <a:spcPct val="100000"/>
                        </a:lnSpc>
                        <a:spcBef>
                          <a:spcPts val="645"/>
                        </a:spcBef>
                      </a:pPr>
                      <a:r>
                        <a:rPr sz="1000" spc="-20" dirty="0">
                          <a:latin typeface="Arial" panose="020B0604020202020204" pitchFamily="34" charset="0"/>
                          <a:cs typeface="Arial" panose="020B0604020202020204" pitchFamily="34" charset="0"/>
                        </a:rPr>
                        <a:t>2.86</a:t>
                      </a:r>
                      <a:endParaRPr sz="1000" dirty="0">
                        <a:latin typeface="Arial" panose="020B0604020202020204" pitchFamily="34" charset="0"/>
                        <a:cs typeface="Arial" panose="020B0604020202020204" pitchFamily="34" charset="0"/>
                      </a:endParaRPr>
                    </a:p>
                  </a:txBody>
                  <a:tcPr marL="0" marR="0" marT="81915" marB="0"/>
                </a:tc>
                <a:tc>
                  <a:txBody>
                    <a:bodyPr/>
                    <a:lstStyle/>
                    <a:p>
                      <a:pPr marL="1905" algn="ctr">
                        <a:lnSpc>
                          <a:spcPct val="100000"/>
                        </a:lnSpc>
                        <a:spcBef>
                          <a:spcPts val="645"/>
                        </a:spcBef>
                      </a:pPr>
                      <a:r>
                        <a:rPr sz="1000" spc="-10" dirty="0">
                          <a:latin typeface="Arial" panose="020B0604020202020204" pitchFamily="34" charset="0"/>
                          <a:cs typeface="Arial" panose="020B0604020202020204" pitchFamily="34" charset="0"/>
                        </a:rPr>
                        <a:t>96.6%</a:t>
                      </a:r>
                      <a:endParaRPr sz="1000" dirty="0">
                        <a:latin typeface="Arial" panose="020B0604020202020204" pitchFamily="34" charset="0"/>
                        <a:cs typeface="Arial" panose="020B0604020202020204" pitchFamily="34" charset="0"/>
                      </a:endParaRPr>
                    </a:p>
                  </a:txBody>
                  <a:tcPr marL="0" marR="0" marT="81915" marB="0"/>
                </a:tc>
                <a:extLst>
                  <a:ext uri="{0D108BD9-81ED-4DB2-BD59-A6C34878D82A}">
                    <a16:rowId xmlns:a16="http://schemas.microsoft.com/office/drawing/2014/main" val="10003"/>
                  </a:ext>
                </a:extLst>
              </a:tr>
              <a:tr h="321310">
                <a:tc>
                  <a:txBody>
                    <a:bodyPr/>
                    <a:lstStyle/>
                    <a:p>
                      <a:pPr marL="1270" algn="ctr">
                        <a:lnSpc>
                          <a:spcPct val="100000"/>
                        </a:lnSpc>
                        <a:spcBef>
                          <a:spcPts val="645"/>
                        </a:spcBef>
                      </a:pPr>
                      <a:r>
                        <a:rPr sz="1000" dirty="0">
                          <a:latin typeface="Arial" panose="020B0604020202020204" pitchFamily="34" charset="0"/>
                          <a:cs typeface="Arial" panose="020B0604020202020204" pitchFamily="34" charset="0"/>
                        </a:rPr>
                        <a:t>2022</a:t>
                      </a:r>
                      <a:r>
                        <a:rPr sz="1000" spc="-25" dirty="0">
                          <a:latin typeface="Arial" panose="020B0604020202020204" pitchFamily="34" charset="0"/>
                          <a:cs typeface="Arial" panose="020B0604020202020204" pitchFamily="34" charset="0"/>
                        </a:rPr>
                        <a:t> Q4</a:t>
                      </a:r>
                      <a:endParaRPr sz="1000">
                        <a:latin typeface="Arial" panose="020B0604020202020204" pitchFamily="34" charset="0"/>
                        <a:cs typeface="Arial" panose="020B0604020202020204" pitchFamily="34" charset="0"/>
                      </a:endParaRPr>
                    </a:p>
                  </a:txBody>
                  <a:tcPr marL="0" marR="0" marT="81915" marB="0"/>
                </a:tc>
                <a:tc>
                  <a:txBody>
                    <a:bodyPr/>
                    <a:lstStyle/>
                    <a:p>
                      <a:pPr marL="1270" algn="ctr">
                        <a:lnSpc>
                          <a:spcPct val="100000"/>
                        </a:lnSpc>
                        <a:spcBef>
                          <a:spcPts val="645"/>
                        </a:spcBef>
                      </a:pPr>
                      <a:r>
                        <a:rPr sz="1000" spc="-20" dirty="0">
                          <a:latin typeface="Arial" panose="020B0604020202020204" pitchFamily="34" charset="0"/>
                          <a:cs typeface="Arial" panose="020B0604020202020204" pitchFamily="34" charset="0"/>
                        </a:rPr>
                        <a:t>6.66</a:t>
                      </a:r>
                      <a:endParaRPr sz="1000" dirty="0">
                        <a:latin typeface="Arial" panose="020B0604020202020204" pitchFamily="34" charset="0"/>
                        <a:cs typeface="Arial" panose="020B0604020202020204" pitchFamily="34" charset="0"/>
                      </a:endParaRPr>
                    </a:p>
                  </a:txBody>
                  <a:tcPr marL="0" marR="0" marT="81915" marB="0"/>
                </a:tc>
                <a:tc>
                  <a:txBody>
                    <a:bodyPr/>
                    <a:lstStyle/>
                    <a:p>
                      <a:pPr marL="1905" algn="ctr">
                        <a:lnSpc>
                          <a:spcPct val="100000"/>
                        </a:lnSpc>
                        <a:spcBef>
                          <a:spcPts val="645"/>
                        </a:spcBef>
                      </a:pPr>
                      <a:r>
                        <a:rPr sz="1000" dirty="0">
                          <a:latin typeface="Arial" panose="020B0604020202020204" pitchFamily="34" charset="0"/>
                          <a:cs typeface="Arial" panose="020B0604020202020204" pitchFamily="34" charset="0"/>
                        </a:rPr>
                        <a:t>2022</a:t>
                      </a:r>
                      <a:r>
                        <a:rPr sz="1000" spc="-25" dirty="0">
                          <a:latin typeface="Arial" panose="020B0604020202020204" pitchFamily="34" charset="0"/>
                          <a:cs typeface="Arial" panose="020B0604020202020204" pitchFamily="34" charset="0"/>
                        </a:rPr>
                        <a:t> Q4</a:t>
                      </a:r>
                      <a:endParaRPr sz="1000">
                        <a:latin typeface="Arial" panose="020B0604020202020204" pitchFamily="34" charset="0"/>
                        <a:cs typeface="Arial" panose="020B0604020202020204" pitchFamily="34" charset="0"/>
                      </a:endParaRPr>
                    </a:p>
                  </a:txBody>
                  <a:tcPr marL="0" marR="0" marT="81915" marB="0"/>
                </a:tc>
                <a:tc>
                  <a:txBody>
                    <a:bodyPr/>
                    <a:lstStyle/>
                    <a:p>
                      <a:pPr marL="1905" algn="ctr">
                        <a:lnSpc>
                          <a:spcPct val="100000"/>
                        </a:lnSpc>
                        <a:spcBef>
                          <a:spcPts val="645"/>
                        </a:spcBef>
                      </a:pPr>
                      <a:r>
                        <a:rPr sz="1000" spc="-20" dirty="0">
                          <a:latin typeface="Arial" panose="020B0604020202020204" pitchFamily="34" charset="0"/>
                          <a:cs typeface="Arial" panose="020B0604020202020204" pitchFamily="34" charset="0"/>
                        </a:rPr>
                        <a:t>3.08</a:t>
                      </a:r>
                      <a:endParaRPr sz="1000" dirty="0">
                        <a:latin typeface="Arial" panose="020B0604020202020204" pitchFamily="34" charset="0"/>
                        <a:cs typeface="Arial" panose="020B0604020202020204" pitchFamily="34" charset="0"/>
                      </a:endParaRPr>
                    </a:p>
                  </a:txBody>
                  <a:tcPr marL="0" marR="0" marT="81915" marB="0"/>
                </a:tc>
                <a:tc>
                  <a:txBody>
                    <a:bodyPr/>
                    <a:lstStyle/>
                    <a:p>
                      <a:pPr marL="1905" algn="ctr">
                        <a:lnSpc>
                          <a:spcPct val="100000"/>
                        </a:lnSpc>
                        <a:spcBef>
                          <a:spcPts val="645"/>
                        </a:spcBef>
                      </a:pPr>
                      <a:r>
                        <a:rPr sz="1000" spc="-10" dirty="0">
                          <a:latin typeface="Arial" panose="020B0604020202020204" pitchFamily="34" charset="0"/>
                          <a:cs typeface="Arial" panose="020B0604020202020204" pitchFamily="34" charset="0"/>
                        </a:rPr>
                        <a:t>116.4%</a:t>
                      </a:r>
                      <a:endParaRPr sz="1000" dirty="0">
                        <a:latin typeface="Arial" panose="020B0604020202020204" pitchFamily="34" charset="0"/>
                        <a:cs typeface="Arial" panose="020B0604020202020204" pitchFamily="34" charset="0"/>
                      </a:endParaRPr>
                    </a:p>
                  </a:txBody>
                  <a:tcPr marL="0" marR="0" marT="81915" marB="0"/>
                </a:tc>
                <a:extLst>
                  <a:ext uri="{0D108BD9-81ED-4DB2-BD59-A6C34878D82A}">
                    <a16:rowId xmlns:a16="http://schemas.microsoft.com/office/drawing/2014/main" val="10004"/>
                  </a:ext>
                </a:extLst>
              </a:tr>
              <a:tr h="321310">
                <a:tc>
                  <a:txBody>
                    <a:bodyPr/>
                    <a:lstStyle/>
                    <a:p>
                      <a:pPr algn="ctr">
                        <a:lnSpc>
                          <a:spcPct val="100000"/>
                        </a:lnSpc>
                        <a:spcBef>
                          <a:spcPts val="580"/>
                        </a:spcBef>
                      </a:pPr>
                      <a:r>
                        <a:rPr sz="1000" dirty="0">
                          <a:latin typeface="Arial" panose="020B0604020202020204" pitchFamily="34" charset="0"/>
                          <a:cs typeface="Arial" panose="020B0604020202020204" pitchFamily="34" charset="0"/>
                        </a:rPr>
                        <a:t>202</a:t>
                      </a:r>
                      <a:r>
                        <a:rPr lang="en-US" sz="1000" dirty="0">
                          <a:latin typeface="Arial" panose="020B0604020202020204" pitchFamily="34" charset="0"/>
                          <a:cs typeface="Arial" panose="020B0604020202020204" pitchFamily="34" charset="0"/>
                        </a:rPr>
                        <a:t>3</a:t>
                      </a:r>
                      <a:r>
                        <a:rPr sz="1000" spc="-35" dirty="0">
                          <a:latin typeface="Arial" panose="020B0604020202020204" pitchFamily="34" charset="0"/>
                          <a:cs typeface="Arial" panose="020B0604020202020204" pitchFamily="34" charset="0"/>
                        </a:rPr>
                        <a:t> </a:t>
                      </a:r>
                      <a:r>
                        <a:rPr sz="1000" spc="-25" dirty="0">
                          <a:latin typeface="Arial" panose="020B0604020202020204" pitchFamily="34" charset="0"/>
                          <a:cs typeface="Arial" panose="020B0604020202020204" pitchFamily="34" charset="0"/>
                        </a:rPr>
                        <a:t>Q1</a:t>
                      </a:r>
                      <a:endParaRPr sz="1000" dirty="0">
                        <a:latin typeface="Arial" panose="020B0604020202020204" pitchFamily="34" charset="0"/>
                        <a:cs typeface="Arial" panose="020B0604020202020204" pitchFamily="34" charset="0"/>
                      </a:endParaRPr>
                    </a:p>
                  </a:txBody>
                  <a:tcPr marL="0" marR="0" marT="73660" marB="0"/>
                </a:tc>
                <a:tc>
                  <a:txBody>
                    <a:bodyPr/>
                    <a:lstStyle/>
                    <a:p>
                      <a:pPr marL="1270" algn="ctr">
                        <a:lnSpc>
                          <a:spcPct val="100000"/>
                        </a:lnSpc>
                        <a:spcBef>
                          <a:spcPts val="645"/>
                        </a:spcBef>
                      </a:pPr>
                      <a:r>
                        <a:rPr lang="en-US" sz="1000" dirty="0">
                          <a:latin typeface="Arial" panose="020B0604020202020204" pitchFamily="34" charset="0"/>
                          <a:cs typeface="Arial" panose="020B0604020202020204" pitchFamily="34" charset="0"/>
                        </a:rPr>
                        <a:t>6.37</a:t>
                      </a:r>
                      <a:endParaRPr sz="1000" dirty="0">
                        <a:latin typeface="Arial" panose="020B0604020202020204" pitchFamily="34" charset="0"/>
                        <a:cs typeface="Arial" panose="020B0604020202020204" pitchFamily="34" charset="0"/>
                      </a:endParaRPr>
                    </a:p>
                  </a:txBody>
                  <a:tcPr marL="0" marR="0" marT="81915" marB="0"/>
                </a:tc>
                <a:tc>
                  <a:txBody>
                    <a:bodyPr/>
                    <a:lstStyle/>
                    <a:p>
                      <a:pPr algn="ctr">
                        <a:lnSpc>
                          <a:spcPct val="100000"/>
                        </a:lnSpc>
                        <a:spcBef>
                          <a:spcPts val="580"/>
                        </a:spcBef>
                      </a:pPr>
                      <a:r>
                        <a:rPr sz="1000" dirty="0">
                          <a:latin typeface="Arial" panose="020B0604020202020204" pitchFamily="34" charset="0"/>
                          <a:cs typeface="Arial" panose="020B0604020202020204" pitchFamily="34" charset="0"/>
                        </a:rPr>
                        <a:t>2022</a:t>
                      </a:r>
                      <a:r>
                        <a:rPr sz="1000" spc="-35" dirty="0">
                          <a:latin typeface="Arial" panose="020B0604020202020204" pitchFamily="34" charset="0"/>
                          <a:cs typeface="Arial" panose="020B0604020202020204" pitchFamily="34" charset="0"/>
                        </a:rPr>
                        <a:t> </a:t>
                      </a:r>
                      <a:r>
                        <a:rPr sz="1000" spc="-25" dirty="0">
                          <a:latin typeface="Arial" panose="020B0604020202020204" pitchFamily="34" charset="0"/>
                          <a:cs typeface="Arial" panose="020B0604020202020204" pitchFamily="34" charset="0"/>
                        </a:rPr>
                        <a:t>Q1</a:t>
                      </a:r>
                      <a:endParaRPr sz="1000" dirty="0">
                        <a:latin typeface="Arial" panose="020B0604020202020204" pitchFamily="34" charset="0"/>
                        <a:cs typeface="Arial" panose="020B0604020202020204" pitchFamily="34" charset="0"/>
                      </a:endParaRPr>
                    </a:p>
                  </a:txBody>
                  <a:tcPr marL="0" marR="0" marT="73660" marB="0"/>
                </a:tc>
                <a:tc>
                  <a:txBody>
                    <a:bodyPr/>
                    <a:lstStyle/>
                    <a:p>
                      <a:pPr marL="1270" algn="ctr">
                        <a:lnSpc>
                          <a:spcPct val="100000"/>
                        </a:lnSpc>
                        <a:spcBef>
                          <a:spcPts val="645"/>
                        </a:spcBef>
                      </a:pPr>
                      <a:r>
                        <a:rPr sz="1000" spc="-20" dirty="0">
                          <a:latin typeface="Arial" panose="020B0604020202020204" pitchFamily="34" charset="0"/>
                          <a:cs typeface="Arial" panose="020B0604020202020204" pitchFamily="34" charset="0"/>
                        </a:rPr>
                        <a:t>3.82</a:t>
                      </a:r>
                      <a:endParaRPr sz="1000" dirty="0">
                        <a:latin typeface="Arial" panose="020B0604020202020204" pitchFamily="34" charset="0"/>
                        <a:cs typeface="Arial" panose="020B0604020202020204" pitchFamily="34" charset="0"/>
                      </a:endParaRPr>
                    </a:p>
                  </a:txBody>
                  <a:tcPr marL="0" marR="0" marT="81915" marB="0"/>
                </a:tc>
                <a:tc>
                  <a:txBody>
                    <a:bodyPr/>
                    <a:lstStyle/>
                    <a:p>
                      <a:pPr marL="1905" algn="ctr">
                        <a:lnSpc>
                          <a:spcPct val="100000"/>
                        </a:lnSpc>
                        <a:spcBef>
                          <a:spcPts val="645"/>
                        </a:spcBef>
                      </a:pPr>
                      <a:r>
                        <a:rPr lang="en-US" sz="1000" dirty="0">
                          <a:latin typeface="Arial" panose="020B0604020202020204" pitchFamily="34" charset="0"/>
                          <a:cs typeface="Arial" panose="020B0604020202020204" pitchFamily="34" charset="0"/>
                        </a:rPr>
                        <a:t>66.7%</a:t>
                      </a:r>
                      <a:endParaRPr sz="1000" dirty="0">
                        <a:latin typeface="Arial" panose="020B0604020202020204" pitchFamily="34" charset="0"/>
                        <a:cs typeface="Arial" panose="020B0604020202020204" pitchFamily="34" charset="0"/>
                      </a:endParaRPr>
                    </a:p>
                  </a:txBody>
                  <a:tcPr marL="0" marR="0" marT="81915" marB="0"/>
                </a:tc>
                <a:extLst>
                  <a:ext uri="{0D108BD9-81ED-4DB2-BD59-A6C34878D82A}">
                    <a16:rowId xmlns:a16="http://schemas.microsoft.com/office/drawing/2014/main" val="10005"/>
                  </a:ext>
                </a:extLst>
              </a:tr>
              <a:tr h="321310">
                <a:tc>
                  <a:txBody>
                    <a:bodyPr/>
                    <a:lstStyle/>
                    <a:p>
                      <a:pPr marL="635" algn="ctr">
                        <a:lnSpc>
                          <a:spcPct val="100000"/>
                        </a:lnSpc>
                        <a:spcBef>
                          <a:spcPts val="580"/>
                        </a:spcBef>
                      </a:pPr>
                      <a:r>
                        <a:rPr sz="1000" dirty="0">
                          <a:latin typeface="Arial" panose="020B0604020202020204" pitchFamily="34" charset="0"/>
                          <a:cs typeface="Arial" panose="020B0604020202020204" pitchFamily="34" charset="0"/>
                        </a:rPr>
                        <a:t>202</a:t>
                      </a:r>
                      <a:r>
                        <a:rPr lang="en-US" sz="1000" dirty="0">
                          <a:latin typeface="Arial" panose="020B0604020202020204" pitchFamily="34" charset="0"/>
                          <a:cs typeface="Arial" panose="020B0604020202020204" pitchFamily="34" charset="0"/>
                        </a:rPr>
                        <a:t>3</a:t>
                      </a:r>
                      <a:r>
                        <a:rPr sz="1000" spc="-25" dirty="0">
                          <a:latin typeface="Arial" panose="020B0604020202020204" pitchFamily="34" charset="0"/>
                          <a:cs typeface="Arial" panose="020B0604020202020204" pitchFamily="34" charset="0"/>
                        </a:rPr>
                        <a:t> Q2</a:t>
                      </a:r>
                      <a:endParaRPr sz="1000" dirty="0">
                        <a:latin typeface="Arial" panose="020B0604020202020204" pitchFamily="34" charset="0"/>
                        <a:cs typeface="Arial" panose="020B0604020202020204" pitchFamily="34" charset="0"/>
                      </a:endParaRPr>
                    </a:p>
                  </a:txBody>
                  <a:tcPr marL="0" marR="0" marT="73660" marB="0"/>
                </a:tc>
                <a:tc>
                  <a:txBody>
                    <a:bodyPr/>
                    <a:lstStyle/>
                    <a:p>
                      <a:pPr marL="1905" algn="ctr">
                        <a:lnSpc>
                          <a:spcPct val="100000"/>
                        </a:lnSpc>
                        <a:spcBef>
                          <a:spcPts val="645"/>
                        </a:spcBef>
                      </a:pPr>
                      <a:r>
                        <a:rPr lang="en-US" sz="1000" dirty="0">
                          <a:latin typeface="Arial" panose="020B0604020202020204" pitchFamily="34" charset="0"/>
                          <a:cs typeface="Arial" panose="020B0604020202020204" pitchFamily="34" charset="0"/>
                        </a:rPr>
                        <a:t>6.51</a:t>
                      </a:r>
                      <a:endParaRPr sz="1000" dirty="0">
                        <a:latin typeface="Arial" panose="020B0604020202020204" pitchFamily="34" charset="0"/>
                        <a:cs typeface="Arial" panose="020B0604020202020204" pitchFamily="34" charset="0"/>
                      </a:endParaRPr>
                    </a:p>
                  </a:txBody>
                  <a:tcPr marL="0" marR="0" marT="81915" marB="0"/>
                </a:tc>
                <a:tc>
                  <a:txBody>
                    <a:bodyPr/>
                    <a:lstStyle/>
                    <a:p>
                      <a:pPr marL="635" algn="ctr">
                        <a:lnSpc>
                          <a:spcPct val="100000"/>
                        </a:lnSpc>
                        <a:spcBef>
                          <a:spcPts val="580"/>
                        </a:spcBef>
                      </a:pPr>
                      <a:r>
                        <a:rPr sz="1000" dirty="0">
                          <a:latin typeface="Arial" panose="020B0604020202020204" pitchFamily="34" charset="0"/>
                          <a:cs typeface="Arial" panose="020B0604020202020204" pitchFamily="34" charset="0"/>
                        </a:rPr>
                        <a:t>2022</a:t>
                      </a:r>
                      <a:r>
                        <a:rPr sz="1000" spc="-25" dirty="0">
                          <a:latin typeface="Arial" panose="020B0604020202020204" pitchFamily="34" charset="0"/>
                          <a:cs typeface="Arial" panose="020B0604020202020204" pitchFamily="34" charset="0"/>
                        </a:rPr>
                        <a:t> Q2</a:t>
                      </a:r>
                      <a:endParaRPr sz="1000" dirty="0">
                        <a:latin typeface="Arial" panose="020B0604020202020204" pitchFamily="34" charset="0"/>
                        <a:cs typeface="Arial" panose="020B0604020202020204" pitchFamily="34" charset="0"/>
                      </a:endParaRPr>
                    </a:p>
                  </a:txBody>
                  <a:tcPr marL="0" marR="0" marT="73660" marB="0"/>
                </a:tc>
                <a:tc>
                  <a:txBody>
                    <a:bodyPr/>
                    <a:lstStyle/>
                    <a:p>
                      <a:pPr marL="1905" algn="ctr">
                        <a:lnSpc>
                          <a:spcPct val="100000"/>
                        </a:lnSpc>
                        <a:spcBef>
                          <a:spcPts val="645"/>
                        </a:spcBef>
                      </a:pPr>
                      <a:r>
                        <a:rPr sz="1000" spc="-20" dirty="0">
                          <a:latin typeface="Arial" panose="020B0604020202020204" pitchFamily="34" charset="0"/>
                          <a:cs typeface="Arial" panose="020B0604020202020204" pitchFamily="34" charset="0"/>
                        </a:rPr>
                        <a:t>5.27</a:t>
                      </a:r>
                      <a:endParaRPr sz="1000" dirty="0">
                        <a:latin typeface="Arial" panose="020B0604020202020204" pitchFamily="34" charset="0"/>
                        <a:cs typeface="Arial" panose="020B0604020202020204" pitchFamily="34" charset="0"/>
                      </a:endParaRPr>
                    </a:p>
                  </a:txBody>
                  <a:tcPr marL="0" marR="0" marT="81915" marB="0"/>
                </a:tc>
                <a:tc>
                  <a:txBody>
                    <a:bodyPr/>
                    <a:lstStyle/>
                    <a:p>
                      <a:pPr marL="2540" algn="ctr">
                        <a:lnSpc>
                          <a:spcPct val="100000"/>
                        </a:lnSpc>
                        <a:spcBef>
                          <a:spcPts val="645"/>
                        </a:spcBef>
                      </a:pPr>
                      <a:r>
                        <a:rPr lang="en-US" sz="1000" dirty="0">
                          <a:latin typeface="Arial" panose="020B0604020202020204" pitchFamily="34" charset="0"/>
                          <a:cs typeface="Arial" panose="020B0604020202020204" pitchFamily="34" charset="0"/>
                        </a:rPr>
                        <a:t>23.6%</a:t>
                      </a:r>
                      <a:endParaRPr sz="1000" dirty="0">
                        <a:latin typeface="Arial" panose="020B0604020202020204" pitchFamily="34" charset="0"/>
                        <a:cs typeface="Arial" panose="020B0604020202020204" pitchFamily="34" charset="0"/>
                      </a:endParaRPr>
                    </a:p>
                  </a:txBody>
                  <a:tcPr marL="0" marR="0" marT="81915" marB="0"/>
                </a:tc>
                <a:extLst>
                  <a:ext uri="{0D108BD9-81ED-4DB2-BD59-A6C34878D82A}">
                    <a16:rowId xmlns:a16="http://schemas.microsoft.com/office/drawing/2014/main" val="10006"/>
                  </a:ext>
                </a:extLst>
              </a:tr>
              <a:tr h="321310">
                <a:tc>
                  <a:txBody>
                    <a:bodyPr/>
                    <a:lstStyle/>
                    <a:p>
                      <a:pPr algn="ctr">
                        <a:lnSpc>
                          <a:spcPct val="100000"/>
                        </a:lnSpc>
                        <a:spcBef>
                          <a:spcPts val="585"/>
                        </a:spcBef>
                      </a:pPr>
                      <a:r>
                        <a:rPr sz="1000" dirty="0">
                          <a:latin typeface="Arial" panose="020B0604020202020204" pitchFamily="34" charset="0"/>
                          <a:cs typeface="Arial" panose="020B0604020202020204" pitchFamily="34" charset="0"/>
                        </a:rPr>
                        <a:t>202</a:t>
                      </a:r>
                      <a:r>
                        <a:rPr lang="en-US" sz="1000" dirty="0">
                          <a:latin typeface="Arial" panose="020B0604020202020204" pitchFamily="34" charset="0"/>
                          <a:cs typeface="Arial" panose="020B0604020202020204" pitchFamily="34" charset="0"/>
                        </a:rPr>
                        <a:t>3</a:t>
                      </a:r>
                      <a:r>
                        <a:rPr sz="1000" spc="-35" dirty="0">
                          <a:latin typeface="Arial" panose="020B0604020202020204" pitchFamily="34" charset="0"/>
                          <a:cs typeface="Arial" panose="020B0604020202020204" pitchFamily="34" charset="0"/>
                        </a:rPr>
                        <a:t> </a:t>
                      </a:r>
                      <a:r>
                        <a:rPr sz="1000" spc="-25" dirty="0">
                          <a:latin typeface="Arial" panose="020B0604020202020204" pitchFamily="34" charset="0"/>
                          <a:cs typeface="Arial" panose="020B0604020202020204" pitchFamily="34" charset="0"/>
                        </a:rPr>
                        <a:t>Q3</a:t>
                      </a:r>
                      <a:endParaRPr sz="1000" dirty="0">
                        <a:latin typeface="Arial" panose="020B0604020202020204" pitchFamily="34" charset="0"/>
                        <a:cs typeface="Arial" panose="020B0604020202020204" pitchFamily="34" charset="0"/>
                      </a:endParaRPr>
                    </a:p>
                  </a:txBody>
                  <a:tcPr marL="0" marR="0" marT="74295" marB="0"/>
                </a:tc>
                <a:tc>
                  <a:txBody>
                    <a:bodyPr/>
                    <a:lstStyle/>
                    <a:p>
                      <a:pPr marL="1270" algn="ctr">
                        <a:lnSpc>
                          <a:spcPct val="100000"/>
                        </a:lnSpc>
                        <a:spcBef>
                          <a:spcPts val="645"/>
                        </a:spcBef>
                      </a:pPr>
                      <a:r>
                        <a:rPr lang="en-US" sz="1000" dirty="0">
                          <a:latin typeface="Arial" panose="020B0604020202020204" pitchFamily="34" charset="0"/>
                          <a:cs typeface="Arial" panose="020B0604020202020204" pitchFamily="34" charset="0"/>
                        </a:rPr>
                        <a:t>7.04</a:t>
                      </a:r>
                      <a:endParaRPr sz="1000" dirty="0">
                        <a:latin typeface="Arial" panose="020B0604020202020204" pitchFamily="34" charset="0"/>
                        <a:cs typeface="Arial" panose="020B0604020202020204" pitchFamily="34" charset="0"/>
                      </a:endParaRPr>
                    </a:p>
                  </a:txBody>
                  <a:tcPr marL="0" marR="0" marT="81915" marB="0"/>
                </a:tc>
                <a:tc>
                  <a:txBody>
                    <a:bodyPr/>
                    <a:lstStyle/>
                    <a:p>
                      <a:pPr algn="ctr">
                        <a:lnSpc>
                          <a:spcPct val="100000"/>
                        </a:lnSpc>
                        <a:spcBef>
                          <a:spcPts val="585"/>
                        </a:spcBef>
                      </a:pPr>
                      <a:r>
                        <a:rPr sz="1000" dirty="0">
                          <a:latin typeface="Arial" panose="020B0604020202020204" pitchFamily="34" charset="0"/>
                          <a:cs typeface="Arial" panose="020B0604020202020204" pitchFamily="34" charset="0"/>
                        </a:rPr>
                        <a:t>2022</a:t>
                      </a:r>
                      <a:r>
                        <a:rPr sz="1000" spc="-35" dirty="0">
                          <a:latin typeface="Arial" panose="020B0604020202020204" pitchFamily="34" charset="0"/>
                          <a:cs typeface="Arial" panose="020B0604020202020204" pitchFamily="34" charset="0"/>
                        </a:rPr>
                        <a:t> </a:t>
                      </a:r>
                      <a:r>
                        <a:rPr sz="1000" spc="-25" dirty="0">
                          <a:latin typeface="Arial" panose="020B0604020202020204" pitchFamily="34" charset="0"/>
                          <a:cs typeface="Arial" panose="020B0604020202020204" pitchFamily="34" charset="0"/>
                        </a:rPr>
                        <a:t>Q3</a:t>
                      </a:r>
                      <a:endParaRPr sz="1000">
                        <a:latin typeface="Arial" panose="020B0604020202020204" pitchFamily="34" charset="0"/>
                        <a:cs typeface="Arial" panose="020B0604020202020204" pitchFamily="34" charset="0"/>
                      </a:endParaRPr>
                    </a:p>
                  </a:txBody>
                  <a:tcPr marL="0" marR="0" marT="74295" marB="0"/>
                </a:tc>
                <a:tc>
                  <a:txBody>
                    <a:bodyPr/>
                    <a:lstStyle/>
                    <a:p>
                      <a:pPr marL="1270" algn="ctr">
                        <a:lnSpc>
                          <a:spcPct val="100000"/>
                        </a:lnSpc>
                        <a:spcBef>
                          <a:spcPts val="645"/>
                        </a:spcBef>
                      </a:pPr>
                      <a:r>
                        <a:rPr sz="1000" spc="-20" dirty="0">
                          <a:latin typeface="Arial" panose="020B0604020202020204" pitchFamily="34" charset="0"/>
                          <a:cs typeface="Arial" panose="020B0604020202020204" pitchFamily="34" charset="0"/>
                        </a:rPr>
                        <a:t>5.62</a:t>
                      </a:r>
                      <a:endParaRPr sz="1000" dirty="0">
                        <a:latin typeface="Arial" panose="020B0604020202020204" pitchFamily="34" charset="0"/>
                        <a:cs typeface="Arial" panose="020B0604020202020204" pitchFamily="34" charset="0"/>
                      </a:endParaRPr>
                    </a:p>
                  </a:txBody>
                  <a:tcPr marL="0" marR="0" marT="81915" marB="0"/>
                </a:tc>
                <a:tc>
                  <a:txBody>
                    <a:bodyPr/>
                    <a:lstStyle/>
                    <a:p>
                      <a:pPr marL="1905" algn="ctr">
                        <a:lnSpc>
                          <a:spcPct val="100000"/>
                        </a:lnSpc>
                        <a:spcBef>
                          <a:spcPts val="645"/>
                        </a:spcBef>
                      </a:pPr>
                      <a:r>
                        <a:rPr lang="en-US" sz="1000" dirty="0">
                          <a:latin typeface="Arial" panose="020B0604020202020204" pitchFamily="34" charset="0"/>
                          <a:cs typeface="Arial" panose="020B0604020202020204" pitchFamily="34" charset="0"/>
                        </a:rPr>
                        <a:t>25.2%</a:t>
                      </a:r>
                      <a:endParaRPr sz="1000" dirty="0">
                        <a:latin typeface="Arial" panose="020B0604020202020204" pitchFamily="34" charset="0"/>
                        <a:cs typeface="Arial" panose="020B0604020202020204" pitchFamily="34" charset="0"/>
                      </a:endParaRPr>
                    </a:p>
                  </a:txBody>
                  <a:tcPr marL="0" marR="0" marT="81915" marB="0"/>
                </a:tc>
                <a:extLst>
                  <a:ext uri="{0D108BD9-81ED-4DB2-BD59-A6C34878D82A}">
                    <a16:rowId xmlns:a16="http://schemas.microsoft.com/office/drawing/2014/main" val="10007"/>
                  </a:ext>
                </a:extLst>
              </a:tr>
              <a:tr h="321310">
                <a:tc>
                  <a:txBody>
                    <a:bodyPr/>
                    <a:lstStyle/>
                    <a:p>
                      <a:pPr marL="1270" algn="ctr">
                        <a:lnSpc>
                          <a:spcPct val="100000"/>
                        </a:lnSpc>
                        <a:spcBef>
                          <a:spcPts val="645"/>
                        </a:spcBef>
                      </a:pPr>
                      <a:r>
                        <a:rPr sz="1000" dirty="0">
                          <a:latin typeface="Arial" panose="020B0604020202020204" pitchFamily="34" charset="0"/>
                          <a:cs typeface="Arial" panose="020B0604020202020204" pitchFamily="34" charset="0"/>
                        </a:rPr>
                        <a:t>202</a:t>
                      </a:r>
                      <a:r>
                        <a:rPr lang="en-US" sz="1000" dirty="0">
                          <a:latin typeface="Arial" panose="020B0604020202020204" pitchFamily="34" charset="0"/>
                          <a:cs typeface="Arial" panose="020B0604020202020204" pitchFamily="34" charset="0"/>
                        </a:rPr>
                        <a:t>3</a:t>
                      </a:r>
                      <a:r>
                        <a:rPr sz="1000" spc="-25" dirty="0">
                          <a:latin typeface="Arial" panose="020B0604020202020204" pitchFamily="34" charset="0"/>
                          <a:cs typeface="Arial" panose="020B0604020202020204" pitchFamily="34" charset="0"/>
                        </a:rPr>
                        <a:t> Q4</a:t>
                      </a:r>
                      <a:endParaRPr sz="1000" dirty="0">
                        <a:latin typeface="Arial" panose="020B0604020202020204" pitchFamily="34" charset="0"/>
                        <a:cs typeface="Arial" panose="020B0604020202020204" pitchFamily="34" charset="0"/>
                      </a:endParaRPr>
                    </a:p>
                  </a:txBody>
                  <a:tcPr marL="0" marR="0" marT="81915" marB="0"/>
                </a:tc>
                <a:tc>
                  <a:txBody>
                    <a:bodyPr/>
                    <a:lstStyle/>
                    <a:p>
                      <a:pPr marL="1270" algn="ctr">
                        <a:lnSpc>
                          <a:spcPct val="100000"/>
                        </a:lnSpc>
                        <a:spcBef>
                          <a:spcPts val="645"/>
                        </a:spcBef>
                      </a:pPr>
                      <a:r>
                        <a:rPr lang="en-US" sz="1000" dirty="0">
                          <a:latin typeface="Arial" panose="020B0604020202020204" pitchFamily="34" charset="0"/>
                          <a:cs typeface="Arial" panose="020B0604020202020204" pitchFamily="34" charset="0"/>
                        </a:rPr>
                        <a:t>7.30</a:t>
                      </a:r>
                      <a:endParaRPr sz="1000" dirty="0">
                        <a:latin typeface="Arial" panose="020B0604020202020204" pitchFamily="34" charset="0"/>
                        <a:cs typeface="Arial" panose="020B0604020202020204" pitchFamily="34" charset="0"/>
                      </a:endParaRPr>
                    </a:p>
                  </a:txBody>
                  <a:tcPr marL="0" marR="0" marT="81915" marB="0"/>
                </a:tc>
                <a:tc>
                  <a:txBody>
                    <a:bodyPr/>
                    <a:lstStyle/>
                    <a:p>
                      <a:pPr marL="1270" algn="ctr">
                        <a:lnSpc>
                          <a:spcPct val="100000"/>
                        </a:lnSpc>
                        <a:spcBef>
                          <a:spcPts val="645"/>
                        </a:spcBef>
                      </a:pPr>
                      <a:r>
                        <a:rPr sz="1000" dirty="0">
                          <a:latin typeface="Arial" panose="020B0604020202020204" pitchFamily="34" charset="0"/>
                          <a:cs typeface="Arial" panose="020B0604020202020204" pitchFamily="34" charset="0"/>
                        </a:rPr>
                        <a:t>2022</a:t>
                      </a:r>
                      <a:r>
                        <a:rPr sz="1000" spc="-25" dirty="0">
                          <a:latin typeface="Arial" panose="020B0604020202020204" pitchFamily="34" charset="0"/>
                          <a:cs typeface="Arial" panose="020B0604020202020204" pitchFamily="34" charset="0"/>
                        </a:rPr>
                        <a:t> Q4</a:t>
                      </a:r>
                      <a:endParaRPr sz="1000">
                        <a:latin typeface="Arial" panose="020B0604020202020204" pitchFamily="34" charset="0"/>
                        <a:cs typeface="Arial" panose="020B0604020202020204" pitchFamily="34" charset="0"/>
                      </a:endParaRPr>
                    </a:p>
                  </a:txBody>
                  <a:tcPr marL="0" marR="0" marT="81915" marB="0"/>
                </a:tc>
                <a:tc>
                  <a:txBody>
                    <a:bodyPr/>
                    <a:lstStyle/>
                    <a:p>
                      <a:pPr marL="1270" algn="ctr">
                        <a:lnSpc>
                          <a:spcPct val="100000"/>
                        </a:lnSpc>
                        <a:spcBef>
                          <a:spcPts val="645"/>
                        </a:spcBef>
                      </a:pPr>
                      <a:r>
                        <a:rPr sz="1000" spc="-20" dirty="0">
                          <a:latin typeface="Arial" panose="020B0604020202020204" pitchFamily="34" charset="0"/>
                          <a:cs typeface="Arial" panose="020B0604020202020204" pitchFamily="34" charset="0"/>
                        </a:rPr>
                        <a:t>6.66</a:t>
                      </a:r>
                      <a:endParaRPr sz="1000" dirty="0">
                        <a:latin typeface="Arial" panose="020B0604020202020204" pitchFamily="34" charset="0"/>
                        <a:cs typeface="Arial" panose="020B0604020202020204" pitchFamily="34" charset="0"/>
                      </a:endParaRPr>
                    </a:p>
                  </a:txBody>
                  <a:tcPr marL="0" marR="0" marT="81915" marB="0"/>
                </a:tc>
                <a:tc>
                  <a:txBody>
                    <a:bodyPr/>
                    <a:lstStyle/>
                    <a:p>
                      <a:pPr marL="1905" algn="ctr">
                        <a:lnSpc>
                          <a:spcPct val="100000"/>
                        </a:lnSpc>
                        <a:spcBef>
                          <a:spcPts val="645"/>
                        </a:spcBef>
                      </a:pPr>
                      <a:r>
                        <a:rPr lang="en-US" sz="1000" dirty="0">
                          <a:latin typeface="Arial" panose="020B0604020202020204" pitchFamily="34" charset="0"/>
                          <a:cs typeface="Arial" panose="020B0604020202020204" pitchFamily="34" charset="0"/>
                        </a:rPr>
                        <a:t>9.6%</a:t>
                      </a:r>
                      <a:endParaRPr sz="1000" dirty="0">
                        <a:latin typeface="Arial" panose="020B0604020202020204" pitchFamily="34" charset="0"/>
                        <a:cs typeface="Arial" panose="020B0604020202020204" pitchFamily="34" charset="0"/>
                      </a:endParaRPr>
                    </a:p>
                  </a:txBody>
                  <a:tcPr marL="0" marR="0" marT="81915" marB="0"/>
                </a:tc>
                <a:extLst>
                  <a:ext uri="{0D108BD9-81ED-4DB2-BD59-A6C34878D82A}">
                    <a16:rowId xmlns:a16="http://schemas.microsoft.com/office/drawing/2014/main" val="10008"/>
                  </a:ext>
                </a:extLst>
              </a:tr>
              <a:tr h="321310">
                <a:tc>
                  <a:txBody>
                    <a:bodyPr/>
                    <a:lstStyle/>
                    <a:p>
                      <a:pPr marL="1270" algn="ctr">
                        <a:lnSpc>
                          <a:spcPct val="100000"/>
                        </a:lnSpc>
                        <a:spcBef>
                          <a:spcPts val="645"/>
                        </a:spcBef>
                      </a:pPr>
                      <a:r>
                        <a:rPr sz="1000" dirty="0">
                          <a:latin typeface="Arial" panose="020B0604020202020204" pitchFamily="34" charset="0"/>
                          <a:cs typeface="Arial" panose="020B0604020202020204" pitchFamily="34" charset="0"/>
                        </a:rPr>
                        <a:t>202</a:t>
                      </a:r>
                      <a:r>
                        <a:rPr lang="en-US" sz="1000" dirty="0">
                          <a:latin typeface="Arial" panose="020B0604020202020204" pitchFamily="34" charset="0"/>
                          <a:cs typeface="Arial" panose="020B0604020202020204" pitchFamily="34" charset="0"/>
                        </a:rPr>
                        <a:t>4</a:t>
                      </a:r>
                      <a:r>
                        <a:rPr sz="1000" spc="-25" dirty="0">
                          <a:latin typeface="Arial" panose="020B0604020202020204" pitchFamily="34" charset="0"/>
                          <a:cs typeface="Arial" panose="020B0604020202020204" pitchFamily="34" charset="0"/>
                        </a:rPr>
                        <a:t> Q</a:t>
                      </a:r>
                      <a:r>
                        <a:rPr lang="en-US" sz="1000" spc="-25" dirty="0">
                          <a:latin typeface="Arial" panose="020B0604020202020204" pitchFamily="34" charset="0"/>
                          <a:cs typeface="Arial" panose="020B0604020202020204" pitchFamily="34" charset="0"/>
                        </a:rPr>
                        <a:t>1</a:t>
                      </a:r>
                      <a:endParaRPr sz="1000" dirty="0">
                        <a:latin typeface="Arial" panose="020B0604020202020204" pitchFamily="34" charset="0"/>
                        <a:cs typeface="Arial" panose="020B0604020202020204" pitchFamily="34" charset="0"/>
                      </a:endParaRPr>
                    </a:p>
                  </a:txBody>
                  <a:tcPr marL="0" marR="0" marT="81915" marB="0"/>
                </a:tc>
                <a:tc>
                  <a:txBody>
                    <a:bodyPr/>
                    <a:lstStyle/>
                    <a:p>
                      <a:pPr marL="1270" algn="ctr">
                        <a:lnSpc>
                          <a:spcPct val="100000"/>
                        </a:lnSpc>
                        <a:spcBef>
                          <a:spcPts val="645"/>
                        </a:spcBef>
                      </a:pPr>
                      <a:r>
                        <a:rPr lang="en-US" sz="1000" dirty="0">
                          <a:latin typeface="Arial" panose="020B0604020202020204" pitchFamily="34" charset="0"/>
                          <a:cs typeface="Arial" panose="020B0604020202020204" pitchFamily="34" charset="0"/>
                        </a:rPr>
                        <a:t>6.75</a:t>
                      </a:r>
                      <a:endParaRPr sz="1000" dirty="0">
                        <a:latin typeface="Arial" panose="020B0604020202020204" pitchFamily="34" charset="0"/>
                        <a:cs typeface="Arial" panose="020B0604020202020204" pitchFamily="34" charset="0"/>
                      </a:endParaRPr>
                    </a:p>
                  </a:txBody>
                  <a:tcPr marL="0" marR="0" marT="81915" marB="0"/>
                </a:tc>
                <a:tc>
                  <a:txBody>
                    <a:bodyPr/>
                    <a:lstStyle/>
                    <a:p>
                      <a:pPr algn="ctr">
                        <a:lnSpc>
                          <a:spcPct val="100000"/>
                        </a:lnSpc>
                        <a:spcBef>
                          <a:spcPts val="580"/>
                        </a:spcBef>
                      </a:pPr>
                      <a:r>
                        <a:rPr sz="1000" dirty="0">
                          <a:latin typeface="Arial" panose="020B0604020202020204" pitchFamily="34" charset="0"/>
                          <a:cs typeface="Arial" panose="020B0604020202020204" pitchFamily="34" charset="0"/>
                        </a:rPr>
                        <a:t>202</a:t>
                      </a:r>
                      <a:r>
                        <a:rPr lang="en-US" sz="1000" dirty="0">
                          <a:latin typeface="Arial" panose="020B0604020202020204" pitchFamily="34" charset="0"/>
                          <a:cs typeface="Arial" panose="020B0604020202020204" pitchFamily="34" charset="0"/>
                        </a:rPr>
                        <a:t>3</a:t>
                      </a:r>
                      <a:r>
                        <a:rPr sz="1000" spc="-35" dirty="0">
                          <a:latin typeface="Arial" panose="020B0604020202020204" pitchFamily="34" charset="0"/>
                          <a:cs typeface="Arial" panose="020B0604020202020204" pitchFamily="34" charset="0"/>
                        </a:rPr>
                        <a:t> </a:t>
                      </a:r>
                      <a:r>
                        <a:rPr sz="1000" spc="-25" dirty="0">
                          <a:latin typeface="Arial" panose="020B0604020202020204" pitchFamily="34" charset="0"/>
                          <a:cs typeface="Arial" panose="020B0604020202020204" pitchFamily="34" charset="0"/>
                        </a:rPr>
                        <a:t>Q1</a:t>
                      </a:r>
                      <a:endParaRPr sz="1000" dirty="0">
                        <a:latin typeface="Arial" panose="020B0604020202020204" pitchFamily="34" charset="0"/>
                        <a:cs typeface="Arial" panose="020B0604020202020204" pitchFamily="34" charset="0"/>
                      </a:endParaRPr>
                    </a:p>
                  </a:txBody>
                  <a:tcPr marL="0" marR="0" marT="73660" marB="0"/>
                </a:tc>
                <a:tc>
                  <a:txBody>
                    <a:bodyPr/>
                    <a:lstStyle/>
                    <a:p>
                      <a:pPr marL="1270" algn="ctr">
                        <a:lnSpc>
                          <a:spcPct val="100000"/>
                        </a:lnSpc>
                        <a:spcBef>
                          <a:spcPts val="645"/>
                        </a:spcBef>
                      </a:pPr>
                      <a:r>
                        <a:rPr lang="en-US" sz="1000" dirty="0">
                          <a:latin typeface="Arial" panose="020B0604020202020204" pitchFamily="34" charset="0"/>
                          <a:cs typeface="Arial" panose="020B0604020202020204" pitchFamily="34" charset="0"/>
                        </a:rPr>
                        <a:t>6.37</a:t>
                      </a:r>
                      <a:endParaRPr sz="1000" dirty="0">
                        <a:latin typeface="Arial" panose="020B0604020202020204" pitchFamily="34" charset="0"/>
                        <a:cs typeface="Arial" panose="020B0604020202020204" pitchFamily="34" charset="0"/>
                      </a:endParaRPr>
                    </a:p>
                  </a:txBody>
                  <a:tcPr marL="0" marR="0" marT="81915" marB="0"/>
                </a:tc>
                <a:tc>
                  <a:txBody>
                    <a:bodyPr/>
                    <a:lstStyle/>
                    <a:p>
                      <a:pPr marL="1905" algn="ctr">
                        <a:lnSpc>
                          <a:spcPct val="100000"/>
                        </a:lnSpc>
                        <a:spcBef>
                          <a:spcPts val="645"/>
                        </a:spcBef>
                      </a:pPr>
                      <a:r>
                        <a:rPr lang="en-US" sz="1000" dirty="0">
                          <a:latin typeface="Arial" panose="020B0604020202020204" pitchFamily="34" charset="0"/>
                          <a:cs typeface="Arial" panose="020B0604020202020204" pitchFamily="34" charset="0"/>
                        </a:rPr>
                        <a:t>5.9%</a:t>
                      </a:r>
                      <a:endParaRPr sz="1000" dirty="0">
                        <a:latin typeface="Arial" panose="020B0604020202020204" pitchFamily="34" charset="0"/>
                        <a:cs typeface="Arial" panose="020B0604020202020204" pitchFamily="34" charset="0"/>
                      </a:endParaRPr>
                    </a:p>
                  </a:txBody>
                  <a:tcPr marL="0" marR="0" marT="81915" marB="0"/>
                </a:tc>
                <a:extLst>
                  <a:ext uri="{0D108BD9-81ED-4DB2-BD59-A6C34878D82A}">
                    <a16:rowId xmlns:a16="http://schemas.microsoft.com/office/drawing/2014/main" val="10009"/>
                  </a:ext>
                </a:extLst>
              </a:tr>
              <a:tr h="321310">
                <a:tc>
                  <a:txBody>
                    <a:bodyPr/>
                    <a:lstStyle/>
                    <a:p>
                      <a:pPr marL="1270" algn="ctr">
                        <a:lnSpc>
                          <a:spcPct val="100000"/>
                        </a:lnSpc>
                        <a:spcBef>
                          <a:spcPts val="645"/>
                        </a:spcBef>
                      </a:pPr>
                      <a:r>
                        <a:rPr sz="1000" dirty="0">
                          <a:latin typeface="Arial" panose="020B0604020202020204" pitchFamily="34" charset="0"/>
                          <a:cs typeface="Arial" panose="020B0604020202020204" pitchFamily="34" charset="0"/>
                        </a:rPr>
                        <a:t>202</a:t>
                      </a:r>
                      <a:r>
                        <a:rPr lang="en-US" sz="1000" dirty="0">
                          <a:latin typeface="Arial" panose="020B0604020202020204" pitchFamily="34" charset="0"/>
                          <a:cs typeface="Arial" panose="020B0604020202020204" pitchFamily="34" charset="0"/>
                        </a:rPr>
                        <a:t>4</a:t>
                      </a:r>
                      <a:r>
                        <a:rPr sz="1000" spc="-25" dirty="0">
                          <a:latin typeface="Arial" panose="020B0604020202020204" pitchFamily="34" charset="0"/>
                          <a:cs typeface="Arial" panose="020B0604020202020204" pitchFamily="34" charset="0"/>
                        </a:rPr>
                        <a:t> Q</a:t>
                      </a:r>
                      <a:r>
                        <a:rPr lang="en-US" sz="1000" spc="-25" dirty="0">
                          <a:latin typeface="Arial" panose="020B0604020202020204" pitchFamily="34" charset="0"/>
                          <a:cs typeface="Arial" panose="020B0604020202020204" pitchFamily="34" charset="0"/>
                        </a:rPr>
                        <a:t>2</a:t>
                      </a:r>
                      <a:endParaRPr sz="1000" dirty="0">
                        <a:latin typeface="Arial" panose="020B0604020202020204" pitchFamily="34" charset="0"/>
                        <a:cs typeface="Arial" panose="020B0604020202020204" pitchFamily="34" charset="0"/>
                      </a:endParaRPr>
                    </a:p>
                  </a:txBody>
                  <a:tcPr marL="0" marR="0" marT="81915" marB="0"/>
                </a:tc>
                <a:tc>
                  <a:txBody>
                    <a:bodyPr/>
                    <a:lstStyle/>
                    <a:p>
                      <a:pPr marL="1270" algn="ctr">
                        <a:lnSpc>
                          <a:spcPct val="100000"/>
                        </a:lnSpc>
                        <a:spcBef>
                          <a:spcPts val="645"/>
                        </a:spcBef>
                      </a:pPr>
                      <a:r>
                        <a:rPr lang="en-US" sz="1000" dirty="0">
                          <a:latin typeface="Arial" panose="020B0604020202020204" pitchFamily="34" charset="0"/>
                          <a:cs typeface="Arial" panose="020B0604020202020204" pitchFamily="34" charset="0"/>
                        </a:rPr>
                        <a:t>7.00</a:t>
                      </a:r>
                      <a:endParaRPr sz="1000" dirty="0">
                        <a:latin typeface="Arial" panose="020B0604020202020204" pitchFamily="34" charset="0"/>
                        <a:cs typeface="Arial" panose="020B0604020202020204" pitchFamily="34" charset="0"/>
                      </a:endParaRPr>
                    </a:p>
                  </a:txBody>
                  <a:tcPr marL="0" marR="0" marT="81915" marB="0"/>
                </a:tc>
                <a:tc>
                  <a:txBody>
                    <a:bodyPr/>
                    <a:lstStyle/>
                    <a:p>
                      <a:pPr algn="ctr">
                        <a:lnSpc>
                          <a:spcPct val="100000"/>
                        </a:lnSpc>
                        <a:spcBef>
                          <a:spcPts val="580"/>
                        </a:spcBef>
                      </a:pPr>
                      <a:r>
                        <a:rPr sz="1000" dirty="0">
                          <a:latin typeface="Arial" panose="020B0604020202020204" pitchFamily="34" charset="0"/>
                          <a:cs typeface="Arial" panose="020B0604020202020204" pitchFamily="34" charset="0"/>
                        </a:rPr>
                        <a:t>202</a:t>
                      </a:r>
                      <a:r>
                        <a:rPr lang="en-US" sz="1000" dirty="0">
                          <a:latin typeface="Arial" panose="020B0604020202020204" pitchFamily="34" charset="0"/>
                          <a:cs typeface="Arial" panose="020B0604020202020204" pitchFamily="34" charset="0"/>
                        </a:rPr>
                        <a:t>3</a:t>
                      </a:r>
                      <a:r>
                        <a:rPr sz="1000" spc="-35" dirty="0">
                          <a:latin typeface="Arial" panose="020B0604020202020204" pitchFamily="34" charset="0"/>
                          <a:cs typeface="Arial" panose="020B0604020202020204" pitchFamily="34" charset="0"/>
                        </a:rPr>
                        <a:t> </a:t>
                      </a:r>
                      <a:r>
                        <a:rPr sz="1000" spc="-25" dirty="0">
                          <a:latin typeface="Arial" panose="020B0604020202020204" pitchFamily="34" charset="0"/>
                          <a:cs typeface="Arial" panose="020B0604020202020204" pitchFamily="34" charset="0"/>
                        </a:rPr>
                        <a:t>Q</a:t>
                      </a:r>
                      <a:r>
                        <a:rPr lang="en-US" sz="1000" spc="-25" dirty="0">
                          <a:latin typeface="Arial" panose="020B0604020202020204" pitchFamily="34" charset="0"/>
                          <a:cs typeface="Arial" panose="020B0604020202020204" pitchFamily="34" charset="0"/>
                        </a:rPr>
                        <a:t>2</a:t>
                      </a:r>
                      <a:endParaRPr sz="1000" dirty="0">
                        <a:latin typeface="Arial" panose="020B0604020202020204" pitchFamily="34" charset="0"/>
                        <a:cs typeface="Arial" panose="020B0604020202020204" pitchFamily="34" charset="0"/>
                      </a:endParaRPr>
                    </a:p>
                  </a:txBody>
                  <a:tcPr marL="0" marR="0" marT="73660" marB="0"/>
                </a:tc>
                <a:tc>
                  <a:txBody>
                    <a:bodyPr/>
                    <a:lstStyle/>
                    <a:p>
                      <a:pPr marL="1270" algn="ctr">
                        <a:lnSpc>
                          <a:spcPct val="100000"/>
                        </a:lnSpc>
                        <a:spcBef>
                          <a:spcPts val="645"/>
                        </a:spcBef>
                      </a:pPr>
                      <a:r>
                        <a:rPr lang="en-US" sz="1000" dirty="0">
                          <a:latin typeface="Arial" panose="020B0604020202020204" pitchFamily="34" charset="0"/>
                          <a:cs typeface="Arial" panose="020B0604020202020204" pitchFamily="34" charset="0"/>
                        </a:rPr>
                        <a:t>6.51</a:t>
                      </a:r>
                      <a:endParaRPr sz="1000" dirty="0">
                        <a:latin typeface="Arial" panose="020B0604020202020204" pitchFamily="34" charset="0"/>
                        <a:cs typeface="Arial" panose="020B0604020202020204" pitchFamily="34" charset="0"/>
                      </a:endParaRPr>
                    </a:p>
                  </a:txBody>
                  <a:tcPr marL="0" marR="0" marT="81915" marB="0"/>
                </a:tc>
                <a:tc>
                  <a:txBody>
                    <a:bodyPr/>
                    <a:lstStyle/>
                    <a:p>
                      <a:pPr marL="1905" algn="ctr">
                        <a:lnSpc>
                          <a:spcPct val="100000"/>
                        </a:lnSpc>
                        <a:spcBef>
                          <a:spcPts val="645"/>
                        </a:spcBef>
                      </a:pPr>
                      <a:r>
                        <a:rPr lang="en-US" sz="1000" dirty="0">
                          <a:latin typeface="Arial" panose="020B0604020202020204" pitchFamily="34" charset="0"/>
                          <a:cs typeface="Arial" panose="020B0604020202020204" pitchFamily="34" charset="0"/>
                        </a:rPr>
                        <a:t>7.4%</a:t>
                      </a:r>
                      <a:endParaRPr sz="1000" dirty="0">
                        <a:latin typeface="Arial" panose="020B0604020202020204" pitchFamily="34" charset="0"/>
                        <a:cs typeface="Arial" panose="020B0604020202020204" pitchFamily="34" charset="0"/>
                      </a:endParaRPr>
                    </a:p>
                  </a:txBody>
                  <a:tcPr marL="0" marR="0" marT="81915" marB="0"/>
                </a:tc>
                <a:extLst>
                  <a:ext uri="{0D108BD9-81ED-4DB2-BD59-A6C34878D82A}">
                    <a16:rowId xmlns:a16="http://schemas.microsoft.com/office/drawing/2014/main" val="10010"/>
                  </a:ext>
                </a:extLst>
              </a:tr>
              <a:tr h="321310">
                <a:tc>
                  <a:txBody>
                    <a:bodyPr/>
                    <a:lstStyle/>
                    <a:p>
                      <a:pPr marL="1270" algn="ctr">
                        <a:lnSpc>
                          <a:spcPct val="100000"/>
                        </a:lnSpc>
                        <a:spcBef>
                          <a:spcPts val="645"/>
                        </a:spcBef>
                      </a:pPr>
                      <a:r>
                        <a:rPr sz="1000" dirty="0">
                          <a:latin typeface="Arial" panose="020B0604020202020204" pitchFamily="34" charset="0"/>
                          <a:cs typeface="Arial" panose="020B0604020202020204" pitchFamily="34" charset="0"/>
                        </a:rPr>
                        <a:t>202</a:t>
                      </a:r>
                      <a:r>
                        <a:rPr lang="en-US" sz="1000" dirty="0">
                          <a:latin typeface="Arial" panose="020B0604020202020204" pitchFamily="34" charset="0"/>
                          <a:cs typeface="Arial" panose="020B0604020202020204" pitchFamily="34" charset="0"/>
                        </a:rPr>
                        <a:t>4</a:t>
                      </a:r>
                      <a:r>
                        <a:rPr sz="1000" spc="-25" dirty="0">
                          <a:latin typeface="Arial" panose="020B0604020202020204" pitchFamily="34" charset="0"/>
                          <a:cs typeface="Arial" panose="020B0604020202020204" pitchFamily="34" charset="0"/>
                        </a:rPr>
                        <a:t> Q</a:t>
                      </a:r>
                      <a:r>
                        <a:rPr lang="en-US" sz="1000" spc="-25" dirty="0">
                          <a:latin typeface="Arial" panose="020B0604020202020204" pitchFamily="34" charset="0"/>
                          <a:cs typeface="Arial" panose="020B0604020202020204" pitchFamily="34" charset="0"/>
                        </a:rPr>
                        <a:t>3</a:t>
                      </a:r>
                      <a:endParaRPr sz="1000" dirty="0">
                        <a:latin typeface="Arial" panose="020B0604020202020204" pitchFamily="34" charset="0"/>
                        <a:cs typeface="Arial" panose="020B0604020202020204" pitchFamily="34" charset="0"/>
                      </a:endParaRPr>
                    </a:p>
                  </a:txBody>
                  <a:tcPr marL="0" marR="0" marT="81915" marB="0"/>
                </a:tc>
                <a:tc>
                  <a:txBody>
                    <a:bodyPr/>
                    <a:lstStyle/>
                    <a:p>
                      <a:pPr marL="1270" algn="ctr">
                        <a:lnSpc>
                          <a:spcPct val="100000"/>
                        </a:lnSpc>
                        <a:spcBef>
                          <a:spcPts val="645"/>
                        </a:spcBef>
                      </a:pPr>
                      <a:r>
                        <a:rPr lang="en-US" sz="1000" dirty="0">
                          <a:latin typeface="Arial" panose="020B0604020202020204" pitchFamily="34" charset="0"/>
                          <a:cs typeface="Arial" panose="020B0604020202020204" pitchFamily="34" charset="0"/>
                        </a:rPr>
                        <a:t>6.51</a:t>
                      </a:r>
                      <a:endParaRPr sz="1000" dirty="0">
                        <a:latin typeface="Arial" panose="020B0604020202020204" pitchFamily="34" charset="0"/>
                        <a:cs typeface="Arial" panose="020B0604020202020204" pitchFamily="34" charset="0"/>
                      </a:endParaRPr>
                    </a:p>
                  </a:txBody>
                  <a:tcPr marL="0" marR="0" marT="81915" marB="0"/>
                </a:tc>
                <a:tc>
                  <a:txBody>
                    <a:bodyPr/>
                    <a:lstStyle/>
                    <a:p>
                      <a:pPr algn="ctr">
                        <a:lnSpc>
                          <a:spcPct val="100000"/>
                        </a:lnSpc>
                        <a:spcBef>
                          <a:spcPts val="585"/>
                        </a:spcBef>
                      </a:pPr>
                      <a:r>
                        <a:rPr sz="1000" dirty="0">
                          <a:latin typeface="Arial" panose="020B0604020202020204" pitchFamily="34" charset="0"/>
                          <a:cs typeface="Arial" panose="020B0604020202020204" pitchFamily="34" charset="0"/>
                        </a:rPr>
                        <a:t>202</a:t>
                      </a:r>
                      <a:r>
                        <a:rPr lang="en-US" sz="1000" dirty="0">
                          <a:latin typeface="Arial" panose="020B0604020202020204" pitchFamily="34" charset="0"/>
                          <a:cs typeface="Arial" panose="020B0604020202020204" pitchFamily="34" charset="0"/>
                        </a:rPr>
                        <a:t>3</a:t>
                      </a:r>
                      <a:r>
                        <a:rPr sz="1000" spc="-35" dirty="0">
                          <a:latin typeface="Arial" panose="020B0604020202020204" pitchFamily="34" charset="0"/>
                          <a:cs typeface="Arial" panose="020B0604020202020204" pitchFamily="34" charset="0"/>
                        </a:rPr>
                        <a:t> </a:t>
                      </a:r>
                      <a:r>
                        <a:rPr sz="1000" spc="-25" dirty="0">
                          <a:latin typeface="Arial" panose="020B0604020202020204" pitchFamily="34" charset="0"/>
                          <a:cs typeface="Arial" panose="020B0604020202020204" pitchFamily="34" charset="0"/>
                        </a:rPr>
                        <a:t>Q3</a:t>
                      </a:r>
                      <a:endParaRPr sz="1000" dirty="0">
                        <a:latin typeface="Arial" panose="020B0604020202020204" pitchFamily="34" charset="0"/>
                        <a:cs typeface="Arial" panose="020B0604020202020204" pitchFamily="34" charset="0"/>
                      </a:endParaRPr>
                    </a:p>
                  </a:txBody>
                  <a:tcPr marL="0" marR="0" marT="74295" marB="0"/>
                </a:tc>
                <a:tc>
                  <a:txBody>
                    <a:bodyPr/>
                    <a:lstStyle/>
                    <a:p>
                      <a:pPr marL="1270" algn="ctr">
                        <a:lnSpc>
                          <a:spcPct val="100000"/>
                        </a:lnSpc>
                        <a:spcBef>
                          <a:spcPts val="645"/>
                        </a:spcBef>
                      </a:pPr>
                      <a:r>
                        <a:rPr lang="en-US" sz="1000" dirty="0">
                          <a:latin typeface="Arial" panose="020B0604020202020204" pitchFamily="34" charset="0"/>
                          <a:cs typeface="Arial" panose="020B0604020202020204" pitchFamily="34" charset="0"/>
                        </a:rPr>
                        <a:t>7.04</a:t>
                      </a:r>
                      <a:endParaRPr sz="1000" dirty="0">
                        <a:latin typeface="Arial" panose="020B0604020202020204" pitchFamily="34" charset="0"/>
                        <a:cs typeface="Arial" panose="020B0604020202020204" pitchFamily="34" charset="0"/>
                      </a:endParaRPr>
                    </a:p>
                  </a:txBody>
                  <a:tcPr marL="0" marR="0" marT="81915" marB="0"/>
                </a:tc>
                <a:tc>
                  <a:txBody>
                    <a:bodyPr/>
                    <a:lstStyle/>
                    <a:p>
                      <a:pPr marL="1905" algn="ctr">
                        <a:lnSpc>
                          <a:spcPct val="100000"/>
                        </a:lnSpc>
                        <a:spcBef>
                          <a:spcPts val="645"/>
                        </a:spcBef>
                      </a:pPr>
                      <a:r>
                        <a:rPr lang="en-US" sz="1000" dirty="0">
                          <a:latin typeface="Arial" panose="020B0604020202020204" pitchFamily="34" charset="0"/>
                          <a:cs typeface="Arial" panose="020B0604020202020204" pitchFamily="34" charset="0"/>
                        </a:rPr>
                        <a:t>-7.53%</a:t>
                      </a:r>
                      <a:endParaRPr sz="1000" dirty="0">
                        <a:latin typeface="Arial" panose="020B0604020202020204" pitchFamily="34" charset="0"/>
                        <a:cs typeface="Arial" panose="020B0604020202020204" pitchFamily="34" charset="0"/>
                      </a:endParaRPr>
                    </a:p>
                  </a:txBody>
                  <a:tcPr marL="0" marR="0" marT="81915" marB="0"/>
                </a:tc>
                <a:extLst>
                  <a:ext uri="{0D108BD9-81ED-4DB2-BD59-A6C34878D82A}">
                    <a16:rowId xmlns:a16="http://schemas.microsoft.com/office/drawing/2014/main" val="10011"/>
                  </a:ext>
                </a:extLst>
              </a:tr>
              <a:tr h="321310">
                <a:tc>
                  <a:txBody>
                    <a:bodyPr/>
                    <a:lstStyle/>
                    <a:p>
                      <a:pPr marL="1270" algn="ctr">
                        <a:lnSpc>
                          <a:spcPct val="100000"/>
                        </a:lnSpc>
                        <a:spcBef>
                          <a:spcPts val="645"/>
                        </a:spcBef>
                      </a:pPr>
                      <a:r>
                        <a:rPr sz="1000" dirty="0">
                          <a:latin typeface="Arial" panose="020B0604020202020204" pitchFamily="34" charset="0"/>
                          <a:cs typeface="Arial" panose="020B0604020202020204" pitchFamily="34" charset="0"/>
                        </a:rPr>
                        <a:t>202</a:t>
                      </a:r>
                      <a:r>
                        <a:rPr lang="en-US" sz="1000" dirty="0">
                          <a:latin typeface="Arial" panose="020B0604020202020204" pitchFamily="34" charset="0"/>
                          <a:cs typeface="Arial" panose="020B0604020202020204" pitchFamily="34" charset="0"/>
                        </a:rPr>
                        <a:t>4</a:t>
                      </a:r>
                      <a:r>
                        <a:rPr sz="1000" spc="-25" dirty="0">
                          <a:latin typeface="Arial" panose="020B0604020202020204" pitchFamily="34" charset="0"/>
                          <a:cs typeface="Arial" panose="020B0604020202020204" pitchFamily="34" charset="0"/>
                        </a:rPr>
                        <a:t> Q4</a:t>
                      </a:r>
                      <a:endParaRPr sz="1000" dirty="0">
                        <a:latin typeface="Arial" panose="020B0604020202020204" pitchFamily="34" charset="0"/>
                        <a:cs typeface="Arial" panose="020B0604020202020204" pitchFamily="34" charset="0"/>
                      </a:endParaRPr>
                    </a:p>
                  </a:txBody>
                  <a:tcPr marL="0" marR="0" marT="81915" marB="0"/>
                </a:tc>
                <a:tc>
                  <a:txBody>
                    <a:bodyPr/>
                    <a:lstStyle/>
                    <a:p>
                      <a:pPr marL="1270" algn="ctr">
                        <a:lnSpc>
                          <a:spcPct val="100000"/>
                        </a:lnSpc>
                        <a:spcBef>
                          <a:spcPts val="645"/>
                        </a:spcBef>
                      </a:pPr>
                      <a:r>
                        <a:rPr lang="en-US" sz="1000" dirty="0">
                          <a:latin typeface="Arial" panose="020B0604020202020204" pitchFamily="34" charset="0"/>
                          <a:cs typeface="Arial" panose="020B0604020202020204" pitchFamily="34" charset="0"/>
                        </a:rPr>
                        <a:t>6.63</a:t>
                      </a:r>
                      <a:endParaRPr sz="1000" dirty="0">
                        <a:latin typeface="Arial" panose="020B0604020202020204" pitchFamily="34" charset="0"/>
                        <a:cs typeface="Arial" panose="020B0604020202020204" pitchFamily="34" charset="0"/>
                      </a:endParaRPr>
                    </a:p>
                  </a:txBody>
                  <a:tcPr marL="0" marR="0" marT="81915" marB="0"/>
                </a:tc>
                <a:tc>
                  <a:txBody>
                    <a:bodyPr/>
                    <a:lstStyle/>
                    <a:p>
                      <a:pPr marL="1270" algn="ctr">
                        <a:lnSpc>
                          <a:spcPct val="100000"/>
                        </a:lnSpc>
                        <a:spcBef>
                          <a:spcPts val="645"/>
                        </a:spcBef>
                      </a:pPr>
                      <a:r>
                        <a:rPr sz="1000" dirty="0">
                          <a:latin typeface="Arial" panose="020B0604020202020204" pitchFamily="34" charset="0"/>
                          <a:cs typeface="Arial" panose="020B0604020202020204" pitchFamily="34" charset="0"/>
                        </a:rPr>
                        <a:t>202</a:t>
                      </a:r>
                      <a:r>
                        <a:rPr lang="en-US" sz="1000" dirty="0">
                          <a:latin typeface="Arial" panose="020B0604020202020204" pitchFamily="34" charset="0"/>
                          <a:cs typeface="Arial" panose="020B0604020202020204" pitchFamily="34" charset="0"/>
                        </a:rPr>
                        <a:t>3</a:t>
                      </a:r>
                      <a:r>
                        <a:rPr sz="1000" spc="-25" dirty="0">
                          <a:latin typeface="Arial" panose="020B0604020202020204" pitchFamily="34" charset="0"/>
                          <a:cs typeface="Arial" panose="020B0604020202020204" pitchFamily="34" charset="0"/>
                        </a:rPr>
                        <a:t> Q4</a:t>
                      </a:r>
                      <a:endParaRPr sz="1000" dirty="0">
                        <a:latin typeface="Arial" panose="020B0604020202020204" pitchFamily="34" charset="0"/>
                        <a:cs typeface="Arial" panose="020B0604020202020204" pitchFamily="34" charset="0"/>
                      </a:endParaRPr>
                    </a:p>
                  </a:txBody>
                  <a:tcPr marL="0" marR="0" marT="81915" marB="0"/>
                </a:tc>
                <a:tc>
                  <a:txBody>
                    <a:bodyPr/>
                    <a:lstStyle/>
                    <a:p>
                      <a:pPr marL="1270" algn="ctr">
                        <a:lnSpc>
                          <a:spcPct val="100000"/>
                        </a:lnSpc>
                        <a:spcBef>
                          <a:spcPts val="645"/>
                        </a:spcBef>
                      </a:pPr>
                      <a:r>
                        <a:rPr lang="en-US" sz="1000" dirty="0">
                          <a:latin typeface="Arial" panose="020B0604020202020204" pitchFamily="34" charset="0"/>
                          <a:cs typeface="Arial" panose="020B0604020202020204" pitchFamily="34" charset="0"/>
                        </a:rPr>
                        <a:t>7.30</a:t>
                      </a:r>
                      <a:endParaRPr sz="1000" dirty="0">
                        <a:latin typeface="Arial" panose="020B0604020202020204" pitchFamily="34" charset="0"/>
                        <a:cs typeface="Arial" panose="020B0604020202020204" pitchFamily="34" charset="0"/>
                      </a:endParaRPr>
                    </a:p>
                  </a:txBody>
                  <a:tcPr marL="0" marR="0" marT="81915" marB="0"/>
                </a:tc>
                <a:tc>
                  <a:txBody>
                    <a:bodyPr/>
                    <a:lstStyle/>
                    <a:p>
                      <a:pPr marL="1905" algn="ctr">
                        <a:lnSpc>
                          <a:spcPct val="100000"/>
                        </a:lnSpc>
                        <a:spcBef>
                          <a:spcPts val="645"/>
                        </a:spcBef>
                      </a:pPr>
                      <a:r>
                        <a:rPr lang="en-US" sz="1000" dirty="0">
                          <a:latin typeface="Arial" panose="020B0604020202020204" pitchFamily="34" charset="0"/>
                          <a:cs typeface="Arial" panose="020B0604020202020204" pitchFamily="34" charset="0"/>
                        </a:rPr>
                        <a:t>-9.2%</a:t>
                      </a:r>
                      <a:endParaRPr sz="1000" dirty="0">
                        <a:latin typeface="Arial" panose="020B0604020202020204" pitchFamily="34" charset="0"/>
                        <a:cs typeface="Arial" panose="020B0604020202020204" pitchFamily="34" charset="0"/>
                      </a:endParaRPr>
                    </a:p>
                  </a:txBody>
                  <a:tcPr marL="0" marR="0" marT="81915" marB="0"/>
                </a:tc>
                <a:extLst>
                  <a:ext uri="{0D108BD9-81ED-4DB2-BD59-A6C34878D82A}">
                    <a16:rowId xmlns:a16="http://schemas.microsoft.com/office/drawing/2014/main" val="10012"/>
                  </a:ext>
                </a:extLst>
              </a:tr>
              <a:tr h="321310">
                <a:tc>
                  <a:txBody>
                    <a:bodyPr/>
                    <a:lstStyle/>
                    <a:p>
                      <a:pPr marL="1270" algn="ctr">
                        <a:lnSpc>
                          <a:spcPct val="100000"/>
                        </a:lnSpc>
                        <a:spcBef>
                          <a:spcPts val="645"/>
                        </a:spcBef>
                      </a:pPr>
                      <a:r>
                        <a:rPr sz="1000" dirty="0">
                          <a:latin typeface="Arial" panose="020B0604020202020204" pitchFamily="34" charset="0"/>
                          <a:cs typeface="Arial" panose="020B0604020202020204" pitchFamily="34" charset="0"/>
                        </a:rPr>
                        <a:t>202</a:t>
                      </a:r>
                      <a:r>
                        <a:rPr lang="en-US" sz="1000" dirty="0">
                          <a:latin typeface="Arial" panose="020B0604020202020204" pitchFamily="34" charset="0"/>
                          <a:cs typeface="Arial" panose="020B0604020202020204" pitchFamily="34" charset="0"/>
                        </a:rPr>
                        <a:t>5</a:t>
                      </a:r>
                      <a:r>
                        <a:rPr sz="1000" spc="-25" dirty="0">
                          <a:latin typeface="Arial" panose="020B0604020202020204" pitchFamily="34" charset="0"/>
                          <a:cs typeface="Arial" panose="020B0604020202020204" pitchFamily="34" charset="0"/>
                        </a:rPr>
                        <a:t> Q</a:t>
                      </a:r>
                      <a:r>
                        <a:rPr lang="en-US" sz="1000" spc="-25" dirty="0">
                          <a:latin typeface="Arial" panose="020B0604020202020204" pitchFamily="34" charset="0"/>
                          <a:cs typeface="Arial" panose="020B0604020202020204" pitchFamily="34" charset="0"/>
                        </a:rPr>
                        <a:t>1</a:t>
                      </a:r>
                      <a:endParaRPr sz="1000" dirty="0">
                        <a:latin typeface="Arial" panose="020B0604020202020204" pitchFamily="34" charset="0"/>
                        <a:cs typeface="Arial" panose="020B0604020202020204" pitchFamily="34" charset="0"/>
                      </a:endParaRPr>
                    </a:p>
                  </a:txBody>
                  <a:tcPr marL="0" marR="0" marT="81915" marB="0"/>
                </a:tc>
                <a:tc>
                  <a:txBody>
                    <a:bodyPr/>
                    <a:lstStyle/>
                    <a:p>
                      <a:pPr marL="1270" algn="ctr">
                        <a:lnSpc>
                          <a:spcPct val="100000"/>
                        </a:lnSpc>
                        <a:spcBef>
                          <a:spcPts val="645"/>
                        </a:spcBef>
                      </a:pPr>
                      <a:r>
                        <a:rPr lang="en-US" sz="1000" dirty="0">
                          <a:latin typeface="Arial" panose="020B0604020202020204" pitchFamily="34" charset="0"/>
                          <a:cs typeface="Arial" panose="020B0604020202020204" pitchFamily="34" charset="0"/>
                        </a:rPr>
                        <a:t>6.83</a:t>
                      </a:r>
                      <a:endParaRPr sz="1000" dirty="0">
                        <a:latin typeface="Arial" panose="020B0604020202020204" pitchFamily="34" charset="0"/>
                        <a:cs typeface="Arial" panose="020B0604020202020204" pitchFamily="34" charset="0"/>
                      </a:endParaRPr>
                    </a:p>
                  </a:txBody>
                  <a:tcPr marL="0" marR="0" marT="81915" marB="0"/>
                </a:tc>
                <a:tc>
                  <a:txBody>
                    <a:bodyPr/>
                    <a:lstStyle/>
                    <a:p>
                      <a:pPr marL="1270" algn="ctr">
                        <a:lnSpc>
                          <a:spcPct val="100000"/>
                        </a:lnSpc>
                        <a:spcBef>
                          <a:spcPts val="645"/>
                        </a:spcBef>
                      </a:pPr>
                      <a:r>
                        <a:rPr sz="1000" dirty="0">
                          <a:latin typeface="Arial" panose="020B0604020202020204" pitchFamily="34" charset="0"/>
                          <a:cs typeface="Arial" panose="020B0604020202020204" pitchFamily="34" charset="0"/>
                        </a:rPr>
                        <a:t>202</a:t>
                      </a:r>
                      <a:r>
                        <a:rPr lang="en-US" sz="1000" dirty="0">
                          <a:latin typeface="Arial" panose="020B0604020202020204" pitchFamily="34" charset="0"/>
                          <a:cs typeface="Arial" panose="020B0604020202020204" pitchFamily="34" charset="0"/>
                        </a:rPr>
                        <a:t>4</a:t>
                      </a:r>
                      <a:r>
                        <a:rPr sz="1000" spc="-25" dirty="0">
                          <a:latin typeface="Arial" panose="020B0604020202020204" pitchFamily="34" charset="0"/>
                          <a:cs typeface="Arial" panose="020B0604020202020204" pitchFamily="34" charset="0"/>
                        </a:rPr>
                        <a:t> Q</a:t>
                      </a:r>
                      <a:r>
                        <a:rPr lang="en-US" sz="1000" spc="-25" dirty="0">
                          <a:latin typeface="Arial" panose="020B0604020202020204" pitchFamily="34" charset="0"/>
                          <a:cs typeface="Arial" panose="020B0604020202020204" pitchFamily="34" charset="0"/>
                        </a:rPr>
                        <a:t>1</a:t>
                      </a:r>
                      <a:endParaRPr sz="1000" dirty="0">
                        <a:latin typeface="Arial" panose="020B0604020202020204" pitchFamily="34" charset="0"/>
                        <a:cs typeface="Arial" panose="020B0604020202020204" pitchFamily="34" charset="0"/>
                      </a:endParaRPr>
                    </a:p>
                  </a:txBody>
                  <a:tcPr marL="0" marR="0" marT="81915" marB="0"/>
                </a:tc>
                <a:tc>
                  <a:txBody>
                    <a:bodyPr/>
                    <a:lstStyle/>
                    <a:p>
                      <a:pPr marL="1270" algn="ctr">
                        <a:lnSpc>
                          <a:spcPct val="100000"/>
                        </a:lnSpc>
                        <a:spcBef>
                          <a:spcPts val="645"/>
                        </a:spcBef>
                      </a:pPr>
                      <a:r>
                        <a:rPr lang="en-US" sz="1000" dirty="0">
                          <a:latin typeface="Arial" panose="020B0604020202020204" pitchFamily="34" charset="0"/>
                          <a:cs typeface="Arial" panose="020B0604020202020204" pitchFamily="34" charset="0"/>
                        </a:rPr>
                        <a:t>6.75</a:t>
                      </a:r>
                      <a:endParaRPr sz="1000" dirty="0">
                        <a:latin typeface="Arial" panose="020B0604020202020204" pitchFamily="34" charset="0"/>
                        <a:cs typeface="Arial" panose="020B0604020202020204" pitchFamily="34" charset="0"/>
                      </a:endParaRPr>
                    </a:p>
                  </a:txBody>
                  <a:tcPr marL="0" marR="0" marT="81915" marB="0"/>
                </a:tc>
                <a:tc>
                  <a:txBody>
                    <a:bodyPr/>
                    <a:lstStyle/>
                    <a:p>
                      <a:pPr marL="1905" algn="ctr">
                        <a:lnSpc>
                          <a:spcPct val="100000"/>
                        </a:lnSpc>
                        <a:spcBef>
                          <a:spcPts val="645"/>
                        </a:spcBef>
                      </a:pPr>
                      <a:r>
                        <a:rPr lang="en-US" sz="1000" dirty="0">
                          <a:latin typeface="Arial" panose="020B0604020202020204" pitchFamily="34" charset="0"/>
                          <a:cs typeface="Arial" panose="020B0604020202020204" pitchFamily="34" charset="0"/>
                        </a:rPr>
                        <a:t>1.2%</a:t>
                      </a:r>
                      <a:endParaRPr sz="1000" dirty="0">
                        <a:latin typeface="Arial" panose="020B0604020202020204" pitchFamily="34" charset="0"/>
                        <a:cs typeface="Arial" panose="020B0604020202020204" pitchFamily="34" charset="0"/>
                      </a:endParaRPr>
                    </a:p>
                  </a:txBody>
                  <a:tcPr marL="0" marR="0" marT="81915" marB="0"/>
                </a:tc>
                <a:extLst>
                  <a:ext uri="{0D108BD9-81ED-4DB2-BD59-A6C34878D82A}">
                    <a16:rowId xmlns:a16="http://schemas.microsoft.com/office/drawing/2014/main" val="3672797589"/>
                  </a:ext>
                </a:extLst>
              </a:tr>
              <a:tr h="321310">
                <a:tc>
                  <a:txBody>
                    <a:bodyPr/>
                    <a:lstStyle/>
                    <a:p>
                      <a:pPr marL="1270" algn="ctr">
                        <a:lnSpc>
                          <a:spcPct val="100000"/>
                        </a:lnSpc>
                        <a:spcBef>
                          <a:spcPts val="645"/>
                        </a:spcBef>
                      </a:pPr>
                      <a:r>
                        <a:rPr sz="1000" dirty="0">
                          <a:latin typeface="Arial" panose="020B0604020202020204" pitchFamily="34" charset="0"/>
                          <a:cs typeface="Arial" panose="020B0604020202020204" pitchFamily="34" charset="0"/>
                        </a:rPr>
                        <a:t>202</a:t>
                      </a:r>
                      <a:r>
                        <a:rPr lang="en-US" sz="1000" dirty="0">
                          <a:latin typeface="Arial" panose="020B0604020202020204" pitchFamily="34" charset="0"/>
                          <a:cs typeface="Arial" panose="020B0604020202020204" pitchFamily="34" charset="0"/>
                        </a:rPr>
                        <a:t>5</a:t>
                      </a:r>
                      <a:r>
                        <a:rPr sz="1000" spc="-25" dirty="0">
                          <a:latin typeface="Arial" panose="020B0604020202020204" pitchFamily="34" charset="0"/>
                          <a:cs typeface="Arial" panose="020B0604020202020204" pitchFamily="34" charset="0"/>
                        </a:rPr>
                        <a:t> Q</a:t>
                      </a:r>
                      <a:r>
                        <a:rPr lang="en-US" sz="1000" spc="-25" dirty="0">
                          <a:latin typeface="Arial" panose="020B0604020202020204" pitchFamily="34" charset="0"/>
                          <a:cs typeface="Arial" panose="020B0604020202020204" pitchFamily="34" charset="0"/>
                        </a:rPr>
                        <a:t>2</a:t>
                      </a:r>
                      <a:endParaRPr sz="1000" dirty="0">
                        <a:latin typeface="Arial" panose="020B0604020202020204" pitchFamily="34" charset="0"/>
                        <a:cs typeface="Arial" panose="020B0604020202020204" pitchFamily="34" charset="0"/>
                      </a:endParaRPr>
                    </a:p>
                  </a:txBody>
                  <a:tcPr marL="0" marR="0" marT="81915" marB="0"/>
                </a:tc>
                <a:tc>
                  <a:txBody>
                    <a:bodyPr/>
                    <a:lstStyle/>
                    <a:p>
                      <a:pPr marL="1270" algn="ctr">
                        <a:lnSpc>
                          <a:spcPct val="100000"/>
                        </a:lnSpc>
                        <a:spcBef>
                          <a:spcPts val="645"/>
                        </a:spcBef>
                      </a:pPr>
                      <a:r>
                        <a:rPr lang="en-US" sz="1000" dirty="0">
                          <a:latin typeface="Arial" panose="020B0604020202020204" pitchFamily="34" charset="0"/>
                          <a:cs typeface="Arial" panose="020B0604020202020204" pitchFamily="34" charset="0"/>
                        </a:rPr>
                        <a:t>6.79</a:t>
                      </a:r>
                      <a:endParaRPr sz="1000" dirty="0">
                        <a:latin typeface="Arial" panose="020B0604020202020204" pitchFamily="34" charset="0"/>
                        <a:cs typeface="Arial" panose="020B0604020202020204" pitchFamily="34" charset="0"/>
                      </a:endParaRPr>
                    </a:p>
                  </a:txBody>
                  <a:tcPr marL="0" marR="0" marT="81915" marB="0"/>
                </a:tc>
                <a:tc>
                  <a:txBody>
                    <a:bodyPr/>
                    <a:lstStyle/>
                    <a:p>
                      <a:pPr marL="1270" algn="ctr">
                        <a:lnSpc>
                          <a:spcPct val="100000"/>
                        </a:lnSpc>
                        <a:spcBef>
                          <a:spcPts val="645"/>
                        </a:spcBef>
                      </a:pPr>
                      <a:r>
                        <a:rPr sz="1000" dirty="0">
                          <a:latin typeface="Arial" panose="020B0604020202020204" pitchFamily="34" charset="0"/>
                          <a:cs typeface="Arial" panose="020B0604020202020204" pitchFamily="34" charset="0"/>
                        </a:rPr>
                        <a:t>202</a:t>
                      </a:r>
                      <a:r>
                        <a:rPr lang="en-US" sz="1000" dirty="0">
                          <a:latin typeface="Arial" panose="020B0604020202020204" pitchFamily="34" charset="0"/>
                          <a:cs typeface="Arial" panose="020B0604020202020204" pitchFamily="34" charset="0"/>
                        </a:rPr>
                        <a:t>4</a:t>
                      </a:r>
                      <a:r>
                        <a:rPr sz="1000" spc="-25" dirty="0">
                          <a:latin typeface="Arial" panose="020B0604020202020204" pitchFamily="34" charset="0"/>
                          <a:cs typeface="Arial" panose="020B0604020202020204" pitchFamily="34" charset="0"/>
                        </a:rPr>
                        <a:t> Q</a:t>
                      </a:r>
                      <a:r>
                        <a:rPr lang="en-US" sz="1000" spc="-25" dirty="0">
                          <a:latin typeface="Arial" panose="020B0604020202020204" pitchFamily="34" charset="0"/>
                          <a:cs typeface="Arial" panose="020B0604020202020204" pitchFamily="34" charset="0"/>
                        </a:rPr>
                        <a:t>2</a:t>
                      </a:r>
                      <a:endParaRPr sz="1000" dirty="0">
                        <a:latin typeface="Arial" panose="020B0604020202020204" pitchFamily="34" charset="0"/>
                        <a:cs typeface="Arial" panose="020B0604020202020204" pitchFamily="34" charset="0"/>
                      </a:endParaRPr>
                    </a:p>
                  </a:txBody>
                  <a:tcPr marL="0" marR="0" marT="81915" marB="0"/>
                </a:tc>
                <a:tc>
                  <a:txBody>
                    <a:bodyPr/>
                    <a:lstStyle/>
                    <a:p>
                      <a:pPr marL="1270" algn="ctr">
                        <a:lnSpc>
                          <a:spcPct val="100000"/>
                        </a:lnSpc>
                        <a:spcBef>
                          <a:spcPts val="645"/>
                        </a:spcBef>
                      </a:pPr>
                      <a:r>
                        <a:rPr lang="en-US" sz="1000" dirty="0">
                          <a:latin typeface="Arial" panose="020B0604020202020204" pitchFamily="34" charset="0"/>
                          <a:cs typeface="Arial" panose="020B0604020202020204" pitchFamily="34" charset="0"/>
                        </a:rPr>
                        <a:t>7.00</a:t>
                      </a:r>
                      <a:endParaRPr sz="1000" dirty="0">
                        <a:latin typeface="Arial" panose="020B0604020202020204" pitchFamily="34" charset="0"/>
                        <a:cs typeface="Arial" panose="020B0604020202020204" pitchFamily="34" charset="0"/>
                      </a:endParaRPr>
                    </a:p>
                  </a:txBody>
                  <a:tcPr marL="0" marR="0" marT="81915" marB="0"/>
                </a:tc>
                <a:tc>
                  <a:txBody>
                    <a:bodyPr/>
                    <a:lstStyle/>
                    <a:p>
                      <a:pPr marL="1905" algn="ctr">
                        <a:lnSpc>
                          <a:spcPct val="100000"/>
                        </a:lnSpc>
                        <a:spcBef>
                          <a:spcPts val="645"/>
                        </a:spcBef>
                      </a:pPr>
                      <a:r>
                        <a:rPr lang="en-US" sz="1000" dirty="0">
                          <a:latin typeface="Arial" panose="020B0604020202020204" pitchFamily="34" charset="0"/>
                          <a:cs typeface="Arial" panose="020B0604020202020204" pitchFamily="34" charset="0"/>
                        </a:rPr>
                        <a:t>-3.0%</a:t>
                      </a:r>
                      <a:endParaRPr sz="1000" dirty="0">
                        <a:latin typeface="Arial" panose="020B0604020202020204" pitchFamily="34" charset="0"/>
                        <a:cs typeface="Arial" panose="020B0604020202020204" pitchFamily="34" charset="0"/>
                      </a:endParaRPr>
                    </a:p>
                  </a:txBody>
                  <a:tcPr marL="0" marR="0" marT="81915" marB="0"/>
                </a:tc>
                <a:extLst>
                  <a:ext uri="{0D108BD9-81ED-4DB2-BD59-A6C34878D82A}">
                    <a16:rowId xmlns:a16="http://schemas.microsoft.com/office/drawing/2014/main" val="777708543"/>
                  </a:ext>
                </a:extLst>
              </a:tr>
              <a:tr h="321310">
                <a:tc>
                  <a:txBody>
                    <a:bodyPr/>
                    <a:lstStyle/>
                    <a:p>
                      <a:pPr marL="1270" algn="ctr">
                        <a:lnSpc>
                          <a:spcPct val="100000"/>
                        </a:lnSpc>
                        <a:spcBef>
                          <a:spcPts val="645"/>
                        </a:spcBef>
                      </a:pPr>
                      <a:r>
                        <a:rPr sz="1000" dirty="0">
                          <a:latin typeface="Arial" panose="020B0604020202020204" pitchFamily="34" charset="0"/>
                          <a:cs typeface="Arial" panose="020B0604020202020204" pitchFamily="34" charset="0"/>
                        </a:rPr>
                        <a:t>202</a:t>
                      </a:r>
                      <a:r>
                        <a:rPr lang="en-US" sz="1000" dirty="0">
                          <a:latin typeface="Arial" panose="020B0604020202020204" pitchFamily="34" charset="0"/>
                          <a:cs typeface="Arial" panose="020B0604020202020204" pitchFamily="34" charset="0"/>
                        </a:rPr>
                        <a:t>5</a:t>
                      </a:r>
                      <a:r>
                        <a:rPr sz="1000" spc="-25" dirty="0">
                          <a:latin typeface="Arial" panose="020B0604020202020204" pitchFamily="34" charset="0"/>
                          <a:cs typeface="Arial" panose="020B0604020202020204" pitchFamily="34" charset="0"/>
                        </a:rPr>
                        <a:t> Q</a:t>
                      </a:r>
                      <a:r>
                        <a:rPr lang="en-US" sz="1000" spc="-25" dirty="0">
                          <a:latin typeface="Arial" panose="020B0604020202020204" pitchFamily="34" charset="0"/>
                          <a:cs typeface="Arial" panose="020B0604020202020204" pitchFamily="34" charset="0"/>
                        </a:rPr>
                        <a:t>3</a:t>
                      </a:r>
                      <a:endParaRPr sz="1000" dirty="0">
                        <a:latin typeface="Arial" panose="020B0604020202020204" pitchFamily="34" charset="0"/>
                        <a:cs typeface="Arial" panose="020B0604020202020204" pitchFamily="34" charset="0"/>
                      </a:endParaRPr>
                    </a:p>
                  </a:txBody>
                  <a:tcPr marL="0" marR="0" marT="81915" marB="0"/>
                </a:tc>
                <a:tc>
                  <a:txBody>
                    <a:bodyPr/>
                    <a:lstStyle/>
                    <a:p>
                      <a:pPr marL="1270" algn="ctr">
                        <a:lnSpc>
                          <a:spcPct val="100000"/>
                        </a:lnSpc>
                        <a:spcBef>
                          <a:spcPts val="645"/>
                        </a:spcBef>
                      </a:pPr>
                      <a:r>
                        <a:rPr lang="en-US" sz="1000" dirty="0">
                          <a:latin typeface="Arial" panose="020B0604020202020204" pitchFamily="34" charset="0"/>
                          <a:cs typeface="Arial" panose="020B0604020202020204" pitchFamily="34" charset="0"/>
                        </a:rPr>
                        <a:t>6.57</a:t>
                      </a:r>
                      <a:endParaRPr sz="1000" dirty="0">
                        <a:latin typeface="Arial" panose="020B0604020202020204" pitchFamily="34" charset="0"/>
                        <a:cs typeface="Arial" panose="020B0604020202020204" pitchFamily="34" charset="0"/>
                      </a:endParaRPr>
                    </a:p>
                  </a:txBody>
                  <a:tcPr marL="0" marR="0" marT="81915" marB="0"/>
                </a:tc>
                <a:tc>
                  <a:txBody>
                    <a:bodyPr/>
                    <a:lstStyle/>
                    <a:p>
                      <a:pPr marL="1270" algn="ctr">
                        <a:lnSpc>
                          <a:spcPct val="100000"/>
                        </a:lnSpc>
                        <a:spcBef>
                          <a:spcPts val="645"/>
                        </a:spcBef>
                      </a:pPr>
                      <a:r>
                        <a:rPr sz="1000" dirty="0">
                          <a:latin typeface="Arial" panose="020B0604020202020204" pitchFamily="34" charset="0"/>
                          <a:cs typeface="Arial" panose="020B0604020202020204" pitchFamily="34" charset="0"/>
                        </a:rPr>
                        <a:t>202</a:t>
                      </a:r>
                      <a:r>
                        <a:rPr lang="en-US" sz="1000" dirty="0">
                          <a:latin typeface="Arial" panose="020B0604020202020204" pitchFamily="34" charset="0"/>
                          <a:cs typeface="Arial" panose="020B0604020202020204" pitchFamily="34" charset="0"/>
                        </a:rPr>
                        <a:t>4</a:t>
                      </a:r>
                      <a:r>
                        <a:rPr sz="1000" spc="-25" dirty="0">
                          <a:latin typeface="Arial" panose="020B0604020202020204" pitchFamily="34" charset="0"/>
                          <a:cs typeface="Arial" panose="020B0604020202020204" pitchFamily="34" charset="0"/>
                        </a:rPr>
                        <a:t> Q</a:t>
                      </a:r>
                      <a:r>
                        <a:rPr lang="en-US" sz="1000" spc="-25" dirty="0">
                          <a:latin typeface="Arial" panose="020B0604020202020204" pitchFamily="34" charset="0"/>
                          <a:cs typeface="Arial" panose="020B0604020202020204" pitchFamily="34" charset="0"/>
                        </a:rPr>
                        <a:t>3</a:t>
                      </a:r>
                      <a:endParaRPr sz="1000" dirty="0">
                        <a:latin typeface="Arial" panose="020B0604020202020204" pitchFamily="34" charset="0"/>
                        <a:cs typeface="Arial" panose="020B0604020202020204" pitchFamily="34" charset="0"/>
                      </a:endParaRPr>
                    </a:p>
                  </a:txBody>
                  <a:tcPr marL="0" marR="0" marT="81915" marB="0"/>
                </a:tc>
                <a:tc>
                  <a:txBody>
                    <a:bodyPr/>
                    <a:lstStyle/>
                    <a:p>
                      <a:pPr marL="1270" algn="ctr">
                        <a:lnSpc>
                          <a:spcPct val="100000"/>
                        </a:lnSpc>
                        <a:spcBef>
                          <a:spcPts val="645"/>
                        </a:spcBef>
                      </a:pPr>
                      <a:r>
                        <a:rPr lang="en-US" sz="1000" dirty="0">
                          <a:latin typeface="Arial" panose="020B0604020202020204" pitchFamily="34" charset="0"/>
                          <a:cs typeface="Arial" panose="020B0604020202020204" pitchFamily="34" charset="0"/>
                        </a:rPr>
                        <a:t>6.51</a:t>
                      </a:r>
                      <a:endParaRPr sz="1000" dirty="0">
                        <a:latin typeface="Arial" panose="020B0604020202020204" pitchFamily="34" charset="0"/>
                        <a:cs typeface="Arial" panose="020B0604020202020204" pitchFamily="34" charset="0"/>
                      </a:endParaRPr>
                    </a:p>
                  </a:txBody>
                  <a:tcPr marL="0" marR="0" marT="81915" marB="0"/>
                </a:tc>
                <a:tc>
                  <a:txBody>
                    <a:bodyPr/>
                    <a:lstStyle/>
                    <a:p>
                      <a:pPr marL="1905" algn="ctr">
                        <a:lnSpc>
                          <a:spcPct val="100000"/>
                        </a:lnSpc>
                        <a:spcBef>
                          <a:spcPts val="645"/>
                        </a:spcBef>
                      </a:pPr>
                      <a:r>
                        <a:rPr lang="en-US" sz="1000" dirty="0">
                          <a:latin typeface="Arial" panose="020B0604020202020204" pitchFamily="34" charset="0"/>
                          <a:cs typeface="Arial" panose="020B0604020202020204" pitchFamily="34" charset="0"/>
                        </a:rPr>
                        <a:t>0.9%</a:t>
                      </a:r>
                      <a:endParaRPr sz="1000" dirty="0">
                        <a:latin typeface="Arial" panose="020B0604020202020204" pitchFamily="34" charset="0"/>
                        <a:cs typeface="Arial" panose="020B0604020202020204" pitchFamily="34" charset="0"/>
                      </a:endParaRPr>
                    </a:p>
                  </a:txBody>
                  <a:tcPr marL="0" marR="0" marT="81915" marB="0"/>
                </a:tc>
                <a:extLst>
                  <a:ext uri="{0D108BD9-81ED-4DB2-BD59-A6C34878D82A}">
                    <a16:rowId xmlns:a16="http://schemas.microsoft.com/office/drawing/2014/main" val="3368362257"/>
                  </a:ext>
                </a:extLst>
              </a:tr>
              <a:tr h="321310">
                <a:tc>
                  <a:txBody>
                    <a:bodyPr/>
                    <a:lstStyle/>
                    <a:p>
                      <a:pPr marL="1270" algn="ctr">
                        <a:lnSpc>
                          <a:spcPct val="100000"/>
                        </a:lnSpc>
                        <a:spcBef>
                          <a:spcPts val="645"/>
                        </a:spcBef>
                      </a:pPr>
                      <a:r>
                        <a:rPr lang="en-US" sz="1000" dirty="0">
                          <a:latin typeface="Arial" panose="020B0604020202020204" pitchFamily="34" charset="0"/>
                          <a:cs typeface="Arial" panose="020B0604020202020204" pitchFamily="34" charset="0"/>
                        </a:rPr>
                        <a:t>2025 Q4</a:t>
                      </a:r>
                      <a:endParaRPr sz="1000" dirty="0">
                        <a:latin typeface="Arial" panose="020B0604020202020204" pitchFamily="34" charset="0"/>
                        <a:cs typeface="Arial" panose="020B0604020202020204" pitchFamily="34" charset="0"/>
                      </a:endParaRPr>
                    </a:p>
                  </a:txBody>
                  <a:tcPr marL="0" marR="0" marT="81915" marB="0"/>
                </a:tc>
                <a:tc>
                  <a:txBody>
                    <a:bodyPr/>
                    <a:lstStyle/>
                    <a:p>
                      <a:pPr marL="1270" algn="ctr">
                        <a:lnSpc>
                          <a:spcPct val="100000"/>
                        </a:lnSpc>
                        <a:spcBef>
                          <a:spcPts val="645"/>
                        </a:spcBef>
                      </a:pPr>
                      <a:r>
                        <a:rPr lang="en-US" sz="1000" dirty="0">
                          <a:latin typeface="Arial" panose="020B0604020202020204" pitchFamily="34" charset="0"/>
                          <a:cs typeface="Arial" panose="020B0604020202020204" pitchFamily="34" charset="0"/>
                        </a:rPr>
                        <a:t>6.23</a:t>
                      </a:r>
                      <a:endParaRPr sz="1000" dirty="0">
                        <a:latin typeface="Arial" panose="020B0604020202020204" pitchFamily="34" charset="0"/>
                        <a:cs typeface="Arial" panose="020B0604020202020204" pitchFamily="34" charset="0"/>
                      </a:endParaRPr>
                    </a:p>
                  </a:txBody>
                  <a:tcPr marL="0" marR="0" marT="81915" marB="0"/>
                </a:tc>
                <a:tc>
                  <a:txBody>
                    <a:bodyPr/>
                    <a:lstStyle/>
                    <a:p>
                      <a:pPr marL="1270" algn="ctr">
                        <a:lnSpc>
                          <a:spcPct val="100000"/>
                        </a:lnSpc>
                        <a:spcBef>
                          <a:spcPts val="645"/>
                        </a:spcBef>
                      </a:pPr>
                      <a:r>
                        <a:rPr lang="en-US" sz="1000" dirty="0">
                          <a:latin typeface="Arial" panose="020B0604020202020204" pitchFamily="34" charset="0"/>
                          <a:cs typeface="Arial" panose="020B0604020202020204" pitchFamily="34" charset="0"/>
                        </a:rPr>
                        <a:t>2025 Q4</a:t>
                      </a:r>
                    </a:p>
                  </a:txBody>
                  <a:tcPr marL="0" marR="0" marT="81915" marB="0"/>
                </a:tc>
                <a:tc>
                  <a:txBody>
                    <a:bodyPr/>
                    <a:lstStyle/>
                    <a:p>
                      <a:pPr marL="1270" algn="ctr">
                        <a:lnSpc>
                          <a:spcPct val="100000"/>
                        </a:lnSpc>
                        <a:spcBef>
                          <a:spcPts val="645"/>
                        </a:spcBef>
                      </a:pPr>
                      <a:r>
                        <a:rPr lang="en-US" sz="1000" dirty="0">
                          <a:latin typeface="Arial" panose="020B0604020202020204" pitchFamily="34" charset="0"/>
                          <a:cs typeface="Arial" panose="020B0604020202020204" pitchFamily="34" charset="0"/>
                        </a:rPr>
                        <a:t>6.63</a:t>
                      </a:r>
                      <a:endParaRPr sz="1000" dirty="0">
                        <a:latin typeface="Arial" panose="020B0604020202020204" pitchFamily="34" charset="0"/>
                        <a:cs typeface="Arial" panose="020B0604020202020204" pitchFamily="34" charset="0"/>
                      </a:endParaRPr>
                    </a:p>
                  </a:txBody>
                  <a:tcPr marL="0" marR="0" marT="81915" marB="0"/>
                </a:tc>
                <a:tc>
                  <a:txBody>
                    <a:bodyPr/>
                    <a:lstStyle/>
                    <a:p>
                      <a:pPr marL="1905" algn="ctr">
                        <a:lnSpc>
                          <a:spcPct val="100000"/>
                        </a:lnSpc>
                        <a:spcBef>
                          <a:spcPts val="645"/>
                        </a:spcBef>
                      </a:pPr>
                      <a:r>
                        <a:rPr lang="en-US" sz="1000" dirty="0">
                          <a:latin typeface="Arial" panose="020B0604020202020204" pitchFamily="34" charset="0"/>
                          <a:cs typeface="Arial" panose="020B0604020202020204" pitchFamily="34" charset="0"/>
                        </a:rPr>
                        <a:t>-6.1%</a:t>
                      </a:r>
                      <a:endParaRPr sz="1000" dirty="0">
                        <a:latin typeface="Arial" panose="020B0604020202020204" pitchFamily="34" charset="0"/>
                        <a:cs typeface="Arial" panose="020B0604020202020204" pitchFamily="34" charset="0"/>
                      </a:endParaRPr>
                    </a:p>
                  </a:txBody>
                  <a:tcPr marL="0" marR="0" marT="81915" marB="0"/>
                </a:tc>
                <a:extLst>
                  <a:ext uri="{0D108BD9-81ED-4DB2-BD59-A6C34878D82A}">
                    <a16:rowId xmlns:a16="http://schemas.microsoft.com/office/drawing/2014/main" val="1270319925"/>
                  </a:ext>
                </a:extLst>
              </a:tr>
              <a:tr h="321310">
                <a:tc>
                  <a:txBody>
                    <a:bodyPr/>
                    <a:lstStyle/>
                    <a:p>
                      <a:pPr marL="1270" algn="ctr">
                        <a:lnSpc>
                          <a:spcPct val="100000"/>
                        </a:lnSpc>
                        <a:spcBef>
                          <a:spcPts val="645"/>
                        </a:spcBef>
                      </a:pPr>
                      <a:r>
                        <a:rPr lang="en-US" sz="1000" dirty="0">
                          <a:latin typeface="Arial" panose="020B0604020202020204" pitchFamily="34" charset="0"/>
                          <a:cs typeface="Arial" panose="020B0604020202020204" pitchFamily="34" charset="0"/>
                        </a:rPr>
                        <a:t>2025 Q1</a:t>
                      </a:r>
                      <a:endParaRPr sz="1000" dirty="0">
                        <a:latin typeface="Arial" panose="020B0604020202020204" pitchFamily="34" charset="0"/>
                        <a:cs typeface="Arial" panose="020B0604020202020204" pitchFamily="34" charset="0"/>
                      </a:endParaRPr>
                    </a:p>
                  </a:txBody>
                  <a:tcPr marL="0" marR="0" marT="81915" marB="0"/>
                </a:tc>
                <a:tc>
                  <a:txBody>
                    <a:bodyPr/>
                    <a:lstStyle/>
                    <a:p>
                      <a:pPr marL="1270" algn="ctr">
                        <a:lnSpc>
                          <a:spcPct val="100000"/>
                        </a:lnSpc>
                        <a:spcBef>
                          <a:spcPts val="645"/>
                        </a:spcBef>
                      </a:pPr>
                      <a:r>
                        <a:rPr lang="en-US" sz="1000" dirty="0">
                          <a:latin typeface="Arial" panose="020B0604020202020204" pitchFamily="34" charset="0"/>
                          <a:cs typeface="Arial" panose="020B0604020202020204" pitchFamily="34" charset="0"/>
                        </a:rPr>
                        <a:t>6.11</a:t>
                      </a:r>
                      <a:endParaRPr sz="1000" dirty="0">
                        <a:latin typeface="Arial" panose="020B0604020202020204" pitchFamily="34" charset="0"/>
                        <a:cs typeface="Arial" panose="020B0604020202020204" pitchFamily="34" charset="0"/>
                      </a:endParaRPr>
                    </a:p>
                  </a:txBody>
                  <a:tcPr marL="0" marR="0" marT="81915" marB="0"/>
                </a:tc>
                <a:tc>
                  <a:txBody>
                    <a:bodyPr/>
                    <a:lstStyle/>
                    <a:p>
                      <a:pPr marL="1270" algn="ctr">
                        <a:lnSpc>
                          <a:spcPct val="100000"/>
                        </a:lnSpc>
                        <a:spcBef>
                          <a:spcPts val="645"/>
                        </a:spcBef>
                      </a:pPr>
                      <a:r>
                        <a:rPr lang="en-US" sz="1000" dirty="0">
                          <a:latin typeface="Arial" panose="020B0604020202020204" pitchFamily="34" charset="0"/>
                          <a:cs typeface="Arial" panose="020B0604020202020204" pitchFamily="34" charset="0"/>
                        </a:rPr>
                        <a:t>2025 Q1</a:t>
                      </a:r>
                    </a:p>
                  </a:txBody>
                  <a:tcPr marL="0" marR="0" marT="81915" marB="0"/>
                </a:tc>
                <a:tc>
                  <a:txBody>
                    <a:bodyPr/>
                    <a:lstStyle/>
                    <a:p>
                      <a:pPr marL="1270" algn="ctr">
                        <a:lnSpc>
                          <a:spcPct val="100000"/>
                        </a:lnSpc>
                        <a:spcBef>
                          <a:spcPts val="645"/>
                        </a:spcBef>
                      </a:pPr>
                      <a:r>
                        <a:rPr lang="en-US" sz="1000" dirty="0">
                          <a:latin typeface="Arial" panose="020B0604020202020204" pitchFamily="34" charset="0"/>
                          <a:cs typeface="Arial" panose="020B0604020202020204" pitchFamily="34" charset="0"/>
                        </a:rPr>
                        <a:t>6.83</a:t>
                      </a:r>
                      <a:endParaRPr sz="1000" dirty="0">
                        <a:latin typeface="Arial" panose="020B0604020202020204" pitchFamily="34" charset="0"/>
                        <a:cs typeface="Arial" panose="020B0604020202020204" pitchFamily="34" charset="0"/>
                      </a:endParaRPr>
                    </a:p>
                  </a:txBody>
                  <a:tcPr marL="0" marR="0" marT="81915" marB="0"/>
                </a:tc>
                <a:tc>
                  <a:txBody>
                    <a:bodyPr/>
                    <a:lstStyle/>
                    <a:p>
                      <a:pPr marL="1905" algn="ctr">
                        <a:lnSpc>
                          <a:spcPct val="100000"/>
                        </a:lnSpc>
                        <a:spcBef>
                          <a:spcPts val="645"/>
                        </a:spcBef>
                      </a:pPr>
                      <a:r>
                        <a:rPr lang="en-US" sz="1000" dirty="0">
                          <a:latin typeface="Arial" panose="020B0604020202020204" pitchFamily="34" charset="0"/>
                          <a:cs typeface="Arial" panose="020B0604020202020204" pitchFamily="34" charset="0"/>
                        </a:rPr>
                        <a:t>-10.5%</a:t>
                      </a:r>
                    </a:p>
                  </a:txBody>
                  <a:tcPr marL="0" marR="0" marT="81915" marB="0"/>
                </a:tc>
                <a:extLst>
                  <a:ext uri="{0D108BD9-81ED-4DB2-BD59-A6C34878D82A}">
                    <a16:rowId xmlns:a16="http://schemas.microsoft.com/office/drawing/2014/main" val="284785641"/>
                  </a:ext>
                </a:extLst>
              </a:tr>
            </a:tbl>
          </a:graphicData>
        </a:graphic>
      </p:graphicFrame>
      <p:sp>
        <p:nvSpPr>
          <p:cNvPr id="8" name="object 5">
            <a:extLst>
              <a:ext uri="{FF2B5EF4-FFF2-40B4-BE49-F238E27FC236}">
                <a16:creationId xmlns:a16="http://schemas.microsoft.com/office/drawing/2014/main" id="{E22F0858-5F58-7AD9-D3F3-01810E89E074}"/>
              </a:ext>
            </a:extLst>
          </p:cNvPr>
          <p:cNvSpPr txBox="1"/>
          <p:nvPr/>
        </p:nvSpPr>
        <p:spPr>
          <a:xfrm>
            <a:off x="9113773" y="6422446"/>
            <a:ext cx="2644775" cy="348813"/>
          </a:xfrm>
          <a:prstGeom prst="rect">
            <a:avLst/>
          </a:prstGeom>
        </p:spPr>
        <p:txBody>
          <a:bodyPr vert="horz" wrap="square" lIns="0" tIns="12700" rIns="0" bIns="0" rtlCol="0">
            <a:spAutoFit/>
          </a:bodyPr>
          <a:lstStyle/>
          <a:p>
            <a:pPr marL="12700" algn="r">
              <a:lnSpc>
                <a:spcPct val="100000"/>
              </a:lnSpc>
              <a:spcBef>
                <a:spcPts val="100"/>
              </a:spcBef>
            </a:pPr>
            <a:r>
              <a:rPr sz="1050" dirty="0">
                <a:latin typeface="Arial" panose="020B0604020202020204" pitchFamily="34" charset="0"/>
                <a:cs typeface="Arial" panose="020B0604020202020204" pitchFamily="34" charset="0"/>
              </a:rPr>
              <a:t>NWLA</a:t>
            </a:r>
            <a:r>
              <a:rPr sz="1050" spc="-15"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ECONOMIC</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DASHBOARD</a:t>
            </a:r>
            <a:endParaRPr lang="en-US" sz="1050" spc="-10" dirty="0">
              <a:latin typeface="Arial" panose="020B0604020202020204" pitchFamily="34" charset="0"/>
              <a:cs typeface="Arial" panose="020B0604020202020204" pitchFamily="34" charset="0"/>
            </a:endParaRPr>
          </a:p>
          <a:p>
            <a:pPr marL="12700" algn="r">
              <a:lnSpc>
                <a:spcPct val="100000"/>
              </a:lnSpc>
              <a:spcBef>
                <a:spcPts val="100"/>
              </a:spcBef>
            </a:pPr>
            <a:r>
              <a:rPr lang="en-US" sz="1050" dirty="0">
                <a:latin typeface="Arial" panose="020B0604020202020204" pitchFamily="34" charset="0"/>
                <a:cs typeface="Arial" panose="020B0604020202020204" pitchFamily="34" charset="0"/>
              </a:rPr>
              <a:t>Mortgage Rates, Inflation, &amp; Gas Prices</a:t>
            </a:r>
          </a:p>
        </p:txBody>
      </p:sp>
      <p:sp>
        <p:nvSpPr>
          <p:cNvPr id="7" name="Slide Number Placeholder 6">
            <a:extLst>
              <a:ext uri="{FF2B5EF4-FFF2-40B4-BE49-F238E27FC236}">
                <a16:creationId xmlns:a16="http://schemas.microsoft.com/office/drawing/2014/main" id="{2259994C-B5DF-03D1-1548-2161FFB75F5D}"/>
              </a:ext>
            </a:extLst>
          </p:cNvPr>
          <p:cNvSpPr>
            <a:spLocks noGrp="1"/>
          </p:cNvSpPr>
          <p:nvPr>
            <p:ph type="sldNum" sz="quarter" idx="7"/>
          </p:nvPr>
        </p:nvSpPr>
        <p:spPr>
          <a:xfrm>
            <a:off x="11758548" y="6590792"/>
            <a:ext cx="357252" cy="153888"/>
          </a:xfrm>
        </p:spPr>
        <p:txBody>
          <a:bodyPr/>
          <a:lstStyle/>
          <a:p>
            <a:pPr marL="115570">
              <a:lnSpc>
                <a:spcPts val="1240"/>
              </a:lnSpc>
            </a:pPr>
            <a:fld id="{81D60167-4931-47E6-BA6A-407CBD079E47}" type="slidenum">
              <a:rPr lang="en-US" spc="-50" smtClean="0">
                <a:latin typeface="Arial" panose="020B0604020202020204" pitchFamily="34" charset="0"/>
                <a:cs typeface="Arial" panose="020B0604020202020204" pitchFamily="34" charset="0"/>
              </a:rPr>
              <a:t>64</a:t>
            </a:fld>
            <a:endParaRPr lang="en-US" spc="-50" dirty="0">
              <a:latin typeface="Arial" panose="020B0604020202020204" pitchFamily="34" charset="0"/>
              <a:cs typeface="Arial" panose="020B0604020202020204"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771245" y="498474"/>
            <a:ext cx="6163945" cy="698525"/>
          </a:xfrm>
          <a:prstGeom prst="rect">
            <a:avLst/>
          </a:prstGeom>
        </p:spPr>
        <p:txBody>
          <a:bodyPr vert="horz" wrap="square" lIns="0" tIns="265049" rIns="0" bIns="0" rtlCol="0">
            <a:spAutoFit/>
          </a:bodyPr>
          <a:lstStyle/>
          <a:p>
            <a:pPr>
              <a:lnSpc>
                <a:spcPct val="100000"/>
              </a:lnSpc>
              <a:spcBef>
                <a:spcPts val="95"/>
              </a:spcBef>
            </a:pPr>
            <a:r>
              <a:rPr sz="2800" spc="-40" dirty="0">
                <a:latin typeface="Arial" panose="020B0604020202020204" pitchFamily="34" charset="0"/>
                <a:cs typeface="Arial" panose="020B0604020202020204" pitchFamily="34" charset="0"/>
              </a:rPr>
              <a:t>Year</a:t>
            </a:r>
            <a:r>
              <a:rPr sz="2800" spc="-90" dirty="0">
                <a:latin typeface="Arial" panose="020B0604020202020204" pitchFamily="34" charset="0"/>
                <a:cs typeface="Arial" panose="020B0604020202020204" pitchFamily="34" charset="0"/>
              </a:rPr>
              <a:t> </a:t>
            </a:r>
            <a:r>
              <a:rPr sz="2800" dirty="0">
                <a:latin typeface="Arial" panose="020B0604020202020204" pitchFamily="34" charset="0"/>
                <a:cs typeface="Arial" panose="020B0604020202020204" pitchFamily="34" charset="0"/>
              </a:rPr>
              <a:t>Over</a:t>
            </a:r>
            <a:r>
              <a:rPr sz="2800" spc="-100" dirty="0">
                <a:latin typeface="Arial" panose="020B0604020202020204" pitchFamily="34" charset="0"/>
                <a:cs typeface="Arial" panose="020B0604020202020204" pitchFamily="34" charset="0"/>
              </a:rPr>
              <a:t> </a:t>
            </a:r>
            <a:r>
              <a:rPr sz="2800" spc="-40" dirty="0">
                <a:latin typeface="Arial" panose="020B0604020202020204" pitchFamily="34" charset="0"/>
                <a:cs typeface="Arial" panose="020B0604020202020204" pitchFamily="34" charset="0"/>
              </a:rPr>
              <a:t>Year</a:t>
            </a:r>
            <a:r>
              <a:rPr sz="2800" spc="-90" dirty="0">
                <a:latin typeface="Arial" panose="020B0604020202020204" pitchFamily="34" charset="0"/>
                <a:cs typeface="Arial" panose="020B0604020202020204" pitchFamily="34" charset="0"/>
              </a:rPr>
              <a:t> </a:t>
            </a:r>
            <a:r>
              <a:rPr sz="2800" dirty="0">
                <a:latin typeface="Arial" panose="020B0604020202020204" pitchFamily="34" charset="0"/>
                <a:cs typeface="Arial" panose="020B0604020202020204" pitchFamily="34" charset="0"/>
              </a:rPr>
              <a:t>Inflation</a:t>
            </a:r>
            <a:r>
              <a:rPr sz="2800" spc="-105" dirty="0">
                <a:latin typeface="Arial" panose="020B0604020202020204" pitchFamily="34" charset="0"/>
                <a:cs typeface="Arial" panose="020B0604020202020204" pitchFamily="34" charset="0"/>
              </a:rPr>
              <a:t> </a:t>
            </a:r>
            <a:r>
              <a:rPr sz="2800" spc="-20" dirty="0">
                <a:latin typeface="Arial" panose="020B0604020202020204" pitchFamily="34" charset="0"/>
                <a:cs typeface="Arial" panose="020B0604020202020204" pitchFamily="34" charset="0"/>
              </a:rPr>
              <a:t>Rate</a:t>
            </a:r>
            <a:endParaRPr sz="2800" dirty="0">
              <a:latin typeface="Arial" panose="020B0604020202020204" pitchFamily="34" charset="0"/>
              <a:cs typeface="Arial" panose="020B0604020202020204" pitchFamily="34" charset="0"/>
            </a:endParaRPr>
          </a:p>
        </p:txBody>
      </p:sp>
      <p:graphicFrame>
        <p:nvGraphicFramePr>
          <p:cNvPr id="2" name="Chart 1" descr="“Line chart showing inflation rates from January 2013 through July 2025. Values fluctuate around 1–2 percent through 2019, dip slightly below zero in 2020, then rise sharply to a peak near 9 percent in mid‑2022. After the peak, the value declines and stabilizes between about 2 and 3 percent by 2024–2025.">
            <a:extLst>
              <a:ext uri="{FF2B5EF4-FFF2-40B4-BE49-F238E27FC236}">
                <a16:creationId xmlns:a16="http://schemas.microsoft.com/office/drawing/2014/main" id="{2215E55F-645A-466A-81DD-59D845AAA4B8}"/>
              </a:ext>
            </a:extLst>
          </p:cNvPr>
          <p:cNvGraphicFramePr>
            <a:graphicFrameLocks/>
          </p:cNvGraphicFramePr>
          <p:nvPr>
            <p:extLst>
              <p:ext uri="{D42A27DB-BD31-4B8C-83A1-F6EECF244321}">
                <p14:modId xmlns:p14="http://schemas.microsoft.com/office/powerpoint/2010/main" val="3925389586"/>
              </p:ext>
            </p:extLst>
          </p:nvPr>
        </p:nvGraphicFramePr>
        <p:xfrm>
          <a:off x="771245" y="1196999"/>
          <a:ext cx="6924955" cy="4670401"/>
        </p:xfrm>
        <a:graphic>
          <a:graphicData uri="http://schemas.openxmlformats.org/drawingml/2006/chart">
            <c:chart xmlns:c="http://schemas.openxmlformats.org/drawingml/2006/chart" xmlns:r="http://schemas.openxmlformats.org/officeDocument/2006/relationships" r:id="rId2"/>
          </a:graphicData>
        </a:graphic>
      </p:graphicFrame>
      <p:sp>
        <p:nvSpPr>
          <p:cNvPr id="9" name="object 9"/>
          <p:cNvSpPr txBox="1"/>
          <p:nvPr/>
        </p:nvSpPr>
        <p:spPr>
          <a:xfrm>
            <a:off x="771245" y="5768418"/>
            <a:ext cx="3038755" cy="197490"/>
          </a:xfrm>
          <a:prstGeom prst="rect">
            <a:avLst/>
          </a:prstGeom>
        </p:spPr>
        <p:txBody>
          <a:bodyPr vert="horz" wrap="square" lIns="0" tIns="12700" rIns="0" bIns="0" rtlCol="0">
            <a:spAutoFit/>
          </a:bodyPr>
          <a:lstStyle/>
          <a:p>
            <a:pPr marL="12700">
              <a:lnSpc>
                <a:spcPct val="100000"/>
              </a:lnSpc>
              <a:spcBef>
                <a:spcPts val="955"/>
              </a:spcBef>
            </a:pPr>
            <a:r>
              <a:rPr sz="1200" dirty="0">
                <a:latin typeface="Arial" panose="020B0604020202020204" pitchFamily="34" charset="0"/>
                <a:cs typeface="Arial" panose="020B0604020202020204" pitchFamily="34" charset="0"/>
              </a:rPr>
              <a:t>Data</a:t>
            </a:r>
            <a:r>
              <a:rPr sz="1200" spc="-5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from:</a:t>
            </a:r>
            <a:r>
              <a:rPr sz="1200" spc="-2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U.S.</a:t>
            </a:r>
            <a:r>
              <a:rPr sz="1200" spc="-3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Bureau</a:t>
            </a:r>
            <a:r>
              <a:rPr sz="1200" spc="-5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of</a:t>
            </a:r>
            <a:r>
              <a:rPr sz="1200" spc="-2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Labor</a:t>
            </a:r>
            <a:r>
              <a:rPr sz="1200" spc="-50" dirty="0">
                <a:latin typeface="Arial" panose="020B0604020202020204" pitchFamily="34" charset="0"/>
                <a:cs typeface="Arial" panose="020B0604020202020204" pitchFamily="34" charset="0"/>
              </a:rPr>
              <a:t> </a:t>
            </a:r>
            <a:r>
              <a:rPr sz="1200" spc="-10" dirty="0">
                <a:latin typeface="Arial" panose="020B0604020202020204" pitchFamily="34" charset="0"/>
                <a:cs typeface="Arial" panose="020B0604020202020204" pitchFamily="34" charset="0"/>
              </a:rPr>
              <a:t>Statistics</a:t>
            </a:r>
            <a:endParaRPr sz="1200" dirty="0">
              <a:latin typeface="Arial" panose="020B0604020202020204" pitchFamily="34" charset="0"/>
              <a:cs typeface="Arial" panose="020B0604020202020204" pitchFamily="34" charset="0"/>
            </a:endParaRPr>
          </a:p>
        </p:txBody>
      </p:sp>
      <p:graphicFrame>
        <p:nvGraphicFramePr>
          <p:cNvPr id="4" name="object 4"/>
          <p:cNvGraphicFramePr>
            <a:graphicFrameLocks noGrp="1"/>
          </p:cNvGraphicFramePr>
          <p:nvPr>
            <p:extLst>
              <p:ext uri="{D42A27DB-BD31-4B8C-83A1-F6EECF244321}">
                <p14:modId xmlns:p14="http://schemas.microsoft.com/office/powerpoint/2010/main" val="2102854475"/>
              </p:ext>
            </p:extLst>
          </p:nvPr>
        </p:nvGraphicFramePr>
        <p:xfrm>
          <a:off x="7980297" y="386118"/>
          <a:ext cx="3778252" cy="5862282"/>
        </p:xfrm>
        <a:graphic>
          <a:graphicData uri="http://schemas.openxmlformats.org/drawingml/2006/table">
            <a:tbl>
              <a:tblPr firstRow="1" bandRow="1">
                <a:tableStyleId>{616DA210-FB5B-4158-B5E0-FEB733F419BA}</a:tableStyleId>
              </a:tblPr>
              <a:tblGrid>
                <a:gridCol w="629709">
                  <a:extLst>
                    <a:ext uri="{9D8B030D-6E8A-4147-A177-3AD203B41FA5}">
                      <a16:colId xmlns:a16="http://schemas.microsoft.com/office/drawing/2014/main" val="20000"/>
                    </a:ext>
                  </a:extLst>
                </a:gridCol>
                <a:gridCol w="629709">
                  <a:extLst>
                    <a:ext uri="{9D8B030D-6E8A-4147-A177-3AD203B41FA5}">
                      <a16:colId xmlns:a16="http://schemas.microsoft.com/office/drawing/2014/main" val="2106832423"/>
                    </a:ext>
                  </a:extLst>
                </a:gridCol>
                <a:gridCol w="1259417">
                  <a:extLst>
                    <a:ext uri="{9D8B030D-6E8A-4147-A177-3AD203B41FA5}">
                      <a16:colId xmlns:a16="http://schemas.microsoft.com/office/drawing/2014/main" val="20001"/>
                    </a:ext>
                  </a:extLst>
                </a:gridCol>
                <a:gridCol w="1259417">
                  <a:extLst>
                    <a:ext uri="{9D8B030D-6E8A-4147-A177-3AD203B41FA5}">
                      <a16:colId xmlns:a16="http://schemas.microsoft.com/office/drawing/2014/main" val="20002"/>
                    </a:ext>
                  </a:extLst>
                </a:gridCol>
              </a:tblGrid>
              <a:tr h="332520">
                <a:tc>
                  <a:txBody>
                    <a:bodyPr/>
                    <a:lstStyle/>
                    <a:p>
                      <a:pPr marL="2540" algn="ctr">
                        <a:lnSpc>
                          <a:spcPct val="100000"/>
                        </a:lnSpc>
                        <a:spcBef>
                          <a:spcPts val="670"/>
                        </a:spcBef>
                      </a:pPr>
                      <a:r>
                        <a:rPr sz="1100" b="1" dirty="0">
                          <a:solidFill>
                            <a:schemeClr val="bg1"/>
                          </a:solidFill>
                          <a:latin typeface="Arial" panose="020B0604020202020204" pitchFamily="34" charset="0"/>
                          <a:cs typeface="Arial" panose="020B0604020202020204" pitchFamily="34" charset="0"/>
                        </a:rPr>
                        <a:t>Year</a:t>
                      </a:r>
                      <a:endParaRPr sz="1100" dirty="0">
                        <a:solidFill>
                          <a:schemeClr val="bg1"/>
                        </a:solidFill>
                        <a:latin typeface="Arial" panose="020B0604020202020204" pitchFamily="34" charset="0"/>
                        <a:cs typeface="Arial" panose="020B0604020202020204" pitchFamily="34" charset="0"/>
                      </a:endParaRPr>
                    </a:p>
                  </a:txBody>
                  <a:tcPr marL="0" marR="0" marT="85090" marB="0" anchor="ctr">
                    <a:solidFill>
                      <a:srgbClr val="472C7B"/>
                    </a:solidFill>
                  </a:tcPr>
                </a:tc>
                <a:tc>
                  <a:txBody>
                    <a:bodyPr/>
                    <a:lstStyle/>
                    <a:p>
                      <a:pPr marL="2540" algn="ctr">
                        <a:lnSpc>
                          <a:spcPct val="100000"/>
                        </a:lnSpc>
                        <a:spcBef>
                          <a:spcPts val="670"/>
                        </a:spcBef>
                      </a:pPr>
                      <a:r>
                        <a:rPr lang="en-US" sz="1100" b="1" spc="-10" dirty="0">
                          <a:solidFill>
                            <a:schemeClr val="bg1"/>
                          </a:solidFill>
                          <a:latin typeface="Arial" panose="020B0604020202020204" pitchFamily="34" charset="0"/>
                          <a:cs typeface="Arial" panose="020B0604020202020204" pitchFamily="34" charset="0"/>
                        </a:rPr>
                        <a:t>Month</a:t>
                      </a:r>
                      <a:endParaRPr sz="1100" dirty="0">
                        <a:solidFill>
                          <a:schemeClr val="bg1"/>
                        </a:solidFill>
                        <a:latin typeface="Arial" panose="020B0604020202020204" pitchFamily="34" charset="0"/>
                        <a:cs typeface="Arial" panose="020B0604020202020204" pitchFamily="34" charset="0"/>
                      </a:endParaRPr>
                    </a:p>
                  </a:txBody>
                  <a:tcPr marL="0" marR="0" marT="85090" marB="0" anchor="ctr">
                    <a:solidFill>
                      <a:srgbClr val="472C7B"/>
                    </a:solidFill>
                  </a:tcPr>
                </a:tc>
                <a:tc>
                  <a:txBody>
                    <a:bodyPr/>
                    <a:lstStyle/>
                    <a:p>
                      <a:pPr marL="93345" marR="83185" indent="60960" algn="ctr">
                        <a:lnSpc>
                          <a:spcPct val="100000"/>
                        </a:lnSpc>
                      </a:pPr>
                      <a:r>
                        <a:rPr sz="1100" b="1" dirty="0">
                          <a:solidFill>
                            <a:schemeClr val="bg1"/>
                          </a:solidFill>
                          <a:latin typeface="Arial" panose="020B0604020202020204" pitchFamily="34" charset="0"/>
                          <a:cs typeface="Arial" panose="020B0604020202020204" pitchFamily="34" charset="0"/>
                        </a:rPr>
                        <a:t>CPI</a:t>
                      </a:r>
                      <a:r>
                        <a:rPr sz="1100" b="1" spc="-10" dirty="0">
                          <a:solidFill>
                            <a:schemeClr val="bg1"/>
                          </a:solidFill>
                          <a:latin typeface="Arial" panose="020B0604020202020204" pitchFamily="34" charset="0"/>
                          <a:cs typeface="Arial" panose="020B0604020202020204" pitchFamily="34" charset="0"/>
                        </a:rPr>
                        <a:t> </a:t>
                      </a:r>
                      <a:r>
                        <a:rPr sz="1100" b="1" dirty="0">
                          <a:solidFill>
                            <a:schemeClr val="bg1"/>
                          </a:solidFill>
                          <a:latin typeface="Arial" panose="020B0604020202020204" pitchFamily="34" charset="0"/>
                          <a:cs typeface="Arial" panose="020B0604020202020204" pitchFamily="34" charset="0"/>
                        </a:rPr>
                        <a:t>for</a:t>
                      </a:r>
                      <a:r>
                        <a:rPr sz="1100" b="1" spc="-15" dirty="0">
                          <a:solidFill>
                            <a:schemeClr val="bg1"/>
                          </a:solidFill>
                          <a:latin typeface="Arial" panose="020B0604020202020204" pitchFamily="34" charset="0"/>
                          <a:cs typeface="Arial" panose="020B0604020202020204" pitchFamily="34" charset="0"/>
                        </a:rPr>
                        <a:t> </a:t>
                      </a:r>
                      <a:r>
                        <a:rPr sz="1100" b="1" dirty="0">
                          <a:solidFill>
                            <a:schemeClr val="bg1"/>
                          </a:solidFill>
                          <a:latin typeface="Arial" panose="020B0604020202020204" pitchFamily="34" charset="0"/>
                          <a:cs typeface="Arial" panose="020B0604020202020204" pitchFamily="34" charset="0"/>
                        </a:rPr>
                        <a:t>All</a:t>
                      </a:r>
                      <a:r>
                        <a:rPr sz="1100" b="1" spc="-15" dirty="0">
                          <a:solidFill>
                            <a:schemeClr val="bg1"/>
                          </a:solidFill>
                          <a:latin typeface="Arial" panose="020B0604020202020204" pitchFamily="34" charset="0"/>
                          <a:cs typeface="Arial" panose="020B0604020202020204" pitchFamily="34" charset="0"/>
                        </a:rPr>
                        <a:t> </a:t>
                      </a:r>
                      <a:r>
                        <a:rPr sz="1100" b="1" spc="-20" dirty="0">
                          <a:solidFill>
                            <a:schemeClr val="bg1"/>
                          </a:solidFill>
                          <a:latin typeface="Arial" panose="020B0604020202020204" pitchFamily="34" charset="0"/>
                          <a:cs typeface="Arial" panose="020B0604020202020204" pitchFamily="34" charset="0"/>
                        </a:rPr>
                        <a:t>Urban </a:t>
                      </a:r>
                      <a:r>
                        <a:rPr sz="1100" b="1" dirty="0">
                          <a:solidFill>
                            <a:schemeClr val="bg1"/>
                          </a:solidFill>
                          <a:latin typeface="Arial" panose="020B0604020202020204" pitchFamily="34" charset="0"/>
                          <a:cs typeface="Arial" panose="020B0604020202020204" pitchFamily="34" charset="0"/>
                        </a:rPr>
                        <a:t>Consumers</a:t>
                      </a:r>
                      <a:r>
                        <a:rPr sz="1100" b="1" spc="10" dirty="0">
                          <a:solidFill>
                            <a:schemeClr val="bg1"/>
                          </a:solidFill>
                          <a:latin typeface="Arial" panose="020B0604020202020204" pitchFamily="34" charset="0"/>
                          <a:cs typeface="Arial" panose="020B0604020202020204" pitchFamily="34" charset="0"/>
                        </a:rPr>
                        <a:t> </a:t>
                      </a:r>
                      <a:r>
                        <a:rPr sz="1100" b="1" spc="-10" dirty="0">
                          <a:solidFill>
                            <a:schemeClr val="bg1"/>
                          </a:solidFill>
                          <a:latin typeface="Arial" panose="020B0604020202020204" pitchFamily="34" charset="0"/>
                          <a:cs typeface="Arial" panose="020B0604020202020204" pitchFamily="34" charset="0"/>
                        </a:rPr>
                        <a:t>(CPI-</a:t>
                      </a:r>
                      <a:r>
                        <a:rPr sz="1100" b="1" spc="-25" dirty="0">
                          <a:solidFill>
                            <a:schemeClr val="bg1"/>
                          </a:solidFill>
                          <a:latin typeface="Arial" panose="020B0604020202020204" pitchFamily="34" charset="0"/>
                          <a:cs typeface="Arial" panose="020B0604020202020204" pitchFamily="34" charset="0"/>
                        </a:rPr>
                        <a:t>U)</a:t>
                      </a:r>
                      <a:endParaRPr sz="1100" dirty="0">
                        <a:solidFill>
                          <a:schemeClr val="bg1"/>
                        </a:solidFill>
                        <a:latin typeface="Arial" panose="020B0604020202020204" pitchFamily="34" charset="0"/>
                        <a:cs typeface="Arial" panose="020B0604020202020204" pitchFamily="34" charset="0"/>
                      </a:endParaRPr>
                    </a:p>
                  </a:txBody>
                  <a:tcPr marL="0" marR="0" marT="0" marB="0" anchor="ctr">
                    <a:solidFill>
                      <a:srgbClr val="472C7B"/>
                    </a:solidFill>
                  </a:tcPr>
                </a:tc>
                <a:tc>
                  <a:txBody>
                    <a:bodyPr/>
                    <a:lstStyle/>
                    <a:p>
                      <a:pPr marL="354330" marR="193040" indent="-152400" algn="ctr">
                        <a:lnSpc>
                          <a:spcPct val="100000"/>
                        </a:lnSpc>
                      </a:pPr>
                      <a:r>
                        <a:rPr sz="1100" b="1" dirty="0">
                          <a:solidFill>
                            <a:schemeClr val="bg1"/>
                          </a:solidFill>
                          <a:latin typeface="Arial" panose="020B0604020202020204" pitchFamily="34" charset="0"/>
                          <a:cs typeface="Arial" panose="020B0604020202020204" pitchFamily="34" charset="0"/>
                        </a:rPr>
                        <a:t>Year</a:t>
                      </a:r>
                      <a:r>
                        <a:rPr sz="1100" b="1" spc="-20" dirty="0">
                          <a:solidFill>
                            <a:schemeClr val="bg1"/>
                          </a:solidFill>
                          <a:latin typeface="Arial" panose="020B0604020202020204" pitchFamily="34" charset="0"/>
                          <a:cs typeface="Arial" panose="020B0604020202020204" pitchFamily="34" charset="0"/>
                        </a:rPr>
                        <a:t> </a:t>
                      </a:r>
                      <a:r>
                        <a:rPr sz="1100" b="1" dirty="0">
                          <a:solidFill>
                            <a:schemeClr val="bg1"/>
                          </a:solidFill>
                          <a:latin typeface="Arial" panose="020B0604020202020204" pitchFamily="34" charset="0"/>
                          <a:cs typeface="Arial" panose="020B0604020202020204" pitchFamily="34" charset="0"/>
                        </a:rPr>
                        <a:t>Over</a:t>
                      </a:r>
                      <a:r>
                        <a:rPr sz="1100" b="1" spc="-20" dirty="0">
                          <a:solidFill>
                            <a:schemeClr val="bg1"/>
                          </a:solidFill>
                          <a:latin typeface="Arial" panose="020B0604020202020204" pitchFamily="34" charset="0"/>
                          <a:cs typeface="Arial" panose="020B0604020202020204" pitchFamily="34" charset="0"/>
                        </a:rPr>
                        <a:t> Year </a:t>
                      </a:r>
                      <a:r>
                        <a:rPr sz="1100" b="1" dirty="0">
                          <a:solidFill>
                            <a:schemeClr val="bg1"/>
                          </a:solidFill>
                          <a:latin typeface="Arial" panose="020B0604020202020204" pitchFamily="34" charset="0"/>
                          <a:cs typeface="Arial" panose="020B0604020202020204" pitchFamily="34" charset="0"/>
                        </a:rPr>
                        <a:t>Change</a:t>
                      </a:r>
                      <a:r>
                        <a:rPr sz="1100" b="1" spc="-40" dirty="0">
                          <a:solidFill>
                            <a:schemeClr val="bg1"/>
                          </a:solidFill>
                          <a:latin typeface="Arial" panose="020B0604020202020204" pitchFamily="34" charset="0"/>
                          <a:cs typeface="Arial" panose="020B0604020202020204" pitchFamily="34" charset="0"/>
                        </a:rPr>
                        <a:t> </a:t>
                      </a:r>
                      <a:r>
                        <a:rPr sz="1100" b="1" spc="-50" dirty="0">
                          <a:solidFill>
                            <a:schemeClr val="bg1"/>
                          </a:solidFill>
                          <a:latin typeface="Arial" panose="020B0604020202020204" pitchFamily="34" charset="0"/>
                          <a:cs typeface="Arial" panose="020B0604020202020204" pitchFamily="34" charset="0"/>
                        </a:rPr>
                        <a:t>%</a:t>
                      </a:r>
                      <a:endParaRPr sz="1100" dirty="0">
                        <a:solidFill>
                          <a:schemeClr val="bg1"/>
                        </a:solidFill>
                        <a:latin typeface="Arial" panose="020B0604020202020204" pitchFamily="34" charset="0"/>
                        <a:cs typeface="Arial" panose="020B0604020202020204" pitchFamily="34" charset="0"/>
                      </a:endParaRPr>
                    </a:p>
                  </a:txBody>
                  <a:tcPr marL="0" marR="0" marT="0" marB="0" anchor="ctr">
                    <a:solidFill>
                      <a:srgbClr val="472C7B"/>
                    </a:solidFill>
                  </a:tcPr>
                </a:tc>
                <a:extLst>
                  <a:ext uri="{0D108BD9-81ED-4DB2-BD59-A6C34878D82A}">
                    <a16:rowId xmlns:a16="http://schemas.microsoft.com/office/drawing/2014/main" val="10000"/>
                  </a:ext>
                </a:extLst>
              </a:tr>
              <a:tr h="288429">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2024</a:t>
                      </a:r>
                    </a:p>
                  </a:txBody>
                  <a:tcPr marL="9525" marR="9525" marT="9525" marB="0" anchor="ctr"/>
                </a:tc>
                <a:tc>
                  <a:txBody>
                    <a:bodyPr/>
                    <a:lstStyle/>
                    <a:p>
                      <a:pPr algn="ctr" fontAlgn="b">
                        <a:buNone/>
                      </a:pPr>
                      <a:r>
                        <a:rPr lang="en-US" sz="1000" b="0" i="0" u="none" strike="noStrike" dirty="0">
                          <a:solidFill>
                            <a:srgbClr val="000000"/>
                          </a:solidFill>
                          <a:effectLst/>
                          <a:latin typeface="Arial" panose="020B0604020202020204" pitchFamily="34" charset="0"/>
                          <a:cs typeface="Arial" panose="020B0604020202020204" pitchFamily="34" charset="0"/>
                        </a:rPr>
                        <a:t>Oct</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315.564</a:t>
                      </a:r>
                    </a:p>
                  </a:txBody>
                  <a:tcPr marL="9525" marR="9525" marT="9525" marB="0" anchor="ctr"/>
                </a:tc>
                <a:tc>
                  <a:txBody>
                    <a:bodyPr/>
                    <a:lstStyle/>
                    <a:p>
                      <a:pPr algn="ctr" fontAlgn="b">
                        <a:buNone/>
                      </a:pPr>
                      <a:r>
                        <a:rPr lang="en-US" sz="1000" b="0" i="0" u="none" strike="noStrike" dirty="0">
                          <a:solidFill>
                            <a:srgbClr val="000000"/>
                          </a:solidFill>
                          <a:effectLst/>
                          <a:latin typeface="Arial" panose="020B0604020202020204" pitchFamily="34" charset="0"/>
                          <a:cs typeface="Arial" panose="020B0604020202020204" pitchFamily="34" charset="0"/>
                        </a:rPr>
                        <a:t>2.6%</a:t>
                      </a:r>
                    </a:p>
                  </a:txBody>
                  <a:tcPr marL="9525" marR="9525" marT="9525" marB="0" anchor="ctr"/>
                </a:tc>
                <a:extLst>
                  <a:ext uri="{0D108BD9-81ED-4DB2-BD59-A6C34878D82A}">
                    <a16:rowId xmlns:a16="http://schemas.microsoft.com/office/drawing/2014/main" val="10004"/>
                  </a:ext>
                </a:extLst>
              </a:tr>
              <a:tr h="288429">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2024</a:t>
                      </a:r>
                    </a:p>
                  </a:txBody>
                  <a:tcPr marL="9525" marR="9525" marT="9525" marB="0" anchor="ctr"/>
                </a:tc>
                <a:tc>
                  <a:txBody>
                    <a:bodyPr/>
                    <a:lstStyle/>
                    <a:p>
                      <a:pPr algn="ctr" fontAlgn="b">
                        <a:buNone/>
                      </a:pPr>
                      <a:r>
                        <a:rPr lang="en-US" sz="1000" b="0" i="0" u="none" strike="noStrike" dirty="0">
                          <a:solidFill>
                            <a:srgbClr val="000000"/>
                          </a:solidFill>
                          <a:effectLst/>
                          <a:latin typeface="Arial" panose="020B0604020202020204" pitchFamily="34" charset="0"/>
                          <a:cs typeface="Arial" panose="020B0604020202020204" pitchFamily="34" charset="0"/>
                        </a:rPr>
                        <a:t>Nov</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316.449</a:t>
                      </a:r>
                    </a:p>
                  </a:txBody>
                  <a:tcPr marL="9525" marR="9525" marT="9525" marB="0" anchor="ctr"/>
                </a:tc>
                <a:tc>
                  <a:txBody>
                    <a:bodyPr/>
                    <a:lstStyle/>
                    <a:p>
                      <a:pPr algn="ctr" fontAlgn="b">
                        <a:buNone/>
                      </a:pPr>
                      <a:r>
                        <a:rPr lang="en-US" sz="1000" b="0" i="0" u="none" strike="noStrike">
                          <a:solidFill>
                            <a:srgbClr val="000000"/>
                          </a:solidFill>
                          <a:effectLst/>
                          <a:latin typeface="Arial" panose="020B0604020202020204" pitchFamily="34" charset="0"/>
                          <a:cs typeface="Arial" panose="020B0604020202020204" pitchFamily="34" charset="0"/>
                        </a:rPr>
                        <a:t>2.7%</a:t>
                      </a:r>
                    </a:p>
                  </a:txBody>
                  <a:tcPr marL="9525" marR="9525" marT="9525" marB="0" anchor="ctr"/>
                </a:tc>
                <a:extLst>
                  <a:ext uri="{0D108BD9-81ED-4DB2-BD59-A6C34878D82A}">
                    <a16:rowId xmlns:a16="http://schemas.microsoft.com/office/drawing/2014/main" val="10005"/>
                  </a:ext>
                </a:extLst>
              </a:tr>
              <a:tr h="288429">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2024</a:t>
                      </a:r>
                    </a:p>
                  </a:txBody>
                  <a:tcPr marL="9525" marR="9525" marT="9525" marB="0" anchor="ctr"/>
                </a:tc>
                <a:tc>
                  <a:txBody>
                    <a:bodyPr/>
                    <a:lstStyle/>
                    <a:p>
                      <a:pPr algn="ctr" fontAlgn="b">
                        <a:buNone/>
                      </a:pPr>
                      <a:r>
                        <a:rPr lang="en-US" sz="1000" b="0" i="0" u="none" strike="noStrike">
                          <a:solidFill>
                            <a:srgbClr val="000000"/>
                          </a:solidFill>
                          <a:effectLst/>
                          <a:latin typeface="Arial" panose="020B0604020202020204" pitchFamily="34" charset="0"/>
                          <a:cs typeface="Arial" panose="020B0604020202020204" pitchFamily="34" charset="0"/>
                        </a:rPr>
                        <a:t>Dec</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317.603</a:t>
                      </a:r>
                    </a:p>
                  </a:txBody>
                  <a:tcPr marL="9525" marR="9525" marT="9525" marB="0" anchor="ctr"/>
                </a:tc>
                <a:tc>
                  <a:txBody>
                    <a:bodyPr/>
                    <a:lstStyle/>
                    <a:p>
                      <a:pPr algn="ctr" fontAlgn="b">
                        <a:buNone/>
                      </a:pPr>
                      <a:r>
                        <a:rPr lang="en-US" sz="1000" b="0" i="0" u="none" strike="noStrike">
                          <a:solidFill>
                            <a:srgbClr val="000000"/>
                          </a:solidFill>
                          <a:effectLst/>
                          <a:latin typeface="Arial" panose="020B0604020202020204" pitchFamily="34" charset="0"/>
                          <a:cs typeface="Arial" panose="020B0604020202020204" pitchFamily="34" charset="0"/>
                        </a:rPr>
                        <a:t>2.9%</a:t>
                      </a:r>
                    </a:p>
                  </a:txBody>
                  <a:tcPr marL="9525" marR="9525" marT="9525" marB="0" anchor="ctr"/>
                </a:tc>
                <a:extLst>
                  <a:ext uri="{0D108BD9-81ED-4DB2-BD59-A6C34878D82A}">
                    <a16:rowId xmlns:a16="http://schemas.microsoft.com/office/drawing/2014/main" val="10006"/>
                  </a:ext>
                </a:extLst>
              </a:tr>
              <a:tr h="288429">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000" b="0" i="0" u="none" strike="noStrike" dirty="0">
                          <a:solidFill>
                            <a:srgbClr val="000000"/>
                          </a:solidFill>
                          <a:effectLst/>
                          <a:latin typeface="Arial" panose="020B0604020202020204" pitchFamily="34" charset="0"/>
                          <a:cs typeface="Arial" panose="020B0604020202020204" pitchFamily="34" charset="0"/>
                        </a:rPr>
                        <a:t>Jan</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319.086</a:t>
                      </a:r>
                    </a:p>
                  </a:txBody>
                  <a:tcPr marL="9525" marR="9525" marT="9525" marB="0" anchor="ctr"/>
                </a:tc>
                <a:tc>
                  <a:txBody>
                    <a:bodyPr/>
                    <a:lstStyle/>
                    <a:p>
                      <a:pPr algn="ctr" fontAlgn="b">
                        <a:buNone/>
                      </a:pPr>
                      <a:r>
                        <a:rPr lang="en-US" sz="1000" b="0" i="0" u="none" strike="noStrike">
                          <a:solidFill>
                            <a:srgbClr val="000000"/>
                          </a:solidFill>
                          <a:effectLst/>
                          <a:latin typeface="Arial" panose="020B0604020202020204" pitchFamily="34" charset="0"/>
                          <a:cs typeface="Arial" panose="020B0604020202020204" pitchFamily="34" charset="0"/>
                        </a:rPr>
                        <a:t>3.0%</a:t>
                      </a:r>
                    </a:p>
                  </a:txBody>
                  <a:tcPr marL="9525" marR="9525" marT="9525" marB="0" anchor="ctr"/>
                </a:tc>
                <a:extLst>
                  <a:ext uri="{0D108BD9-81ED-4DB2-BD59-A6C34878D82A}">
                    <a16:rowId xmlns:a16="http://schemas.microsoft.com/office/drawing/2014/main" val="10007"/>
                  </a:ext>
                </a:extLst>
              </a:tr>
              <a:tr h="288429">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000" b="0" i="0" u="none" strike="noStrike" dirty="0">
                          <a:solidFill>
                            <a:srgbClr val="000000"/>
                          </a:solidFill>
                          <a:effectLst/>
                          <a:latin typeface="Arial" panose="020B0604020202020204" pitchFamily="34" charset="0"/>
                          <a:cs typeface="Arial" panose="020B0604020202020204" pitchFamily="34" charset="0"/>
                        </a:rPr>
                        <a:t>Feb</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319.775</a:t>
                      </a:r>
                    </a:p>
                  </a:txBody>
                  <a:tcPr marL="9525" marR="9525" marT="9525" marB="0" anchor="ctr"/>
                </a:tc>
                <a:tc>
                  <a:txBody>
                    <a:bodyPr/>
                    <a:lstStyle/>
                    <a:p>
                      <a:pPr algn="ctr" fontAlgn="b">
                        <a:buNone/>
                      </a:pPr>
                      <a:r>
                        <a:rPr lang="en-US" sz="1000" b="0" i="0" u="none" strike="noStrike">
                          <a:solidFill>
                            <a:srgbClr val="000000"/>
                          </a:solidFill>
                          <a:effectLst/>
                          <a:latin typeface="Arial" panose="020B0604020202020204" pitchFamily="34" charset="0"/>
                          <a:cs typeface="Arial" panose="020B0604020202020204" pitchFamily="34" charset="0"/>
                        </a:rPr>
                        <a:t>2.8%</a:t>
                      </a:r>
                    </a:p>
                  </a:txBody>
                  <a:tcPr marL="9525" marR="9525" marT="9525" marB="0" anchor="ctr"/>
                </a:tc>
                <a:extLst>
                  <a:ext uri="{0D108BD9-81ED-4DB2-BD59-A6C34878D82A}">
                    <a16:rowId xmlns:a16="http://schemas.microsoft.com/office/drawing/2014/main" val="10008"/>
                  </a:ext>
                </a:extLst>
              </a:tr>
              <a:tr h="288429">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000" b="0" i="0" u="none" strike="noStrike" dirty="0">
                          <a:solidFill>
                            <a:srgbClr val="000000"/>
                          </a:solidFill>
                          <a:effectLst/>
                          <a:latin typeface="Arial" panose="020B0604020202020204" pitchFamily="34" charset="0"/>
                          <a:cs typeface="Arial" panose="020B0604020202020204" pitchFamily="34" charset="0"/>
                        </a:rPr>
                        <a:t>Mar</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319.615</a:t>
                      </a:r>
                    </a:p>
                  </a:txBody>
                  <a:tcPr marL="9525" marR="9525" marT="9525" marB="0" anchor="ctr"/>
                </a:tc>
                <a:tc>
                  <a:txBody>
                    <a:bodyPr/>
                    <a:lstStyle/>
                    <a:p>
                      <a:pPr algn="ctr" fontAlgn="b">
                        <a:buNone/>
                      </a:pPr>
                      <a:r>
                        <a:rPr lang="en-US" sz="1000" b="0" i="0" u="none" strike="noStrike" dirty="0">
                          <a:solidFill>
                            <a:srgbClr val="000000"/>
                          </a:solidFill>
                          <a:effectLst/>
                          <a:latin typeface="Arial" panose="020B0604020202020204" pitchFamily="34" charset="0"/>
                          <a:cs typeface="Arial" panose="020B0604020202020204" pitchFamily="34" charset="0"/>
                        </a:rPr>
                        <a:t>2.4%</a:t>
                      </a:r>
                    </a:p>
                  </a:txBody>
                  <a:tcPr marL="9525" marR="9525" marT="9525" marB="0" anchor="ctr"/>
                </a:tc>
                <a:extLst>
                  <a:ext uri="{0D108BD9-81ED-4DB2-BD59-A6C34878D82A}">
                    <a16:rowId xmlns:a16="http://schemas.microsoft.com/office/drawing/2014/main" val="10009"/>
                  </a:ext>
                </a:extLst>
              </a:tr>
              <a:tr h="288429">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000" b="0" i="0" u="none" strike="noStrike" dirty="0">
                          <a:solidFill>
                            <a:srgbClr val="000000"/>
                          </a:solidFill>
                          <a:effectLst/>
                          <a:latin typeface="Arial" panose="020B0604020202020204" pitchFamily="34" charset="0"/>
                          <a:cs typeface="Arial" panose="020B0604020202020204" pitchFamily="34" charset="0"/>
                        </a:rPr>
                        <a:t>Apr</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320.321</a:t>
                      </a:r>
                    </a:p>
                  </a:txBody>
                  <a:tcPr marL="9525" marR="9525" marT="9525" marB="0" anchor="ctr"/>
                </a:tc>
                <a:tc>
                  <a:txBody>
                    <a:bodyPr/>
                    <a:lstStyle/>
                    <a:p>
                      <a:pPr algn="ctr" fontAlgn="b">
                        <a:buNone/>
                      </a:pPr>
                      <a:r>
                        <a:rPr lang="en-US" sz="1000" b="0" i="0" u="none" strike="noStrike" dirty="0">
                          <a:solidFill>
                            <a:srgbClr val="000000"/>
                          </a:solidFill>
                          <a:effectLst/>
                          <a:latin typeface="Arial" panose="020B0604020202020204" pitchFamily="34" charset="0"/>
                          <a:cs typeface="Arial" panose="020B0604020202020204" pitchFamily="34" charset="0"/>
                        </a:rPr>
                        <a:t>2.3%</a:t>
                      </a:r>
                    </a:p>
                  </a:txBody>
                  <a:tcPr marL="9525" marR="9525" marT="9525" marB="0" anchor="ctr"/>
                </a:tc>
                <a:extLst>
                  <a:ext uri="{0D108BD9-81ED-4DB2-BD59-A6C34878D82A}">
                    <a16:rowId xmlns:a16="http://schemas.microsoft.com/office/drawing/2014/main" val="10010"/>
                  </a:ext>
                </a:extLst>
              </a:tr>
              <a:tr h="288429">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000" b="0" i="0" u="none" strike="noStrike" dirty="0">
                          <a:solidFill>
                            <a:srgbClr val="000000"/>
                          </a:solidFill>
                          <a:effectLst/>
                          <a:latin typeface="Arial" panose="020B0604020202020204" pitchFamily="34" charset="0"/>
                          <a:cs typeface="Arial" panose="020B0604020202020204" pitchFamily="34" charset="0"/>
                        </a:rPr>
                        <a:t>May</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320.58</a:t>
                      </a:r>
                    </a:p>
                  </a:txBody>
                  <a:tcPr marL="9525" marR="9525" marT="9525" marB="0" anchor="ctr"/>
                </a:tc>
                <a:tc>
                  <a:txBody>
                    <a:bodyPr/>
                    <a:lstStyle/>
                    <a:p>
                      <a:pPr algn="ctr" fontAlgn="b">
                        <a:buNone/>
                      </a:pPr>
                      <a:r>
                        <a:rPr lang="en-US" sz="1000" b="0" i="0" u="none" strike="noStrike" dirty="0">
                          <a:solidFill>
                            <a:srgbClr val="000000"/>
                          </a:solidFill>
                          <a:effectLst/>
                          <a:latin typeface="Arial" panose="020B0604020202020204" pitchFamily="34" charset="0"/>
                          <a:cs typeface="Arial" panose="020B0604020202020204" pitchFamily="34" charset="0"/>
                        </a:rPr>
                        <a:t>2.4%</a:t>
                      </a:r>
                    </a:p>
                  </a:txBody>
                  <a:tcPr marL="9525" marR="9525" marT="9525" marB="0" anchor="ctr"/>
                </a:tc>
                <a:extLst>
                  <a:ext uri="{0D108BD9-81ED-4DB2-BD59-A6C34878D82A}">
                    <a16:rowId xmlns:a16="http://schemas.microsoft.com/office/drawing/2014/main" val="10011"/>
                  </a:ext>
                </a:extLst>
              </a:tr>
              <a:tr h="288429">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June</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321.5</a:t>
                      </a:r>
                    </a:p>
                  </a:txBody>
                  <a:tcPr marL="9525" marR="9525" marT="9525" marB="0" anchor="ctr"/>
                </a:tc>
                <a:tc>
                  <a:txBody>
                    <a:bodyPr/>
                    <a:lstStyle/>
                    <a:p>
                      <a:pPr algn="ctr" fontAlgn="b">
                        <a:buNone/>
                      </a:pPr>
                      <a:r>
                        <a:rPr lang="en-US" sz="1000" b="0" i="0" u="none" strike="noStrike">
                          <a:solidFill>
                            <a:srgbClr val="000000"/>
                          </a:solidFill>
                          <a:effectLst/>
                          <a:latin typeface="Arial" panose="020B0604020202020204" pitchFamily="34" charset="0"/>
                          <a:cs typeface="Arial" panose="020B0604020202020204" pitchFamily="34" charset="0"/>
                        </a:rPr>
                        <a:t>2.7%</a:t>
                      </a:r>
                    </a:p>
                  </a:txBody>
                  <a:tcPr marL="9525" marR="9525" marT="9525" marB="0" anchor="ctr"/>
                </a:tc>
                <a:extLst>
                  <a:ext uri="{0D108BD9-81ED-4DB2-BD59-A6C34878D82A}">
                    <a16:rowId xmlns:a16="http://schemas.microsoft.com/office/drawing/2014/main" val="10012"/>
                  </a:ext>
                </a:extLst>
              </a:tr>
              <a:tr h="288429">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000" b="0" i="0" u="none" strike="noStrike" dirty="0">
                          <a:solidFill>
                            <a:srgbClr val="000000"/>
                          </a:solidFill>
                          <a:effectLst/>
                          <a:latin typeface="Arial" panose="020B0604020202020204" pitchFamily="34" charset="0"/>
                          <a:cs typeface="Arial" panose="020B0604020202020204" pitchFamily="34" charset="0"/>
                        </a:rPr>
                        <a:t>July</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322.132</a:t>
                      </a:r>
                    </a:p>
                  </a:txBody>
                  <a:tcPr marL="9525" marR="9525" marT="9525" marB="0" anchor="ctr"/>
                </a:tc>
                <a:tc>
                  <a:txBody>
                    <a:bodyPr/>
                    <a:lstStyle/>
                    <a:p>
                      <a:pPr algn="ctr" fontAlgn="b">
                        <a:buNone/>
                      </a:pPr>
                      <a:r>
                        <a:rPr lang="en-US" sz="1000" b="0" i="0" u="none" strike="noStrike" dirty="0">
                          <a:solidFill>
                            <a:srgbClr val="000000"/>
                          </a:solidFill>
                          <a:effectLst/>
                          <a:latin typeface="Arial" panose="020B0604020202020204" pitchFamily="34" charset="0"/>
                          <a:cs typeface="Arial" panose="020B0604020202020204" pitchFamily="34" charset="0"/>
                        </a:rPr>
                        <a:t>2.7%</a:t>
                      </a:r>
                    </a:p>
                  </a:txBody>
                  <a:tcPr marL="9525" marR="9525" marT="9525" marB="0" anchor="ctr"/>
                </a:tc>
                <a:extLst>
                  <a:ext uri="{0D108BD9-81ED-4DB2-BD59-A6C34878D82A}">
                    <a16:rowId xmlns:a16="http://schemas.microsoft.com/office/drawing/2014/main" val="10013"/>
                  </a:ext>
                </a:extLst>
              </a:tr>
              <a:tr h="288429">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000" b="0" i="0" u="none" strike="noStrike" dirty="0">
                          <a:solidFill>
                            <a:srgbClr val="000000"/>
                          </a:solidFill>
                          <a:effectLst/>
                          <a:latin typeface="Arial" panose="020B0604020202020204" pitchFamily="34" charset="0"/>
                          <a:cs typeface="Arial" panose="020B0604020202020204" pitchFamily="34" charset="0"/>
                        </a:rPr>
                        <a:t>August</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323.364</a:t>
                      </a:r>
                    </a:p>
                  </a:txBody>
                  <a:tcPr marL="9525" marR="9525" marT="9525" marB="0" anchor="ctr"/>
                </a:tc>
                <a:tc>
                  <a:txBody>
                    <a:bodyPr/>
                    <a:lstStyle/>
                    <a:p>
                      <a:pPr algn="ctr" fontAlgn="b">
                        <a:buNone/>
                      </a:pPr>
                      <a:r>
                        <a:rPr lang="en-US" sz="1000" b="0" i="0" u="none" strike="noStrike">
                          <a:solidFill>
                            <a:srgbClr val="000000"/>
                          </a:solidFill>
                          <a:effectLst/>
                          <a:latin typeface="Arial" panose="020B0604020202020204" pitchFamily="34" charset="0"/>
                          <a:cs typeface="Arial" panose="020B0604020202020204" pitchFamily="34" charset="0"/>
                        </a:rPr>
                        <a:t>2.9%</a:t>
                      </a:r>
                    </a:p>
                  </a:txBody>
                  <a:tcPr marL="9525" marR="9525" marT="9525" marB="0" anchor="ctr"/>
                </a:tc>
                <a:extLst>
                  <a:ext uri="{0D108BD9-81ED-4DB2-BD59-A6C34878D82A}">
                    <a16:rowId xmlns:a16="http://schemas.microsoft.com/office/drawing/2014/main" val="10014"/>
                  </a:ext>
                </a:extLst>
              </a:tr>
              <a:tr h="288429">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Sept</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324.368</a:t>
                      </a:r>
                    </a:p>
                  </a:txBody>
                  <a:tcPr marL="9525" marR="9525" marT="9525" marB="0" anchor="ctr"/>
                </a:tc>
                <a:tc>
                  <a:txBody>
                    <a:bodyPr/>
                    <a:lstStyle/>
                    <a:p>
                      <a:pPr algn="ctr" fontAlgn="b">
                        <a:buNone/>
                      </a:pPr>
                      <a:r>
                        <a:rPr lang="en-US" sz="1000" b="0" i="0" u="none" strike="noStrike" dirty="0">
                          <a:solidFill>
                            <a:srgbClr val="000000"/>
                          </a:solidFill>
                          <a:effectLst/>
                          <a:latin typeface="Arial" panose="020B0604020202020204" pitchFamily="34" charset="0"/>
                          <a:cs typeface="Arial" panose="020B0604020202020204" pitchFamily="34" charset="0"/>
                        </a:rPr>
                        <a:t>3.0%</a:t>
                      </a:r>
                    </a:p>
                  </a:txBody>
                  <a:tcPr marL="9525" marR="9525" marT="9525" marB="0" anchor="ctr"/>
                </a:tc>
                <a:extLst>
                  <a:ext uri="{0D108BD9-81ED-4DB2-BD59-A6C34878D82A}">
                    <a16:rowId xmlns:a16="http://schemas.microsoft.com/office/drawing/2014/main" val="10015"/>
                  </a:ext>
                </a:extLst>
              </a:tr>
              <a:tr h="288429">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000" b="0" i="0" u="none" strike="noStrike">
                          <a:solidFill>
                            <a:srgbClr val="000000"/>
                          </a:solidFill>
                          <a:effectLst/>
                          <a:latin typeface="Arial" panose="020B0604020202020204" pitchFamily="34" charset="0"/>
                          <a:cs typeface="Arial" panose="020B0604020202020204" pitchFamily="34" charset="0"/>
                        </a:rPr>
                        <a:t>Oct</a:t>
                      </a:r>
                    </a:p>
                  </a:txBody>
                  <a:tcPr marL="9525" marR="9525" marT="9525" marB="0" anchor="ctr"/>
                </a:tc>
                <a:tc>
                  <a:txBody>
                    <a:bodyPr/>
                    <a:lstStyle/>
                    <a:p>
                      <a:pPr algn="ctr" fontAlgn="b">
                        <a:buNone/>
                      </a:pP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buNone/>
                      </a:pP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3101587005"/>
                  </a:ext>
                </a:extLst>
              </a:tr>
              <a:tr h="288429">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000" b="0" i="0" u="none" strike="noStrike" dirty="0">
                          <a:solidFill>
                            <a:srgbClr val="000000"/>
                          </a:solidFill>
                          <a:effectLst/>
                          <a:latin typeface="Arial" panose="020B0604020202020204" pitchFamily="34" charset="0"/>
                          <a:cs typeface="Arial" panose="020B0604020202020204" pitchFamily="34" charset="0"/>
                        </a:rPr>
                        <a:t>Nov</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325.031</a:t>
                      </a:r>
                    </a:p>
                  </a:txBody>
                  <a:tcPr marL="9525" marR="9525" marT="9525" marB="0" anchor="ctr"/>
                </a:tc>
                <a:tc>
                  <a:txBody>
                    <a:bodyPr/>
                    <a:lstStyle/>
                    <a:p>
                      <a:pPr algn="ctr" fontAlgn="b">
                        <a:buNone/>
                      </a:pPr>
                      <a:r>
                        <a:rPr lang="en-US" sz="1000" b="0" i="0" u="none" strike="noStrike">
                          <a:solidFill>
                            <a:srgbClr val="000000"/>
                          </a:solidFill>
                          <a:effectLst/>
                          <a:latin typeface="Arial" panose="020B0604020202020204" pitchFamily="34" charset="0"/>
                          <a:cs typeface="Arial" panose="020B0604020202020204" pitchFamily="34" charset="0"/>
                        </a:rPr>
                        <a:t>2.7%</a:t>
                      </a:r>
                    </a:p>
                  </a:txBody>
                  <a:tcPr marL="9525" marR="9525" marT="9525" marB="0" anchor="ctr"/>
                </a:tc>
                <a:extLst>
                  <a:ext uri="{0D108BD9-81ED-4DB2-BD59-A6C34878D82A}">
                    <a16:rowId xmlns:a16="http://schemas.microsoft.com/office/drawing/2014/main" val="1947629731"/>
                  </a:ext>
                </a:extLst>
              </a:tr>
              <a:tr h="288429">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000" b="0" i="0" u="none" strike="noStrike" dirty="0">
                          <a:solidFill>
                            <a:srgbClr val="000000"/>
                          </a:solidFill>
                          <a:effectLst/>
                          <a:latin typeface="Arial" panose="020B0604020202020204" pitchFamily="34" charset="0"/>
                          <a:cs typeface="Arial" panose="020B0604020202020204" pitchFamily="34" charset="0"/>
                        </a:rPr>
                        <a:t>Dec</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326.03</a:t>
                      </a:r>
                    </a:p>
                  </a:txBody>
                  <a:tcPr marL="9525" marR="9525" marT="9525" marB="0" anchor="ctr"/>
                </a:tc>
                <a:tc>
                  <a:txBody>
                    <a:bodyPr/>
                    <a:lstStyle/>
                    <a:p>
                      <a:pPr algn="ctr" fontAlgn="b">
                        <a:buNone/>
                      </a:pPr>
                      <a:r>
                        <a:rPr lang="en-US" sz="1000" b="0" i="0" u="none" strike="noStrike" dirty="0">
                          <a:solidFill>
                            <a:srgbClr val="000000"/>
                          </a:solidFill>
                          <a:effectLst/>
                          <a:latin typeface="Arial" panose="020B0604020202020204" pitchFamily="34" charset="0"/>
                          <a:cs typeface="Arial" panose="020B0604020202020204" pitchFamily="34" charset="0"/>
                        </a:rPr>
                        <a:t>2.7%</a:t>
                      </a:r>
                    </a:p>
                  </a:txBody>
                  <a:tcPr marL="9525" marR="9525" marT="9525" marB="0" anchor="ctr"/>
                </a:tc>
                <a:extLst>
                  <a:ext uri="{0D108BD9-81ED-4DB2-BD59-A6C34878D82A}">
                    <a16:rowId xmlns:a16="http://schemas.microsoft.com/office/drawing/2014/main" val="3646602363"/>
                  </a:ext>
                </a:extLst>
              </a:tr>
              <a:tr h="288429">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2026</a:t>
                      </a:r>
                    </a:p>
                  </a:txBody>
                  <a:tcPr marL="9525" marR="9525" marT="9525" marB="0" anchor="ctr"/>
                </a:tc>
                <a:tc>
                  <a:txBody>
                    <a:bodyPr/>
                    <a:lstStyle/>
                    <a:p>
                      <a:pPr algn="ctr" fontAlgn="b">
                        <a:buNone/>
                      </a:pPr>
                      <a:r>
                        <a:rPr lang="en-US" sz="1000" b="0" i="0" u="none" strike="noStrike">
                          <a:solidFill>
                            <a:srgbClr val="000000"/>
                          </a:solidFill>
                          <a:effectLst/>
                          <a:latin typeface="Arial" panose="020B0604020202020204" pitchFamily="34" charset="0"/>
                          <a:cs typeface="Arial" panose="020B0604020202020204" pitchFamily="34" charset="0"/>
                        </a:rPr>
                        <a:t>Jan</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326.588</a:t>
                      </a:r>
                    </a:p>
                  </a:txBody>
                  <a:tcPr marL="9525" marR="9525" marT="9525" marB="0" anchor="ctr"/>
                </a:tc>
                <a:tc>
                  <a:txBody>
                    <a:bodyPr/>
                    <a:lstStyle/>
                    <a:p>
                      <a:pPr algn="ctr" fontAlgn="b">
                        <a:buNone/>
                      </a:pPr>
                      <a:r>
                        <a:rPr lang="en-US" sz="1000" b="0" i="0" u="none" strike="noStrike">
                          <a:solidFill>
                            <a:srgbClr val="000000"/>
                          </a:solidFill>
                          <a:effectLst/>
                          <a:latin typeface="Arial" panose="020B0604020202020204" pitchFamily="34" charset="0"/>
                          <a:cs typeface="Arial" panose="020B0604020202020204" pitchFamily="34" charset="0"/>
                        </a:rPr>
                        <a:t>2.4%</a:t>
                      </a:r>
                    </a:p>
                  </a:txBody>
                  <a:tcPr marL="9525" marR="9525" marT="9525" marB="0" anchor="ctr"/>
                </a:tc>
                <a:extLst>
                  <a:ext uri="{0D108BD9-81ED-4DB2-BD59-A6C34878D82A}">
                    <a16:rowId xmlns:a16="http://schemas.microsoft.com/office/drawing/2014/main" val="1995969571"/>
                  </a:ext>
                </a:extLst>
              </a:tr>
              <a:tr h="288429">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2026</a:t>
                      </a:r>
                    </a:p>
                  </a:txBody>
                  <a:tcPr marL="9525" marR="9525" marT="9525" marB="0" anchor="ctr"/>
                </a:tc>
                <a:tc>
                  <a:txBody>
                    <a:bodyPr/>
                    <a:lstStyle/>
                    <a:p>
                      <a:pPr algn="ctr" fontAlgn="b">
                        <a:buNone/>
                      </a:pPr>
                      <a:r>
                        <a:rPr lang="en-US" sz="1000" b="0" i="0" u="none" strike="noStrike" dirty="0">
                          <a:solidFill>
                            <a:srgbClr val="000000"/>
                          </a:solidFill>
                          <a:effectLst/>
                          <a:latin typeface="Arial" panose="020B0604020202020204" pitchFamily="34" charset="0"/>
                          <a:cs typeface="Arial" panose="020B0604020202020204" pitchFamily="34" charset="0"/>
                        </a:rPr>
                        <a:t>Feb</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327.46</a:t>
                      </a:r>
                    </a:p>
                  </a:txBody>
                  <a:tcPr marL="9525" marR="9525" marT="9525" marB="0" anchor="ctr"/>
                </a:tc>
                <a:tc>
                  <a:txBody>
                    <a:bodyPr/>
                    <a:lstStyle/>
                    <a:p>
                      <a:pPr algn="ctr" fontAlgn="b">
                        <a:buNone/>
                      </a:pPr>
                      <a:r>
                        <a:rPr lang="en-US" sz="1000" b="0" i="0" u="none" strike="noStrike">
                          <a:solidFill>
                            <a:srgbClr val="000000"/>
                          </a:solidFill>
                          <a:effectLst/>
                          <a:latin typeface="Arial" panose="020B0604020202020204" pitchFamily="34" charset="0"/>
                          <a:cs typeface="Arial" panose="020B0604020202020204" pitchFamily="34" charset="0"/>
                        </a:rPr>
                        <a:t>2.4%</a:t>
                      </a:r>
                    </a:p>
                  </a:txBody>
                  <a:tcPr marL="9525" marR="9525" marT="9525" marB="0" anchor="ctr"/>
                </a:tc>
                <a:extLst>
                  <a:ext uri="{0D108BD9-81ED-4DB2-BD59-A6C34878D82A}">
                    <a16:rowId xmlns:a16="http://schemas.microsoft.com/office/drawing/2014/main" val="739754779"/>
                  </a:ext>
                </a:extLst>
              </a:tr>
              <a:tr h="288429">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2026</a:t>
                      </a:r>
                    </a:p>
                  </a:txBody>
                  <a:tcPr marL="9525" marR="9525" marT="9525" marB="0" anchor="ctr"/>
                </a:tc>
                <a:tc>
                  <a:txBody>
                    <a:bodyPr/>
                    <a:lstStyle/>
                    <a:p>
                      <a:pPr algn="ctr" fontAlgn="b">
                        <a:buNone/>
                      </a:pPr>
                      <a:r>
                        <a:rPr lang="en-US" sz="1000" b="0" i="0" u="none" strike="noStrike" dirty="0">
                          <a:solidFill>
                            <a:srgbClr val="000000"/>
                          </a:solidFill>
                          <a:effectLst/>
                          <a:latin typeface="Arial" panose="020B0604020202020204" pitchFamily="34" charset="0"/>
                          <a:cs typeface="Arial" panose="020B0604020202020204" pitchFamily="34" charset="0"/>
                        </a:rPr>
                        <a:t>Mar</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330.293</a:t>
                      </a:r>
                    </a:p>
                  </a:txBody>
                  <a:tcPr marL="9525" marR="9525" marT="9525" marB="0" anchor="ctr"/>
                </a:tc>
                <a:tc>
                  <a:txBody>
                    <a:bodyPr/>
                    <a:lstStyle/>
                    <a:p>
                      <a:pPr algn="ctr" fontAlgn="b">
                        <a:buNone/>
                      </a:pPr>
                      <a:r>
                        <a:rPr lang="en-US" sz="1000" b="0" i="0" u="none" strike="noStrike" dirty="0">
                          <a:solidFill>
                            <a:srgbClr val="000000"/>
                          </a:solidFill>
                          <a:effectLst/>
                          <a:latin typeface="Arial" panose="020B0604020202020204" pitchFamily="34" charset="0"/>
                          <a:cs typeface="Arial" panose="020B0604020202020204" pitchFamily="34" charset="0"/>
                        </a:rPr>
                        <a:t>3.3%</a:t>
                      </a:r>
                    </a:p>
                  </a:txBody>
                  <a:tcPr marL="9525" marR="9525" marT="9525" marB="0" anchor="ctr"/>
                </a:tc>
                <a:extLst>
                  <a:ext uri="{0D108BD9-81ED-4DB2-BD59-A6C34878D82A}">
                    <a16:rowId xmlns:a16="http://schemas.microsoft.com/office/drawing/2014/main" val="1680554398"/>
                  </a:ext>
                </a:extLst>
              </a:tr>
            </a:tbl>
          </a:graphicData>
        </a:graphic>
      </p:graphicFrame>
      <p:sp>
        <p:nvSpPr>
          <p:cNvPr id="7" name="object 5">
            <a:extLst>
              <a:ext uri="{FF2B5EF4-FFF2-40B4-BE49-F238E27FC236}">
                <a16:creationId xmlns:a16="http://schemas.microsoft.com/office/drawing/2014/main" id="{8276BD96-D607-73CF-8881-EE736D206A1D}"/>
              </a:ext>
            </a:extLst>
          </p:cNvPr>
          <p:cNvSpPr txBox="1"/>
          <p:nvPr/>
        </p:nvSpPr>
        <p:spPr>
          <a:xfrm>
            <a:off x="9113773" y="6422446"/>
            <a:ext cx="2644775" cy="348813"/>
          </a:xfrm>
          <a:prstGeom prst="rect">
            <a:avLst/>
          </a:prstGeom>
        </p:spPr>
        <p:txBody>
          <a:bodyPr vert="horz" wrap="square" lIns="0" tIns="12700" rIns="0" bIns="0" rtlCol="0">
            <a:spAutoFit/>
          </a:bodyPr>
          <a:lstStyle/>
          <a:p>
            <a:pPr marL="12700" algn="r">
              <a:lnSpc>
                <a:spcPct val="100000"/>
              </a:lnSpc>
              <a:spcBef>
                <a:spcPts val="100"/>
              </a:spcBef>
            </a:pPr>
            <a:r>
              <a:rPr sz="1050" dirty="0">
                <a:latin typeface="Arial" panose="020B0604020202020204" pitchFamily="34" charset="0"/>
                <a:cs typeface="Arial" panose="020B0604020202020204" pitchFamily="34" charset="0"/>
              </a:rPr>
              <a:t>NWLA</a:t>
            </a:r>
            <a:r>
              <a:rPr sz="1050" spc="-15"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ECONOMIC</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DASHBOARD</a:t>
            </a:r>
            <a:endParaRPr lang="en-US" sz="1050" spc="-10" dirty="0">
              <a:latin typeface="Arial" panose="020B0604020202020204" pitchFamily="34" charset="0"/>
              <a:cs typeface="Arial" panose="020B0604020202020204" pitchFamily="34" charset="0"/>
            </a:endParaRPr>
          </a:p>
          <a:p>
            <a:pPr marL="12700" algn="r">
              <a:lnSpc>
                <a:spcPct val="100000"/>
              </a:lnSpc>
              <a:spcBef>
                <a:spcPts val="100"/>
              </a:spcBef>
            </a:pPr>
            <a:r>
              <a:rPr lang="en-US" sz="1050" dirty="0">
                <a:latin typeface="Arial" panose="020B0604020202020204" pitchFamily="34" charset="0"/>
                <a:cs typeface="Arial" panose="020B0604020202020204" pitchFamily="34" charset="0"/>
              </a:rPr>
              <a:t>Mortgage Rates, Inflation, &amp; Gas Prices</a:t>
            </a:r>
          </a:p>
        </p:txBody>
      </p:sp>
      <p:sp>
        <p:nvSpPr>
          <p:cNvPr id="5" name="Slide Number Placeholder 4">
            <a:extLst>
              <a:ext uri="{FF2B5EF4-FFF2-40B4-BE49-F238E27FC236}">
                <a16:creationId xmlns:a16="http://schemas.microsoft.com/office/drawing/2014/main" id="{39F37C0A-BB3D-A141-F9CD-1D66F690C66D}"/>
              </a:ext>
            </a:extLst>
          </p:cNvPr>
          <p:cNvSpPr>
            <a:spLocks noGrp="1"/>
          </p:cNvSpPr>
          <p:nvPr>
            <p:ph type="sldNum" sz="quarter" idx="7"/>
          </p:nvPr>
        </p:nvSpPr>
        <p:spPr>
          <a:xfrm>
            <a:off x="11758548" y="6590792"/>
            <a:ext cx="433452" cy="153888"/>
          </a:xfrm>
        </p:spPr>
        <p:txBody>
          <a:bodyPr/>
          <a:lstStyle/>
          <a:p>
            <a:pPr marL="115570">
              <a:lnSpc>
                <a:spcPts val="1240"/>
              </a:lnSpc>
            </a:pPr>
            <a:fld id="{81D60167-4931-47E6-BA6A-407CBD079E47}" type="slidenum">
              <a:rPr lang="en-US" spc="-50" smtClean="0">
                <a:latin typeface="Arial" panose="020B0604020202020204" pitchFamily="34" charset="0"/>
                <a:cs typeface="Arial" panose="020B0604020202020204" pitchFamily="34" charset="0"/>
              </a:rPr>
              <a:t>65</a:t>
            </a:fld>
            <a:endParaRPr lang="en-US" spc="-50" dirty="0">
              <a:latin typeface="Arial" panose="020B0604020202020204" pitchFamily="34" charset="0"/>
              <a:cs typeface="Arial" panose="020B0604020202020204" pitchFamily="34"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771245" y="498474"/>
            <a:ext cx="6163945" cy="698525"/>
          </a:xfrm>
          <a:prstGeom prst="rect">
            <a:avLst/>
          </a:prstGeom>
        </p:spPr>
        <p:txBody>
          <a:bodyPr vert="horz" wrap="square" lIns="0" tIns="265049" rIns="0" bIns="0" rtlCol="0">
            <a:spAutoFit/>
          </a:bodyPr>
          <a:lstStyle/>
          <a:p>
            <a:pPr>
              <a:lnSpc>
                <a:spcPct val="100000"/>
              </a:lnSpc>
              <a:spcBef>
                <a:spcPts val="95"/>
              </a:spcBef>
            </a:pPr>
            <a:r>
              <a:rPr sz="2800" spc="-40" dirty="0">
                <a:latin typeface="Arial" panose="020B0604020202020204" pitchFamily="34" charset="0"/>
                <a:cs typeface="Arial" panose="020B0604020202020204" pitchFamily="34" charset="0"/>
              </a:rPr>
              <a:t>Year</a:t>
            </a:r>
            <a:r>
              <a:rPr sz="2800" spc="-80" dirty="0">
                <a:latin typeface="Arial" panose="020B0604020202020204" pitchFamily="34" charset="0"/>
                <a:cs typeface="Arial" panose="020B0604020202020204" pitchFamily="34" charset="0"/>
              </a:rPr>
              <a:t> </a:t>
            </a:r>
            <a:r>
              <a:rPr sz="2800" dirty="0">
                <a:latin typeface="Arial" panose="020B0604020202020204" pitchFamily="34" charset="0"/>
                <a:cs typeface="Arial" panose="020B0604020202020204" pitchFamily="34" charset="0"/>
              </a:rPr>
              <a:t>Over</a:t>
            </a:r>
            <a:r>
              <a:rPr sz="2800" spc="-90" dirty="0">
                <a:latin typeface="Arial" panose="020B0604020202020204" pitchFamily="34" charset="0"/>
                <a:cs typeface="Arial" panose="020B0604020202020204" pitchFamily="34" charset="0"/>
              </a:rPr>
              <a:t> </a:t>
            </a:r>
            <a:r>
              <a:rPr sz="2800" spc="-40" dirty="0">
                <a:latin typeface="Arial" panose="020B0604020202020204" pitchFamily="34" charset="0"/>
                <a:cs typeface="Arial" panose="020B0604020202020204" pitchFamily="34" charset="0"/>
              </a:rPr>
              <a:t>Year</a:t>
            </a:r>
            <a:r>
              <a:rPr sz="2800" spc="-75" dirty="0">
                <a:latin typeface="Arial" panose="020B0604020202020204" pitchFamily="34" charset="0"/>
                <a:cs typeface="Arial" panose="020B0604020202020204" pitchFamily="34" charset="0"/>
              </a:rPr>
              <a:t> </a:t>
            </a:r>
            <a:r>
              <a:rPr sz="2800" spc="-30" dirty="0">
                <a:latin typeface="Arial" panose="020B0604020202020204" pitchFamily="34" charset="0"/>
                <a:cs typeface="Arial" panose="020B0604020202020204" pitchFamily="34" charset="0"/>
              </a:rPr>
              <a:t>Core-</a:t>
            </a:r>
            <a:r>
              <a:rPr sz="2800" dirty="0">
                <a:latin typeface="Arial" panose="020B0604020202020204" pitchFamily="34" charset="0"/>
                <a:cs typeface="Arial" panose="020B0604020202020204" pitchFamily="34" charset="0"/>
              </a:rPr>
              <a:t>Inflation</a:t>
            </a:r>
            <a:r>
              <a:rPr sz="2800" spc="-55" dirty="0">
                <a:latin typeface="Arial" panose="020B0604020202020204" pitchFamily="34" charset="0"/>
                <a:cs typeface="Arial" panose="020B0604020202020204" pitchFamily="34" charset="0"/>
              </a:rPr>
              <a:t> </a:t>
            </a:r>
            <a:r>
              <a:rPr sz="2800" spc="-20" dirty="0">
                <a:latin typeface="Arial" panose="020B0604020202020204" pitchFamily="34" charset="0"/>
                <a:cs typeface="Arial" panose="020B0604020202020204" pitchFamily="34" charset="0"/>
              </a:rPr>
              <a:t>Rate</a:t>
            </a:r>
            <a:endParaRPr sz="2800" dirty="0">
              <a:latin typeface="Arial" panose="020B0604020202020204" pitchFamily="34" charset="0"/>
              <a:cs typeface="Arial" panose="020B0604020202020204" pitchFamily="34" charset="0"/>
            </a:endParaRPr>
          </a:p>
        </p:txBody>
      </p:sp>
      <p:graphicFrame>
        <p:nvGraphicFramePr>
          <p:cNvPr id="2" name="Chart 1" descr="Line chart showing the core-inflation rate from January 2013 through December 2025. Values remain relatively stable between about 1.5 and 2.5 percent through 2019, dip to around 1.5 percent in 2020, then rise sharply beginning in 2021 to a peak near 6.5 percent in 2022. After the peak, the value declines steadily and stabilizes near 2.5 to 3 percent by late 2025.">
            <a:extLst>
              <a:ext uri="{FF2B5EF4-FFF2-40B4-BE49-F238E27FC236}">
                <a16:creationId xmlns:a16="http://schemas.microsoft.com/office/drawing/2014/main" id="{ACF8350B-8BBB-E019-5F2F-E2534A91E731}"/>
              </a:ext>
            </a:extLst>
          </p:cNvPr>
          <p:cNvGraphicFramePr>
            <a:graphicFrameLocks/>
          </p:cNvGraphicFramePr>
          <p:nvPr>
            <p:extLst>
              <p:ext uri="{D42A27DB-BD31-4B8C-83A1-F6EECF244321}">
                <p14:modId xmlns:p14="http://schemas.microsoft.com/office/powerpoint/2010/main" val="1000281746"/>
              </p:ext>
            </p:extLst>
          </p:nvPr>
        </p:nvGraphicFramePr>
        <p:xfrm>
          <a:off x="771244" y="1447800"/>
          <a:ext cx="6924956" cy="4343400"/>
        </p:xfrm>
        <a:graphic>
          <a:graphicData uri="http://schemas.openxmlformats.org/drawingml/2006/chart">
            <c:chart xmlns:c="http://schemas.openxmlformats.org/drawingml/2006/chart" xmlns:r="http://schemas.openxmlformats.org/officeDocument/2006/relationships" r:id="rId2"/>
          </a:graphicData>
        </a:graphic>
      </p:graphicFrame>
      <p:sp>
        <p:nvSpPr>
          <p:cNvPr id="3" name="object 3"/>
          <p:cNvSpPr txBox="1"/>
          <p:nvPr/>
        </p:nvSpPr>
        <p:spPr>
          <a:xfrm>
            <a:off x="771244" y="5791200"/>
            <a:ext cx="3038756" cy="197490"/>
          </a:xfrm>
          <a:prstGeom prst="rect">
            <a:avLst/>
          </a:prstGeom>
        </p:spPr>
        <p:txBody>
          <a:bodyPr vert="horz" wrap="square" lIns="0" tIns="12700" rIns="0" bIns="0" rtlCol="0">
            <a:spAutoFit/>
          </a:bodyPr>
          <a:lstStyle/>
          <a:p>
            <a:pPr marL="12700">
              <a:lnSpc>
                <a:spcPct val="100000"/>
              </a:lnSpc>
              <a:spcBef>
                <a:spcPts val="100"/>
              </a:spcBef>
            </a:pPr>
            <a:r>
              <a:rPr sz="1200" dirty="0">
                <a:latin typeface="Arial" panose="020B0604020202020204" pitchFamily="34" charset="0"/>
                <a:cs typeface="Arial" panose="020B0604020202020204" pitchFamily="34" charset="0"/>
              </a:rPr>
              <a:t>Data</a:t>
            </a:r>
            <a:r>
              <a:rPr sz="1200" spc="-5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from:</a:t>
            </a:r>
            <a:r>
              <a:rPr sz="1200" spc="-2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U.S.</a:t>
            </a:r>
            <a:r>
              <a:rPr sz="1200" spc="-3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Bureau</a:t>
            </a:r>
            <a:r>
              <a:rPr sz="1200" spc="-5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of</a:t>
            </a:r>
            <a:r>
              <a:rPr sz="1200" spc="-2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Labor</a:t>
            </a:r>
            <a:r>
              <a:rPr sz="1200" spc="-50" dirty="0">
                <a:latin typeface="Arial" panose="020B0604020202020204" pitchFamily="34" charset="0"/>
                <a:cs typeface="Arial" panose="020B0604020202020204" pitchFamily="34" charset="0"/>
              </a:rPr>
              <a:t> </a:t>
            </a:r>
            <a:r>
              <a:rPr sz="1200" spc="-10" dirty="0">
                <a:latin typeface="Arial" panose="020B0604020202020204" pitchFamily="34" charset="0"/>
                <a:cs typeface="Arial" panose="020B0604020202020204" pitchFamily="34" charset="0"/>
              </a:rPr>
              <a:t>Statistics</a:t>
            </a:r>
            <a:endParaRPr sz="1200" dirty="0">
              <a:latin typeface="Arial" panose="020B0604020202020204" pitchFamily="34" charset="0"/>
              <a:cs typeface="Arial" panose="020B0604020202020204" pitchFamily="34" charset="0"/>
            </a:endParaRPr>
          </a:p>
        </p:txBody>
      </p:sp>
      <p:graphicFrame>
        <p:nvGraphicFramePr>
          <p:cNvPr id="5" name="object 5"/>
          <p:cNvGraphicFramePr>
            <a:graphicFrameLocks noGrp="1"/>
          </p:cNvGraphicFramePr>
          <p:nvPr>
            <p:extLst>
              <p:ext uri="{D42A27DB-BD31-4B8C-83A1-F6EECF244321}">
                <p14:modId xmlns:p14="http://schemas.microsoft.com/office/powerpoint/2010/main" val="2997073565"/>
              </p:ext>
            </p:extLst>
          </p:nvPr>
        </p:nvGraphicFramePr>
        <p:xfrm>
          <a:off x="8001000" y="685800"/>
          <a:ext cx="3757548" cy="5302889"/>
        </p:xfrm>
        <a:graphic>
          <a:graphicData uri="http://schemas.openxmlformats.org/drawingml/2006/table">
            <a:tbl>
              <a:tblPr firstRow="1" bandRow="1">
                <a:tableStyleId>{616DA210-FB5B-4158-B5E0-FEB733F419BA}</a:tableStyleId>
              </a:tblPr>
              <a:tblGrid>
                <a:gridCol w="613815">
                  <a:extLst>
                    <a:ext uri="{9D8B030D-6E8A-4147-A177-3AD203B41FA5}">
                      <a16:colId xmlns:a16="http://schemas.microsoft.com/office/drawing/2014/main" val="20000"/>
                    </a:ext>
                  </a:extLst>
                </a:gridCol>
                <a:gridCol w="613815">
                  <a:extLst>
                    <a:ext uri="{9D8B030D-6E8A-4147-A177-3AD203B41FA5}">
                      <a16:colId xmlns:a16="http://schemas.microsoft.com/office/drawing/2014/main" val="779269325"/>
                    </a:ext>
                  </a:extLst>
                </a:gridCol>
                <a:gridCol w="1094593">
                  <a:extLst>
                    <a:ext uri="{9D8B030D-6E8A-4147-A177-3AD203B41FA5}">
                      <a16:colId xmlns:a16="http://schemas.microsoft.com/office/drawing/2014/main" val="2846087149"/>
                    </a:ext>
                  </a:extLst>
                </a:gridCol>
                <a:gridCol w="1435325">
                  <a:extLst>
                    <a:ext uri="{9D8B030D-6E8A-4147-A177-3AD203B41FA5}">
                      <a16:colId xmlns:a16="http://schemas.microsoft.com/office/drawing/2014/main" val="20001"/>
                    </a:ext>
                  </a:extLst>
                </a:gridCol>
              </a:tblGrid>
              <a:tr h="740450">
                <a:tc>
                  <a:txBody>
                    <a:bodyPr/>
                    <a:lstStyle/>
                    <a:p>
                      <a:pPr marL="2540" algn="ctr">
                        <a:lnSpc>
                          <a:spcPct val="100000"/>
                        </a:lnSpc>
                        <a:spcBef>
                          <a:spcPts val="670"/>
                        </a:spcBef>
                      </a:pPr>
                      <a:r>
                        <a:rPr sz="1100" b="1" dirty="0">
                          <a:solidFill>
                            <a:schemeClr val="bg1"/>
                          </a:solidFill>
                          <a:latin typeface="Arial" panose="020B0604020202020204" pitchFamily="34" charset="0"/>
                          <a:cs typeface="Arial" panose="020B0604020202020204" pitchFamily="34" charset="0"/>
                        </a:rPr>
                        <a:t>Year</a:t>
                      </a:r>
                      <a:endParaRPr sz="1100" dirty="0">
                        <a:solidFill>
                          <a:schemeClr val="bg1"/>
                        </a:solidFill>
                        <a:latin typeface="Arial" panose="020B0604020202020204" pitchFamily="34" charset="0"/>
                        <a:cs typeface="Arial" panose="020B0604020202020204" pitchFamily="34" charset="0"/>
                      </a:endParaRPr>
                    </a:p>
                  </a:txBody>
                  <a:tcPr marL="0" marR="0" marT="85090" marB="0" anchor="ctr">
                    <a:solidFill>
                      <a:srgbClr val="472C7B"/>
                    </a:solidFill>
                  </a:tcPr>
                </a:tc>
                <a:tc>
                  <a:txBody>
                    <a:bodyPr/>
                    <a:lstStyle/>
                    <a:p>
                      <a:pPr marL="2540" algn="ctr">
                        <a:lnSpc>
                          <a:spcPct val="100000"/>
                        </a:lnSpc>
                        <a:spcBef>
                          <a:spcPts val="670"/>
                        </a:spcBef>
                      </a:pPr>
                      <a:r>
                        <a:rPr lang="en-US" sz="1100" b="1" spc="-10" dirty="0">
                          <a:solidFill>
                            <a:schemeClr val="bg1"/>
                          </a:solidFill>
                          <a:latin typeface="Arial" panose="020B0604020202020204" pitchFamily="34" charset="0"/>
                          <a:cs typeface="Arial" panose="020B0604020202020204" pitchFamily="34" charset="0"/>
                        </a:rPr>
                        <a:t>Month</a:t>
                      </a:r>
                      <a:endParaRPr sz="1100" dirty="0">
                        <a:solidFill>
                          <a:schemeClr val="bg1"/>
                        </a:solidFill>
                        <a:latin typeface="Arial" panose="020B0604020202020204" pitchFamily="34" charset="0"/>
                        <a:cs typeface="Arial" panose="020B0604020202020204" pitchFamily="34" charset="0"/>
                      </a:endParaRPr>
                    </a:p>
                  </a:txBody>
                  <a:tcPr marL="0" marR="0" marT="85090" marB="0" anchor="ctr">
                    <a:solidFill>
                      <a:srgbClr val="472C7B"/>
                    </a:solidFill>
                  </a:tcPr>
                </a:tc>
                <a:tc>
                  <a:txBody>
                    <a:bodyPr/>
                    <a:lstStyle/>
                    <a:p>
                      <a:pPr marL="353695" marR="193675" indent="-152400" algn="ctr">
                        <a:lnSpc>
                          <a:spcPct val="100000"/>
                        </a:lnSpc>
                      </a:pPr>
                      <a:r>
                        <a:rPr lang="en-US" sz="1100" dirty="0">
                          <a:solidFill>
                            <a:schemeClr val="bg1"/>
                          </a:solidFill>
                          <a:latin typeface="Arial" panose="020B0604020202020204" pitchFamily="34" charset="0"/>
                          <a:cs typeface="Arial" panose="020B0604020202020204" pitchFamily="34" charset="0"/>
                        </a:rPr>
                        <a:t>CPI Value</a:t>
                      </a:r>
                      <a:endParaRPr sz="1100" dirty="0">
                        <a:solidFill>
                          <a:schemeClr val="bg1"/>
                        </a:solidFill>
                        <a:latin typeface="Arial" panose="020B0604020202020204" pitchFamily="34" charset="0"/>
                        <a:cs typeface="Arial" panose="020B0604020202020204" pitchFamily="34" charset="0"/>
                      </a:endParaRPr>
                    </a:p>
                  </a:txBody>
                  <a:tcPr marL="0" marR="0" marT="0" marB="0" anchor="ctr">
                    <a:solidFill>
                      <a:srgbClr val="472C7B"/>
                    </a:solidFill>
                  </a:tcPr>
                </a:tc>
                <a:tc>
                  <a:txBody>
                    <a:bodyPr/>
                    <a:lstStyle/>
                    <a:p>
                      <a:pPr marL="353695" marR="193675" indent="-152400" algn="ctr">
                        <a:lnSpc>
                          <a:spcPct val="100000"/>
                        </a:lnSpc>
                      </a:pPr>
                      <a:r>
                        <a:rPr sz="1100" b="1" dirty="0">
                          <a:solidFill>
                            <a:schemeClr val="bg1"/>
                          </a:solidFill>
                          <a:latin typeface="Arial" panose="020B0604020202020204" pitchFamily="34" charset="0"/>
                          <a:cs typeface="Arial" panose="020B0604020202020204" pitchFamily="34" charset="0"/>
                        </a:rPr>
                        <a:t>Year</a:t>
                      </a:r>
                      <a:r>
                        <a:rPr sz="1100" b="1" spc="-20" dirty="0">
                          <a:solidFill>
                            <a:schemeClr val="bg1"/>
                          </a:solidFill>
                          <a:latin typeface="Arial" panose="020B0604020202020204" pitchFamily="34" charset="0"/>
                          <a:cs typeface="Arial" panose="020B0604020202020204" pitchFamily="34" charset="0"/>
                        </a:rPr>
                        <a:t> </a:t>
                      </a:r>
                      <a:r>
                        <a:rPr sz="1100" b="1" dirty="0">
                          <a:solidFill>
                            <a:schemeClr val="bg1"/>
                          </a:solidFill>
                          <a:latin typeface="Arial" panose="020B0604020202020204" pitchFamily="34" charset="0"/>
                          <a:cs typeface="Arial" panose="020B0604020202020204" pitchFamily="34" charset="0"/>
                        </a:rPr>
                        <a:t>Over</a:t>
                      </a:r>
                      <a:r>
                        <a:rPr sz="1100" b="1" spc="-20" dirty="0">
                          <a:solidFill>
                            <a:schemeClr val="bg1"/>
                          </a:solidFill>
                          <a:latin typeface="Arial" panose="020B0604020202020204" pitchFamily="34" charset="0"/>
                          <a:cs typeface="Arial" panose="020B0604020202020204" pitchFamily="34" charset="0"/>
                        </a:rPr>
                        <a:t> Year </a:t>
                      </a:r>
                      <a:r>
                        <a:rPr sz="1100" b="1" dirty="0">
                          <a:solidFill>
                            <a:schemeClr val="bg1"/>
                          </a:solidFill>
                          <a:latin typeface="Arial" panose="020B0604020202020204" pitchFamily="34" charset="0"/>
                          <a:cs typeface="Arial" panose="020B0604020202020204" pitchFamily="34" charset="0"/>
                        </a:rPr>
                        <a:t>Change</a:t>
                      </a:r>
                      <a:r>
                        <a:rPr sz="1100" b="1" spc="-25" dirty="0">
                          <a:solidFill>
                            <a:schemeClr val="bg1"/>
                          </a:solidFill>
                          <a:latin typeface="Arial" panose="020B0604020202020204" pitchFamily="34" charset="0"/>
                          <a:cs typeface="Arial" panose="020B0604020202020204" pitchFamily="34" charset="0"/>
                        </a:rPr>
                        <a:t> </a:t>
                      </a:r>
                      <a:r>
                        <a:rPr sz="1100" b="1" spc="-50" dirty="0">
                          <a:solidFill>
                            <a:schemeClr val="bg1"/>
                          </a:solidFill>
                          <a:latin typeface="Arial" panose="020B0604020202020204" pitchFamily="34" charset="0"/>
                          <a:cs typeface="Arial" panose="020B0604020202020204" pitchFamily="34" charset="0"/>
                        </a:rPr>
                        <a:t>%</a:t>
                      </a:r>
                      <a:endParaRPr sz="1100" dirty="0">
                        <a:solidFill>
                          <a:schemeClr val="bg1"/>
                        </a:solidFill>
                        <a:latin typeface="Arial" panose="020B0604020202020204" pitchFamily="34" charset="0"/>
                        <a:cs typeface="Arial" panose="020B0604020202020204" pitchFamily="34" charset="0"/>
                      </a:endParaRPr>
                    </a:p>
                  </a:txBody>
                  <a:tcPr marL="0" marR="0" marT="0" marB="0" anchor="ctr">
                    <a:solidFill>
                      <a:srgbClr val="472C7B"/>
                    </a:solidFill>
                  </a:tcPr>
                </a:tc>
                <a:extLst>
                  <a:ext uri="{0D108BD9-81ED-4DB2-BD59-A6C34878D82A}">
                    <a16:rowId xmlns:a16="http://schemas.microsoft.com/office/drawing/2014/main" val="10000"/>
                  </a:ext>
                </a:extLst>
              </a:tr>
              <a:tr h="253197">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2024</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Oct</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321.688</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3.3%</a:t>
                      </a:r>
                    </a:p>
                  </a:txBody>
                  <a:tcPr marL="9525" marR="9525" marT="9525" marB="0" anchor="ctr"/>
                </a:tc>
                <a:extLst>
                  <a:ext uri="{0D108BD9-81ED-4DB2-BD59-A6C34878D82A}">
                    <a16:rowId xmlns:a16="http://schemas.microsoft.com/office/drawing/2014/main" val="10004"/>
                  </a:ext>
                </a:extLst>
              </a:tr>
              <a:tr h="253197">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2024</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Nov</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322.619</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3.3%</a:t>
                      </a:r>
                    </a:p>
                  </a:txBody>
                  <a:tcPr marL="9525" marR="9525" marT="9525" marB="0" anchor="ctr"/>
                </a:tc>
                <a:extLst>
                  <a:ext uri="{0D108BD9-81ED-4DB2-BD59-A6C34878D82A}">
                    <a16:rowId xmlns:a16="http://schemas.microsoft.com/office/drawing/2014/main" val="10005"/>
                  </a:ext>
                </a:extLst>
              </a:tr>
              <a:tr h="253896">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2024</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Dec</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323.296</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3.2%</a:t>
                      </a:r>
                    </a:p>
                  </a:txBody>
                  <a:tcPr marL="9525" marR="9525" marT="9525" marB="0" anchor="ctr"/>
                </a:tc>
                <a:extLst>
                  <a:ext uri="{0D108BD9-81ED-4DB2-BD59-A6C34878D82A}">
                    <a16:rowId xmlns:a16="http://schemas.microsoft.com/office/drawing/2014/main" val="10006"/>
                  </a:ext>
                </a:extLst>
              </a:tr>
              <a:tr h="253197">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Jan</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324.739</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3.3%</a:t>
                      </a:r>
                    </a:p>
                  </a:txBody>
                  <a:tcPr marL="9525" marR="9525" marT="9525" marB="0" anchor="ctr"/>
                </a:tc>
                <a:extLst>
                  <a:ext uri="{0D108BD9-81ED-4DB2-BD59-A6C34878D82A}">
                    <a16:rowId xmlns:a16="http://schemas.microsoft.com/office/drawing/2014/main" val="10007"/>
                  </a:ext>
                </a:extLst>
              </a:tr>
              <a:tr h="253197">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Feb</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325.475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3.1%</a:t>
                      </a:r>
                    </a:p>
                  </a:txBody>
                  <a:tcPr marL="9525" marR="9525" marT="9525" marB="0" anchor="ctr"/>
                </a:tc>
                <a:extLst>
                  <a:ext uri="{0D108BD9-81ED-4DB2-BD59-A6C34878D82A}">
                    <a16:rowId xmlns:a16="http://schemas.microsoft.com/office/drawing/2014/main" val="10008"/>
                  </a:ext>
                </a:extLst>
              </a:tr>
              <a:tr h="253896">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Mar</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325.659</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2.8%</a:t>
                      </a:r>
                    </a:p>
                  </a:txBody>
                  <a:tcPr marL="9525" marR="9525" marT="9525" marB="0" anchor="ctr"/>
                </a:tc>
                <a:extLst>
                  <a:ext uri="{0D108BD9-81ED-4DB2-BD59-A6C34878D82A}">
                    <a16:rowId xmlns:a16="http://schemas.microsoft.com/office/drawing/2014/main" val="10009"/>
                  </a:ext>
                </a:extLst>
              </a:tr>
              <a:tr h="253197">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Apr</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326.43</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2.8%</a:t>
                      </a:r>
                    </a:p>
                  </a:txBody>
                  <a:tcPr marL="9525" marR="9525" marT="9525" marB="0" anchor="ctr"/>
                </a:tc>
                <a:extLst>
                  <a:ext uri="{0D108BD9-81ED-4DB2-BD59-A6C34878D82A}">
                    <a16:rowId xmlns:a16="http://schemas.microsoft.com/office/drawing/2014/main" val="10010"/>
                  </a:ext>
                </a:extLst>
              </a:tr>
              <a:tr h="253197">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May</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326.854</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2.8%</a:t>
                      </a:r>
                    </a:p>
                  </a:txBody>
                  <a:tcPr marL="9525" marR="9525" marT="9525" marB="0" anchor="ctr"/>
                </a:tc>
                <a:extLst>
                  <a:ext uri="{0D108BD9-81ED-4DB2-BD59-A6C34878D82A}">
                    <a16:rowId xmlns:a16="http://schemas.microsoft.com/office/drawing/2014/main" val="10011"/>
                  </a:ext>
                </a:extLst>
              </a:tr>
              <a:tr h="253896">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June</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327.600</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2.9%</a:t>
                      </a:r>
                    </a:p>
                  </a:txBody>
                  <a:tcPr marL="9525" marR="9525" marT="9525" marB="0" anchor="ctr"/>
                </a:tc>
                <a:extLst>
                  <a:ext uri="{0D108BD9-81ED-4DB2-BD59-A6C34878D82A}">
                    <a16:rowId xmlns:a16="http://schemas.microsoft.com/office/drawing/2014/main" val="10012"/>
                  </a:ext>
                </a:extLst>
              </a:tr>
              <a:tr h="253896">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July</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328.656</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3.0%</a:t>
                      </a:r>
                    </a:p>
                  </a:txBody>
                  <a:tcPr marL="9525" marR="9525" marT="9525" marB="0" anchor="ctr"/>
                </a:tc>
                <a:extLst>
                  <a:ext uri="{0D108BD9-81ED-4DB2-BD59-A6C34878D82A}">
                    <a16:rowId xmlns:a16="http://schemas.microsoft.com/office/drawing/2014/main" val="10013"/>
                  </a:ext>
                </a:extLst>
              </a:tr>
              <a:tr h="253896">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August</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329.793</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3.1%</a:t>
                      </a:r>
                    </a:p>
                  </a:txBody>
                  <a:tcPr marL="9525" marR="9525" marT="9525" marB="0" anchor="ctr"/>
                </a:tc>
                <a:extLst>
                  <a:ext uri="{0D108BD9-81ED-4DB2-BD59-A6C34878D82A}">
                    <a16:rowId xmlns:a16="http://schemas.microsoft.com/office/drawing/2014/main" val="10014"/>
                  </a:ext>
                </a:extLst>
              </a:tr>
              <a:tr h="253896">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Sept</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330.542</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3.0%</a:t>
                      </a:r>
                    </a:p>
                  </a:txBody>
                  <a:tcPr marL="9525" marR="9525" marT="9525" marB="0" anchor="ctr"/>
                </a:tc>
                <a:extLst>
                  <a:ext uri="{0D108BD9-81ED-4DB2-BD59-A6C34878D82A}">
                    <a16:rowId xmlns:a16="http://schemas.microsoft.com/office/drawing/2014/main" val="10015"/>
                  </a:ext>
                </a:extLst>
              </a:tr>
              <a:tr h="253197">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Oct</a:t>
                      </a:r>
                    </a:p>
                  </a:txBody>
                  <a:tcPr marL="9525" marR="9525" marT="9525" marB="0" anchor="ctr"/>
                </a:tc>
                <a:tc>
                  <a:txBody>
                    <a:bodyPr/>
                    <a:lstStyle/>
                    <a:p>
                      <a:pPr algn="ctr" fontAlgn="b">
                        <a:buNone/>
                      </a:pP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buNone/>
                      </a:pP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065562226"/>
                  </a:ext>
                </a:extLst>
              </a:tr>
              <a:tr h="253197">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Nov</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331.068</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2.6%</a:t>
                      </a:r>
                    </a:p>
                  </a:txBody>
                  <a:tcPr marL="9525" marR="9525" marT="9525" marB="0" anchor="ctr"/>
                </a:tc>
                <a:extLst>
                  <a:ext uri="{0D108BD9-81ED-4DB2-BD59-A6C34878D82A}">
                    <a16:rowId xmlns:a16="http://schemas.microsoft.com/office/drawing/2014/main" val="1272794834"/>
                  </a:ext>
                </a:extLst>
              </a:tr>
              <a:tr h="253197">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2025</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Dec</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331.86</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2.6%</a:t>
                      </a:r>
                    </a:p>
                  </a:txBody>
                  <a:tcPr marL="9525" marR="9525" marT="9525" marB="0" anchor="ctr"/>
                </a:tc>
                <a:extLst>
                  <a:ext uri="{0D108BD9-81ED-4DB2-BD59-A6C34878D82A}">
                    <a16:rowId xmlns:a16="http://schemas.microsoft.com/office/drawing/2014/main" val="2685747660"/>
                  </a:ext>
                </a:extLst>
              </a:tr>
              <a:tr h="253197">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2026</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Jan</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332.793</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2.5%</a:t>
                      </a:r>
                    </a:p>
                  </a:txBody>
                  <a:tcPr marL="9525" marR="9525" marT="9525" marB="0" anchor="ctr"/>
                </a:tc>
                <a:extLst>
                  <a:ext uri="{0D108BD9-81ED-4DB2-BD59-A6C34878D82A}">
                    <a16:rowId xmlns:a16="http://schemas.microsoft.com/office/drawing/2014/main" val="593776439"/>
                  </a:ext>
                </a:extLst>
              </a:tr>
              <a:tr h="253197">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2026</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Feb</a:t>
                      </a:r>
                    </a:p>
                  </a:txBody>
                  <a:tcPr marL="9525" marR="9525" marT="9525" marB="0" anchor="ctr"/>
                </a:tc>
                <a:tc>
                  <a:txBody>
                    <a:bodyPr/>
                    <a:lstStyle/>
                    <a:p>
                      <a:pPr algn="ctr" fontAlgn="b">
                        <a:buNone/>
                      </a:pPr>
                      <a:r>
                        <a:rPr lang="en-US" sz="1100" b="0" i="0" u="none" strike="noStrike">
                          <a:solidFill>
                            <a:srgbClr val="000000"/>
                          </a:solidFill>
                          <a:effectLst/>
                          <a:latin typeface="Arial" panose="020B0604020202020204" pitchFamily="34" charset="0"/>
                          <a:cs typeface="Arial" panose="020B0604020202020204" pitchFamily="34" charset="0"/>
                        </a:rPr>
                        <a:t>333.512</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2.5%</a:t>
                      </a:r>
                    </a:p>
                  </a:txBody>
                  <a:tcPr marL="9525" marR="9525" marT="9525" marB="0" anchor="ctr"/>
                </a:tc>
                <a:extLst>
                  <a:ext uri="{0D108BD9-81ED-4DB2-BD59-A6C34878D82A}">
                    <a16:rowId xmlns:a16="http://schemas.microsoft.com/office/drawing/2014/main" val="3713602298"/>
                  </a:ext>
                </a:extLst>
              </a:tr>
              <a:tr h="253896">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2026</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Mar</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334.165</a:t>
                      </a:r>
                    </a:p>
                  </a:txBody>
                  <a:tcPr marL="9525" marR="9525" marT="9525" marB="0" anchor="ctr"/>
                </a:tc>
                <a:tc>
                  <a:txBody>
                    <a:bodyPr/>
                    <a:lstStyle/>
                    <a:p>
                      <a:pPr algn="ctr" fontAlgn="b">
                        <a:buNone/>
                      </a:pPr>
                      <a:r>
                        <a:rPr lang="en-US" sz="1100" b="0" i="0" u="none" strike="noStrike" dirty="0">
                          <a:solidFill>
                            <a:srgbClr val="000000"/>
                          </a:solidFill>
                          <a:effectLst/>
                          <a:latin typeface="Arial" panose="020B0604020202020204" pitchFamily="34" charset="0"/>
                          <a:cs typeface="Arial" panose="020B0604020202020204" pitchFamily="34" charset="0"/>
                        </a:rPr>
                        <a:t>2.6%</a:t>
                      </a:r>
                    </a:p>
                  </a:txBody>
                  <a:tcPr marL="9525" marR="9525" marT="9525" marB="0" anchor="ctr"/>
                </a:tc>
                <a:extLst>
                  <a:ext uri="{0D108BD9-81ED-4DB2-BD59-A6C34878D82A}">
                    <a16:rowId xmlns:a16="http://schemas.microsoft.com/office/drawing/2014/main" val="3497350587"/>
                  </a:ext>
                </a:extLst>
              </a:tr>
            </a:tbl>
          </a:graphicData>
        </a:graphic>
      </p:graphicFrame>
      <p:sp>
        <p:nvSpPr>
          <p:cNvPr id="8" name="object 5">
            <a:extLst>
              <a:ext uri="{FF2B5EF4-FFF2-40B4-BE49-F238E27FC236}">
                <a16:creationId xmlns:a16="http://schemas.microsoft.com/office/drawing/2014/main" id="{CA8E7B62-7833-200D-B2CA-1A32219DEA7C}"/>
              </a:ext>
            </a:extLst>
          </p:cNvPr>
          <p:cNvSpPr txBox="1"/>
          <p:nvPr/>
        </p:nvSpPr>
        <p:spPr>
          <a:xfrm>
            <a:off x="9113773" y="6422446"/>
            <a:ext cx="2644775" cy="348813"/>
          </a:xfrm>
          <a:prstGeom prst="rect">
            <a:avLst/>
          </a:prstGeom>
        </p:spPr>
        <p:txBody>
          <a:bodyPr vert="horz" wrap="square" lIns="0" tIns="12700" rIns="0" bIns="0" rtlCol="0">
            <a:spAutoFit/>
          </a:bodyPr>
          <a:lstStyle/>
          <a:p>
            <a:pPr marL="12700" algn="r">
              <a:lnSpc>
                <a:spcPct val="100000"/>
              </a:lnSpc>
              <a:spcBef>
                <a:spcPts val="100"/>
              </a:spcBef>
            </a:pPr>
            <a:r>
              <a:rPr sz="1050" dirty="0">
                <a:latin typeface="Arial" panose="020B0604020202020204" pitchFamily="34" charset="0"/>
                <a:cs typeface="Arial" panose="020B0604020202020204" pitchFamily="34" charset="0"/>
              </a:rPr>
              <a:t>NWLA</a:t>
            </a:r>
            <a:r>
              <a:rPr sz="1050" spc="-15"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ECONOMIC</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DASHBOARD</a:t>
            </a:r>
            <a:endParaRPr lang="en-US" sz="1050" spc="-10" dirty="0">
              <a:latin typeface="Arial" panose="020B0604020202020204" pitchFamily="34" charset="0"/>
              <a:cs typeface="Arial" panose="020B0604020202020204" pitchFamily="34" charset="0"/>
            </a:endParaRPr>
          </a:p>
          <a:p>
            <a:pPr marL="12700" algn="r">
              <a:lnSpc>
                <a:spcPct val="100000"/>
              </a:lnSpc>
              <a:spcBef>
                <a:spcPts val="100"/>
              </a:spcBef>
            </a:pPr>
            <a:r>
              <a:rPr lang="en-US" sz="1050" dirty="0">
                <a:latin typeface="Arial" panose="020B0604020202020204" pitchFamily="34" charset="0"/>
                <a:cs typeface="Arial" panose="020B0604020202020204" pitchFamily="34" charset="0"/>
              </a:rPr>
              <a:t>Mortgage Rates, Inflation, &amp; Gas Prices</a:t>
            </a:r>
          </a:p>
        </p:txBody>
      </p:sp>
      <p:sp>
        <p:nvSpPr>
          <p:cNvPr id="7" name="Slide Number Placeholder 6">
            <a:extLst>
              <a:ext uri="{FF2B5EF4-FFF2-40B4-BE49-F238E27FC236}">
                <a16:creationId xmlns:a16="http://schemas.microsoft.com/office/drawing/2014/main" id="{CEB758B2-7BC3-551F-64D0-F7B6EE28E3C1}"/>
              </a:ext>
            </a:extLst>
          </p:cNvPr>
          <p:cNvSpPr>
            <a:spLocks noGrp="1"/>
          </p:cNvSpPr>
          <p:nvPr>
            <p:ph type="sldNum" sz="quarter" idx="7"/>
          </p:nvPr>
        </p:nvSpPr>
        <p:spPr>
          <a:xfrm>
            <a:off x="11758548" y="6590792"/>
            <a:ext cx="357252" cy="153888"/>
          </a:xfrm>
        </p:spPr>
        <p:txBody>
          <a:bodyPr/>
          <a:lstStyle/>
          <a:p>
            <a:pPr marL="115570">
              <a:lnSpc>
                <a:spcPts val="1240"/>
              </a:lnSpc>
            </a:pPr>
            <a:fld id="{81D60167-4931-47E6-BA6A-407CBD079E47}" type="slidenum">
              <a:rPr lang="en-US" spc="-50" smtClean="0">
                <a:latin typeface="Arial" panose="020B0604020202020204" pitchFamily="34" charset="0"/>
                <a:cs typeface="Arial" panose="020B0604020202020204" pitchFamily="34" charset="0"/>
              </a:rPr>
              <a:t>66</a:t>
            </a:fld>
            <a:endParaRPr lang="en-US" spc="-50" dirty="0">
              <a:latin typeface="Arial" panose="020B0604020202020204" pitchFamily="34" charset="0"/>
              <a:cs typeface="Arial" panose="020B0604020202020204" pitchFamily="34"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prstGeom prst="rect">
            <a:avLst/>
          </a:prstGeom>
        </p:spPr>
        <p:txBody>
          <a:bodyPr vert="horz" wrap="square" lIns="0" tIns="3810" rIns="0" bIns="0" rtlCol="0">
            <a:spAutoFit/>
          </a:bodyPr>
          <a:lstStyle/>
          <a:p>
            <a:pPr marL="12700" marR="5080">
              <a:lnSpc>
                <a:spcPct val="101899"/>
              </a:lnSpc>
              <a:spcBef>
                <a:spcPts val="30"/>
              </a:spcBef>
            </a:pPr>
            <a:r>
              <a:rPr sz="2800" dirty="0">
                <a:latin typeface="Arial" panose="020B0604020202020204" pitchFamily="34" charset="0"/>
                <a:cs typeface="Arial" panose="020B0604020202020204" pitchFamily="34" charset="0"/>
              </a:rPr>
              <a:t>Henry</a:t>
            </a:r>
            <a:r>
              <a:rPr sz="2800" spc="-70" dirty="0">
                <a:latin typeface="Arial" panose="020B0604020202020204" pitchFamily="34" charset="0"/>
                <a:cs typeface="Arial" panose="020B0604020202020204" pitchFamily="34" charset="0"/>
              </a:rPr>
              <a:t> </a:t>
            </a:r>
            <a:r>
              <a:rPr sz="2800" dirty="0">
                <a:latin typeface="Arial" panose="020B0604020202020204" pitchFamily="34" charset="0"/>
                <a:cs typeface="Arial" panose="020B0604020202020204" pitchFamily="34" charset="0"/>
              </a:rPr>
              <a:t>Hub</a:t>
            </a:r>
            <a:r>
              <a:rPr sz="2800" spc="-65" dirty="0">
                <a:latin typeface="Arial" panose="020B0604020202020204" pitchFamily="34" charset="0"/>
                <a:cs typeface="Arial" panose="020B0604020202020204" pitchFamily="34" charset="0"/>
              </a:rPr>
              <a:t> </a:t>
            </a:r>
            <a:r>
              <a:rPr sz="2800" dirty="0">
                <a:latin typeface="Arial" panose="020B0604020202020204" pitchFamily="34" charset="0"/>
                <a:cs typeface="Arial" panose="020B0604020202020204" pitchFamily="34" charset="0"/>
              </a:rPr>
              <a:t>Natural</a:t>
            </a:r>
            <a:r>
              <a:rPr sz="2800" spc="-45" dirty="0">
                <a:latin typeface="Arial" panose="020B0604020202020204" pitchFamily="34" charset="0"/>
                <a:cs typeface="Arial" panose="020B0604020202020204" pitchFamily="34" charset="0"/>
              </a:rPr>
              <a:t> </a:t>
            </a:r>
            <a:r>
              <a:rPr sz="2800" dirty="0">
                <a:latin typeface="Arial" panose="020B0604020202020204" pitchFamily="34" charset="0"/>
                <a:cs typeface="Arial" panose="020B0604020202020204" pitchFamily="34" charset="0"/>
              </a:rPr>
              <a:t>Gas</a:t>
            </a:r>
            <a:r>
              <a:rPr sz="2800" spc="-70" dirty="0">
                <a:latin typeface="Arial" panose="020B0604020202020204" pitchFamily="34" charset="0"/>
                <a:cs typeface="Arial" panose="020B0604020202020204" pitchFamily="34" charset="0"/>
              </a:rPr>
              <a:t> </a:t>
            </a:r>
            <a:r>
              <a:rPr sz="2800" dirty="0">
                <a:latin typeface="Arial" panose="020B0604020202020204" pitchFamily="34" charset="0"/>
                <a:cs typeface="Arial" panose="020B0604020202020204" pitchFamily="34" charset="0"/>
              </a:rPr>
              <a:t>Spot</a:t>
            </a:r>
            <a:r>
              <a:rPr sz="2800" spc="-70" dirty="0">
                <a:latin typeface="Arial" panose="020B0604020202020204" pitchFamily="34" charset="0"/>
                <a:cs typeface="Arial" panose="020B0604020202020204" pitchFamily="34" charset="0"/>
              </a:rPr>
              <a:t> </a:t>
            </a:r>
            <a:r>
              <a:rPr sz="2800" dirty="0">
                <a:latin typeface="Arial" panose="020B0604020202020204" pitchFamily="34" charset="0"/>
                <a:cs typeface="Arial" panose="020B0604020202020204" pitchFamily="34" charset="0"/>
              </a:rPr>
              <a:t>Price</a:t>
            </a:r>
            <a:r>
              <a:rPr sz="2800" spc="-30"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(Dollars</a:t>
            </a:r>
            <a:r>
              <a:rPr spc="-70" dirty="0">
                <a:latin typeface="Arial" panose="020B0604020202020204" pitchFamily="34" charset="0"/>
                <a:cs typeface="Arial" panose="020B0604020202020204" pitchFamily="34" charset="0"/>
              </a:rPr>
              <a:t> </a:t>
            </a:r>
            <a:r>
              <a:rPr spc="-25" dirty="0">
                <a:latin typeface="Arial" panose="020B0604020202020204" pitchFamily="34" charset="0"/>
                <a:cs typeface="Arial" panose="020B0604020202020204" pitchFamily="34" charset="0"/>
              </a:rPr>
              <a:t>per </a:t>
            </a:r>
            <a:r>
              <a:rPr dirty="0">
                <a:latin typeface="Arial" panose="020B0604020202020204" pitchFamily="34" charset="0"/>
                <a:cs typeface="Arial" panose="020B0604020202020204" pitchFamily="34" charset="0"/>
              </a:rPr>
              <a:t>Million</a:t>
            </a:r>
            <a:r>
              <a:rPr spc="-40"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BTU,</a:t>
            </a:r>
            <a:r>
              <a:rPr spc="-45"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Not</a:t>
            </a:r>
            <a:r>
              <a:rPr spc="-25"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Seasonally</a:t>
            </a:r>
            <a:r>
              <a:rPr spc="-65" dirty="0">
                <a:latin typeface="Arial" panose="020B0604020202020204" pitchFamily="34" charset="0"/>
                <a:cs typeface="Arial" panose="020B0604020202020204" pitchFamily="34" charset="0"/>
              </a:rPr>
              <a:t> </a:t>
            </a:r>
            <a:r>
              <a:rPr spc="-10" dirty="0">
                <a:latin typeface="Arial" panose="020B0604020202020204" pitchFamily="34" charset="0"/>
                <a:cs typeface="Arial" panose="020B0604020202020204" pitchFamily="34" charset="0"/>
              </a:rPr>
              <a:t>Adjusted)</a:t>
            </a:r>
            <a:endParaRPr sz="2800" dirty="0">
              <a:latin typeface="Arial" panose="020B0604020202020204" pitchFamily="34" charset="0"/>
              <a:cs typeface="Arial" panose="020B0604020202020204" pitchFamily="34" charset="0"/>
            </a:endParaRPr>
          </a:p>
        </p:txBody>
      </p:sp>
      <p:graphicFrame>
        <p:nvGraphicFramePr>
          <p:cNvPr id="2" name="Chart 1" descr="Line chart showing a time series from January 2018 through early 2026. Values remain mostly between about 2 and 5 through 2019, dip slightly in 2020, then fluctuate with increased volatility from 2021 onward. Several sharp spikes occur, including peaks near 24 in early 2021 and above 30 in early 2026. Aside from these spikes, the series generally stays below 10, with a modest upward trend after 2023.">
            <a:extLst>
              <a:ext uri="{FF2B5EF4-FFF2-40B4-BE49-F238E27FC236}">
                <a16:creationId xmlns:a16="http://schemas.microsoft.com/office/drawing/2014/main" id="{1361F179-5986-4272-A8C3-9C6DCF7CE499}"/>
              </a:ext>
            </a:extLst>
          </p:cNvPr>
          <p:cNvGraphicFramePr>
            <a:graphicFrameLocks/>
          </p:cNvGraphicFramePr>
          <p:nvPr>
            <p:extLst>
              <p:ext uri="{D42A27DB-BD31-4B8C-83A1-F6EECF244321}">
                <p14:modId xmlns:p14="http://schemas.microsoft.com/office/powerpoint/2010/main" val="2863921227"/>
              </p:ext>
            </p:extLst>
          </p:nvPr>
        </p:nvGraphicFramePr>
        <p:xfrm>
          <a:off x="771245" y="1371600"/>
          <a:ext cx="6696355" cy="4114800"/>
        </p:xfrm>
        <a:graphic>
          <a:graphicData uri="http://schemas.openxmlformats.org/drawingml/2006/chart">
            <c:chart xmlns:c="http://schemas.openxmlformats.org/drawingml/2006/chart" xmlns:r="http://schemas.openxmlformats.org/officeDocument/2006/relationships" r:id="rId2"/>
          </a:graphicData>
        </a:graphic>
      </p:graphicFrame>
      <p:sp>
        <p:nvSpPr>
          <p:cNvPr id="3" name="object 3"/>
          <p:cNvSpPr txBox="1"/>
          <p:nvPr/>
        </p:nvSpPr>
        <p:spPr>
          <a:xfrm>
            <a:off x="771245" y="5612640"/>
            <a:ext cx="4944110" cy="574040"/>
          </a:xfrm>
          <a:prstGeom prst="rect">
            <a:avLst/>
          </a:prstGeom>
        </p:spPr>
        <p:txBody>
          <a:bodyPr vert="horz" wrap="square" lIns="0" tIns="12700" rIns="0" bIns="0" rtlCol="0">
            <a:spAutoFit/>
          </a:bodyPr>
          <a:lstStyle/>
          <a:p>
            <a:pPr marL="12700" marR="5080">
              <a:lnSpc>
                <a:spcPct val="100000"/>
              </a:lnSpc>
              <a:spcBef>
                <a:spcPts val="100"/>
              </a:spcBef>
            </a:pPr>
            <a:r>
              <a:rPr sz="1200" dirty="0">
                <a:latin typeface="Arial" panose="020B0604020202020204" pitchFamily="34" charset="0"/>
                <a:cs typeface="Arial" panose="020B0604020202020204" pitchFamily="34" charset="0"/>
              </a:rPr>
              <a:t>Data</a:t>
            </a:r>
            <a:r>
              <a:rPr sz="1200" spc="-3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from:</a:t>
            </a:r>
            <a:r>
              <a:rPr sz="1200" spc="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U.S.</a:t>
            </a:r>
            <a:r>
              <a:rPr sz="1200" spc="-1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Energy</a:t>
            </a:r>
            <a:r>
              <a:rPr sz="1200" spc="-30" dirty="0">
                <a:latin typeface="Arial" panose="020B0604020202020204" pitchFamily="34" charset="0"/>
                <a:cs typeface="Arial" panose="020B0604020202020204" pitchFamily="34" charset="0"/>
              </a:rPr>
              <a:t> </a:t>
            </a:r>
            <a:r>
              <a:rPr sz="1200" spc="-10" dirty="0">
                <a:latin typeface="Arial" panose="020B0604020202020204" pitchFamily="34" charset="0"/>
                <a:cs typeface="Arial" panose="020B0604020202020204" pitchFamily="34" charset="0"/>
              </a:rPr>
              <a:t>Information</a:t>
            </a:r>
            <a:r>
              <a:rPr sz="1200" spc="-30" dirty="0">
                <a:latin typeface="Arial" panose="020B0604020202020204" pitchFamily="34" charset="0"/>
                <a:cs typeface="Arial" panose="020B0604020202020204" pitchFamily="34" charset="0"/>
              </a:rPr>
              <a:t> </a:t>
            </a:r>
            <a:r>
              <a:rPr sz="1200" spc="-10" dirty="0">
                <a:latin typeface="Arial" panose="020B0604020202020204" pitchFamily="34" charset="0"/>
                <a:cs typeface="Arial" panose="020B0604020202020204" pitchFamily="34" charset="0"/>
              </a:rPr>
              <a:t>Administration,</a:t>
            </a:r>
            <a:r>
              <a:rPr sz="1200" spc="-4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Henry</a:t>
            </a:r>
            <a:r>
              <a:rPr sz="1200" spc="-1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Hub</a:t>
            </a:r>
            <a:r>
              <a:rPr sz="1200" spc="-25" dirty="0">
                <a:latin typeface="Arial" panose="020B0604020202020204" pitchFamily="34" charset="0"/>
                <a:cs typeface="Arial" panose="020B0604020202020204" pitchFamily="34" charset="0"/>
              </a:rPr>
              <a:t> </a:t>
            </a:r>
            <a:r>
              <a:rPr sz="1200" spc="-10" dirty="0">
                <a:latin typeface="Arial" panose="020B0604020202020204" pitchFamily="34" charset="0"/>
                <a:cs typeface="Arial" panose="020B0604020202020204" pitchFamily="34" charset="0"/>
              </a:rPr>
              <a:t>Natural</a:t>
            </a:r>
            <a:r>
              <a:rPr sz="1200" spc="-2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Gas</a:t>
            </a:r>
            <a:r>
              <a:rPr sz="1200" spc="-5" dirty="0">
                <a:latin typeface="Arial" panose="020B0604020202020204" pitchFamily="34" charset="0"/>
                <a:cs typeface="Arial" panose="020B0604020202020204" pitchFamily="34" charset="0"/>
              </a:rPr>
              <a:t> </a:t>
            </a:r>
            <a:r>
              <a:rPr sz="1200" spc="-20" dirty="0">
                <a:latin typeface="Arial" panose="020B0604020202020204" pitchFamily="34" charset="0"/>
                <a:cs typeface="Arial" panose="020B0604020202020204" pitchFamily="34" charset="0"/>
              </a:rPr>
              <a:t>Spot </a:t>
            </a:r>
            <a:r>
              <a:rPr sz="1200" dirty="0">
                <a:latin typeface="Arial" panose="020B0604020202020204" pitchFamily="34" charset="0"/>
                <a:cs typeface="Arial" panose="020B0604020202020204" pitchFamily="34" charset="0"/>
              </a:rPr>
              <a:t>Price</a:t>
            </a:r>
            <a:r>
              <a:rPr sz="1200" spc="-2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[DHHNGSP],</a:t>
            </a:r>
            <a:r>
              <a:rPr sz="1200" spc="-30" dirty="0">
                <a:latin typeface="Arial" panose="020B0604020202020204" pitchFamily="34" charset="0"/>
                <a:cs typeface="Arial" panose="020B0604020202020204" pitchFamily="34" charset="0"/>
              </a:rPr>
              <a:t> </a:t>
            </a:r>
            <a:r>
              <a:rPr sz="1200" spc="-10" dirty="0">
                <a:latin typeface="Arial" panose="020B0604020202020204" pitchFamily="34" charset="0"/>
                <a:cs typeface="Arial" panose="020B0604020202020204" pitchFamily="34" charset="0"/>
              </a:rPr>
              <a:t>retrieved</a:t>
            </a:r>
            <a:r>
              <a:rPr sz="1200" spc="-6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from</a:t>
            </a:r>
            <a:r>
              <a:rPr sz="1200" spc="-1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FRED,</a:t>
            </a:r>
            <a:r>
              <a:rPr sz="1200" spc="-3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Federal</a:t>
            </a:r>
            <a:r>
              <a:rPr sz="1200" spc="-4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Reserve</a:t>
            </a:r>
            <a:r>
              <a:rPr sz="1200" spc="-2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Bank</a:t>
            </a:r>
            <a:r>
              <a:rPr sz="1200" spc="-2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of</a:t>
            </a:r>
            <a:r>
              <a:rPr sz="1200" spc="-2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St.</a:t>
            </a:r>
            <a:r>
              <a:rPr sz="1200" spc="-35" dirty="0">
                <a:latin typeface="Arial" panose="020B0604020202020204" pitchFamily="34" charset="0"/>
                <a:cs typeface="Arial" panose="020B0604020202020204" pitchFamily="34" charset="0"/>
              </a:rPr>
              <a:t> </a:t>
            </a:r>
            <a:r>
              <a:rPr sz="1200" spc="-10" dirty="0">
                <a:latin typeface="Arial" panose="020B0604020202020204" pitchFamily="34" charset="0"/>
                <a:cs typeface="Arial" panose="020B0604020202020204" pitchFamily="34" charset="0"/>
              </a:rPr>
              <a:t>Louis; https://fred.stlouisfed.org/series/DHHNGSP</a:t>
            </a:r>
            <a:endParaRPr sz="1200" dirty="0">
              <a:latin typeface="Arial" panose="020B0604020202020204" pitchFamily="34" charset="0"/>
              <a:cs typeface="Arial" panose="020B0604020202020204" pitchFamily="34" charset="0"/>
            </a:endParaRPr>
          </a:p>
        </p:txBody>
      </p:sp>
      <p:graphicFrame>
        <p:nvGraphicFramePr>
          <p:cNvPr id="5" name="object 5"/>
          <p:cNvGraphicFramePr>
            <a:graphicFrameLocks noGrp="1"/>
          </p:cNvGraphicFramePr>
          <p:nvPr>
            <p:extLst>
              <p:ext uri="{D42A27DB-BD31-4B8C-83A1-F6EECF244321}">
                <p14:modId xmlns:p14="http://schemas.microsoft.com/office/powerpoint/2010/main" val="3402210558"/>
              </p:ext>
            </p:extLst>
          </p:nvPr>
        </p:nvGraphicFramePr>
        <p:xfrm>
          <a:off x="7772400" y="1118235"/>
          <a:ext cx="4038600" cy="4846320"/>
        </p:xfrm>
        <a:graphic>
          <a:graphicData uri="http://schemas.openxmlformats.org/drawingml/2006/table">
            <a:tbl>
              <a:tblPr firstRow="1" bandRow="1">
                <a:tableStyleId>{616DA210-FB5B-4158-B5E0-FEB733F419BA}</a:tableStyleId>
              </a:tblPr>
              <a:tblGrid>
                <a:gridCol w="838200">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838200">
                  <a:extLst>
                    <a:ext uri="{9D8B030D-6E8A-4147-A177-3AD203B41FA5}">
                      <a16:colId xmlns:a16="http://schemas.microsoft.com/office/drawing/2014/main" val="20002"/>
                    </a:ext>
                  </a:extLst>
                </a:gridCol>
                <a:gridCol w="762000">
                  <a:extLst>
                    <a:ext uri="{9D8B030D-6E8A-4147-A177-3AD203B41FA5}">
                      <a16:colId xmlns:a16="http://schemas.microsoft.com/office/drawing/2014/main" val="20003"/>
                    </a:ext>
                  </a:extLst>
                </a:gridCol>
                <a:gridCol w="762000">
                  <a:extLst>
                    <a:ext uri="{9D8B030D-6E8A-4147-A177-3AD203B41FA5}">
                      <a16:colId xmlns:a16="http://schemas.microsoft.com/office/drawing/2014/main" val="20004"/>
                    </a:ext>
                  </a:extLst>
                </a:gridCol>
              </a:tblGrid>
              <a:tr h="512445">
                <a:tc>
                  <a:txBody>
                    <a:bodyPr/>
                    <a:lstStyle/>
                    <a:p>
                      <a:pPr marL="147320" marR="138430" indent="60960" algn="ctr">
                        <a:lnSpc>
                          <a:spcPct val="100000"/>
                        </a:lnSpc>
                        <a:spcBef>
                          <a:spcPts val="670"/>
                        </a:spcBef>
                      </a:pPr>
                      <a:r>
                        <a:rPr sz="1100" b="1" dirty="0">
                          <a:solidFill>
                            <a:schemeClr val="bg1"/>
                          </a:solidFill>
                          <a:latin typeface="Arial" panose="020B0604020202020204" pitchFamily="34" charset="0"/>
                          <a:cs typeface="Arial" panose="020B0604020202020204" pitchFamily="34" charset="0"/>
                        </a:rPr>
                        <a:t>Year</a:t>
                      </a:r>
                      <a:r>
                        <a:rPr sz="1100" b="1" spc="-20" dirty="0">
                          <a:solidFill>
                            <a:schemeClr val="bg1"/>
                          </a:solidFill>
                          <a:latin typeface="Arial" panose="020B0604020202020204" pitchFamily="34" charset="0"/>
                          <a:cs typeface="Arial" panose="020B0604020202020204" pitchFamily="34" charset="0"/>
                        </a:rPr>
                        <a:t> </a:t>
                      </a:r>
                      <a:r>
                        <a:rPr sz="1100" b="1" spc="-50" dirty="0">
                          <a:solidFill>
                            <a:schemeClr val="bg1"/>
                          </a:solidFill>
                          <a:latin typeface="Arial" panose="020B0604020202020204" pitchFamily="34" charset="0"/>
                          <a:cs typeface="Arial" panose="020B0604020202020204" pitchFamily="34" charset="0"/>
                        </a:rPr>
                        <a:t>-</a:t>
                      </a:r>
                      <a:r>
                        <a:rPr sz="1100" b="1" spc="-10" dirty="0">
                          <a:solidFill>
                            <a:schemeClr val="bg1"/>
                          </a:solidFill>
                          <a:latin typeface="Arial" panose="020B0604020202020204" pitchFamily="34" charset="0"/>
                          <a:cs typeface="Arial" panose="020B0604020202020204" pitchFamily="34" charset="0"/>
                        </a:rPr>
                        <a:t> Quarter</a:t>
                      </a:r>
                      <a:endParaRPr sz="1100" dirty="0">
                        <a:solidFill>
                          <a:schemeClr val="bg1"/>
                        </a:solidFill>
                        <a:latin typeface="Arial" panose="020B0604020202020204" pitchFamily="34" charset="0"/>
                        <a:cs typeface="Arial" panose="020B0604020202020204" pitchFamily="34" charset="0"/>
                      </a:endParaRPr>
                    </a:p>
                  </a:txBody>
                  <a:tcPr marL="0" marR="0" marT="85090" marB="0" anchor="ctr">
                    <a:solidFill>
                      <a:srgbClr val="472C7B"/>
                    </a:solidFill>
                  </a:tcPr>
                </a:tc>
                <a:tc>
                  <a:txBody>
                    <a:bodyPr/>
                    <a:lstStyle/>
                    <a:p>
                      <a:pPr marL="83820" marR="74295" indent="53340" algn="ctr">
                        <a:lnSpc>
                          <a:spcPct val="100000"/>
                        </a:lnSpc>
                        <a:spcBef>
                          <a:spcPts val="670"/>
                        </a:spcBef>
                      </a:pPr>
                      <a:r>
                        <a:rPr sz="1100" b="1" spc="-10" dirty="0">
                          <a:solidFill>
                            <a:schemeClr val="bg1"/>
                          </a:solidFill>
                          <a:latin typeface="Arial" panose="020B0604020202020204" pitchFamily="34" charset="0"/>
                          <a:cs typeface="Arial" panose="020B0604020202020204" pitchFamily="34" charset="0"/>
                        </a:rPr>
                        <a:t>Average </a:t>
                      </a:r>
                      <a:r>
                        <a:rPr sz="1100" b="1" dirty="0">
                          <a:solidFill>
                            <a:schemeClr val="bg1"/>
                          </a:solidFill>
                          <a:latin typeface="Arial" panose="020B0604020202020204" pitchFamily="34" charset="0"/>
                          <a:cs typeface="Arial" panose="020B0604020202020204" pitchFamily="34" charset="0"/>
                        </a:rPr>
                        <a:t>Spot</a:t>
                      </a:r>
                      <a:r>
                        <a:rPr sz="1100" b="1" spc="-20" dirty="0">
                          <a:solidFill>
                            <a:schemeClr val="bg1"/>
                          </a:solidFill>
                          <a:latin typeface="Arial" panose="020B0604020202020204" pitchFamily="34" charset="0"/>
                          <a:cs typeface="Arial" panose="020B0604020202020204" pitchFamily="34" charset="0"/>
                        </a:rPr>
                        <a:t> </a:t>
                      </a:r>
                      <a:r>
                        <a:rPr sz="1100" b="1" spc="-10" dirty="0">
                          <a:solidFill>
                            <a:schemeClr val="bg1"/>
                          </a:solidFill>
                          <a:latin typeface="Arial" panose="020B0604020202020204" pitchFamily="34" charset="0"/>
                          <a:cs typeface="Arial" panose="020B0604020202020204" pitchFamily="34" charset="0"/>
                        </a:rPr>
                        <a:t>Price</a:t>
                      </a:r>
                      <a:endParaRPr sz="1100" dirty="0">
                        <a:solidFill>
                          <a:schemeClr val="bg1"/>
                        </a:solidFill>
                        <a:latin typeface="Arial" panose="020B0604020202020204" pitchFamily="34" charset="0"/>
                        <a:cs typeface="Arial" panose="020B0604020202020204" pitchFamily="34" charset="0"/>
                      </a:endParaRPr>
                    </a:p>
                  </a:txBody>
                  <a:tcPr marL="0" marR="0" marT="85090" marB="0" anchor="ctr">
                    <a:solidFill>
                      <a:srgbClr val="472C7B"/>
                    </a:solidFill>
                  </a:tcPr>
                </a:tc>
                <a:tc>
                  <a:txBody>
                    <a:bodyPr/>
                    <a:lstStyle/>
                    <a:p>
                      <a:pPr marL="147955" marR="138430" indent="60960" algn="ctr">
                        <a:lnSpc>
                          <a:spcPct val="100000"/>
                        </a:lnSpc>
                        <a:spcBef>
                          <a:spcPts val="670"/>
                        </a:spcBef>
                      </a:pPr>
                      <a:r>
                        <a:rPr sz="1100" b="1" dirty="0">
                          <a:solidFill>
                            <a:schemeClr val="bg1"/>
                          </a:solidFill>
                          <a:latin typeface="Arial" panose="020B0604020202020204" pitchFamily="34" charset="0"/>
                          <a:cs typeface="Arial" panose="020B0604020202020204" pitchFamily="34" charset="0"/>
                        </a:rPr>
                        <a:t>Year</a:t>
                      </a:r>
                      <a:r>
                        <a:rPr sz="1100" b="1" spc="-20" dirty="0">
                          <a:solidFill>
                            <a:schemeClr val="bg1"/>
                          </a:solidFill>
                          <a:latin typeface="Arial" panose="020B0604020202020204" pitchFamily="34" charset="0"/>
                          <a:cs typeface="Arial" panose="020B0604020202020204" pitchFamily="34" charset="0"/>
                        </a:rPr>
                        <a:t> </a:t>
                      </a:r>
                      <a:r>
                        <a:rPr sz="1100" b="1" spc="-50" dirty="0">
                          <a:solidFill>
                            <a:schemeClr val="bg1"/>
                          </a:solidFill>
                          <a:latin typeface="Arial" panose="020B0604020202020204" pitchFamily="34" charset="0"/>
                          <a:cs typeface="Arial" panose="020B0604020202020204" pitchFamily="34" charset="0"/>
                        </a:rPr>
                        <a:t>-</a:t>
                      </a:r>
                      <a:r>
                        <a:rPr sz="1100" b="1" spc="-10" dirty="0">
                          <a:solidFill>
                            <a:schemeClr val="bg1"/>
                          </a:solidFill>
                          <a:latin typeface="Arial" panose="020B0604020202020204" pitchFamily="34" charset="0"/>
                          <a:cs typeface="Arial" panose="020B0604020202020204" pitchFamily="34" charset="0"/>
                        </a:rPr>
                        <a:t> Quarter</a:t>
                      </a:r>
                      <a:endParaRPr sz="1100" dirty="0">
                        <a:solidFill>
                          <a:schemeClr val="bg1"/>
                        </a:solidFill>
                        <a:latin typeface="Arial" panose="020B0604020202020204" pitchFamily="34" charset="0"/>
                        <a:cs typeface="Arial" panose="020B0604020202020204" pitchFamily="34" charset="0"/>
                      </a:endParaRPr>
                    </a:p>
                  </a:txBody>
                  <a:tcPr marL="0" marR="0" marT="85090" marB="0" anchor="ctr">
                    <a:solidFill>
                      <a:srgbClr val="472C7B"/>
                    </a:solidFill>
                  </a:tcPr>
                </a:tc>
                <a:tc>
                  <a:txBody>
                    <a:bodyPr/>
                    <a:lstStyle/>
                    <a:p>
                      <a:pPr marL="83820" marR="74295" indent="53340" algn="ctr">
                        <a:lnSpc>
                          <a:spcPct val="100000"/>
                        </a:lnSpc>
                        <a:spcBef>
                          <a:spcPts val="670"/>
                        </a:spcBef>
                      </a:pPr>
                      <a:r>
                        <a:rPr sz="1100" b="1" spc="-10" dirty="0">
                          <a:solidFill>
                            <a:schemeClr val="bg1"/>
                          </a:solidFill>
                          <a:latin typeface="Arial" panose="020B0604020202020204" pitchFamily="34" charset="0"/>
                          <a:cs typeface="Arial" panose="020B0604020202020204" pitchFamily="34" charset="0"/>
                        </a:rPr>
                        <a:t>Average </a:t>
                      </a:r>
                      <a:r>
                        <a:rPr sz="1100" b="1" dirty="0">
                          <a:solidFill>
                            <a:schemeClr val="bg1"/>
                          </a:solidFill>
                          <a:latin typeface="Arial" panose="020B0604020202020204" pitchFamily="34" charset="0"/>
                          <a:cs typeface="Arial" panose="020B0604020202020204" pitchFamily="34" charset="0"/>
                        </a:rPr>
                        <a:t>Spot</a:t>
                      </a:r>
                      <a:r>
                        <a:rPr sz="1100" b="1" spc="-20" dirty="0">
                          <a:solidFill>
                            <a:schemeClr val="bg1"/>
                          </a:solidFill>
                          <a:latin typeface="Arial" panose="020B0604020202020204" pitchFamily="34" charset="0"/>
                          <a:cs typeface="Arial" panose="020B0604020202020204" pitchFamily="34" charset="0"/>
                        </a:rPr>
                        <a:t> </a:t>
                      </a:r>
                      <a:r>
                        <a:rPr sz="1100" b="1" spc="-10" dirty="0">
                          <a:solidFill>
                            <a:schemeClr val="bg1"/>
                          </a:solidFill>
                          <a:latin typeface="Arial" panose="020B0604020202020204" pitchFamily="34" charset="0"/>
                          <a:cs typeface="Arial" panose="020B0604020202020204" pitchFamily="34" charset="0"/>
                        </a:rPr>
                        <a:t>Price</a:t>
                      </a:r>
                      <a:endParaRPr sz="1100" dirty="0">
                        <a:solidFill>
                          <a:schemeClr val="bg1"/>
                        </a:solidFill>
                        <a:latin typeface="Arial" panose="020B0604020202020204" pitchFamily="34" charset="0"/>
                        <a:cs typeface="Arial" panose="020B0604020202020204" pitchFamily="34" charset="0"/>
                      </a:endParaRPr>
                    </a:p>
                  </a:txBody>
                  <a:tcPr marL="0" marR="0" marT="85090" marB="0" anchor="ctr">
                    <a:solidFill>
                      <a:srgbClr val="472C7B"/>
                    </a:solidFill>
                  </a:tcPr>
                </a:tc>
                <a:tc>
                  <a:txBody>
                    <a:bodyPr/>
                    <a:lstStyle/>
                    <a:p>
                      <a:pPr marL="15240" marR="6350" algn="ctr">
                        <a:lnSpc>
                          <a:spcPct val="100000"/>
                        </a:lnSpc>
                        <a:spcBef>
                          <a:spcPts val="10"/>
                        </a:spcBef>
                      </a:pPr>
                      <a:r>
                        <a:rPr sz="1100" b="1" dirty="0">
                          <a:solidFill>
                            <a:schemeClr val="bg1"/>
                          </a:solidFill>
                          <a:latin typeface="Arial" panose="020B0604020202020204" pitchFamily="34" charset="0"/>
                          <a:cs typeface="Arial" panose="020B0604020202020204" pitchFamily="34" charset="0"/>
                        </a:rPr>
                        <a:t>Year</a:t>
                      </a:r>
                      <a:r>
                        <a:rPr sz="1100" b="1" spc="-20" dirty="0">
                          <a:solidFill>
                            <a:schemeClr val="bg1"/>
                          </a:solidFill>
                          <a:latin typeface="Arial" panose="020B0604020202020204" pitchFamily="34" charset="0"/>
                          <a:cs typeface="Arial" panose="020B0604020202020204" pitchFamily="34" charset="0"/>
                        </a:rPr>
                        <a:t> Over </a:t>
                      </a:r>
                      <a:r>
                        <a:rPr sz="1100" b="1" dirty="0">
                          <a:solidFill>
                            <a:schemeClr val="bg1"/>
                          </a:solidFill>
                          <a:latin typeface="Arial" panose="020B0604020202020204" pitchFamily="34" charset="0"/>
                          <a:cs typeface="Arial" panose="020B0604020202020204" pitchFamily="34" charset="0"/>
                        </a:rPr>
                        <a:t>Year</a:t>
                      </a:r>
                      <a:r>
                        <a:rPr sz="1100" b="1" spc="-20" dirty="0">
                          <a:solidFill>
                            <a:schemeClr val="bg1"/>
                          </a:solidFill>
                          <a:latin typeface="Arial" panose="020B0604020202020204" pitchFamily="34" charset="0"/>
                          <a:cs typeface="Arial" panose="020B0604020202020204" pitchFamily="34" charset="0"/>
                        </a:rPr>
                        <a:t> </a:t>
                      </a:r>
                      <a:r>
                        <a:rPr sz="1100" b="1" spc="-10" dirty="0">
                          <a:solidFill>
                            <a:schemeClr val="bg1"/>
                          </a:solidFill>
                          <a:latin typeface="Arial" panose="020B0604020202020204" pitchFamily="34" charset="0"/>
                          <a:cs typeface="Arial" panose="020B0604020202020204" pitchFamily="34" charset="0"/>
                        </a:rPr>
                        <a:t>Change</a:t>
                      </a:r>
                      <a:endParaRPr sz="1100" dirty="0">
                        <a:solidFill>
                          <a:schemeClr val="bg1"/>
                        </a:solidFill>
                        <a:latin typeface="Arial" panose="020B0604020202020204" pitchFamily="34" charset="0"/>
                        <a:cs typeface="Arial" panose="020B0604020202020204" pitchFamily="34" charset="0"/>
                      </a:endParaRPr>
                    </a:p>
                    <a:p>
                      <a:pPr marL="1905" algn="ctr">
                        <a:lnSpc>
                          <a:spcPts val="1285"/>
                        </a:lnSpc>
                      </a:pPr>
                      <a:r>
                        <a:rPr sz="1100" b="1" spc="-50" dirty="0">
                          <a:solidFill>
                            <a:schemeClr val="bg1"/>
                          </a:solidFill>
                          <a:latin typeface="Arial" panose="020B0604020202020204" pitchFamily="34" charset="0"/>
                          <a:cs typeface="Arial" panose="020B0604020202020204" pitchFamily="34" charset="0"/>
                        </a:rPr>
                        <a:t>%</a:t>
                      </a:r>
                      <a:endParaRPr sz="1100" dirty="0">
                        <a:solidFill>
                          <a:schemeClr val="bg1"/>
                        </a:solidFill>
                        <a:latin typeface="Arial" panose="020B0604020202020204" pitchFamily="34" charset="0"/>
                        <a:cs typeface="Arial" panose="020B0604020202020204" pitchFamily="34" charset="0"/>
                      </a:endParaRPr>
                    </a:p>
                  </a:txBody>
                  <a:tcPr marL="0" marR="0" marT="1270" marB="0" anchor="ctr">
                    <a:solidFill>
                      <a:srgbClr val="472C7B"/>
                    </a:solidFill>
                  </a:tcPr>
                </a:tc>
                <a:extLst>
                  <a:ext uri="{0D108BD9-81ED-4DB2-BD59-A6C34878D82A}">
                    <a16:rowId xmlns:a16="http://schemas.microsoft.com/office/drawing/2014/main" val="10000"/>
                  </a:ext>
                </a:extLst>
              </a:tr>
              <a:tr h="321310">
                <a:tc>
                  <a:txBody>
                    <a:bodyPr/>
                    <a:lstStyle/>
                    <a:p>
                      <a:pPr algn="ctr">
                        <a:lnSpc>
                          <a:spcPct val="100000"/>
                        </a:lnSpc>
                        <a:spcBef>
                          <a:spcPts val="580"/>
                        </a:spcBef>
                      </a:pPr>
                      <a:r>
                        <a:rPr sz="1100" dirty="0">
                          <a:latin typeface="Arial" panose="020B0604020202020204" pitchFamily="34" charset="0"/>
                          <a:cs typeface="Arial" panose="020B0604020202020204" pitchFamily="34" charset="0"/>
                        </a:rPr>
                        <a:t>202</a:t>
                      </a:r>
                      <a:r>
                        <a:rPr lang="en-US" sz="1100" dirty="0">
                          <a:latin typeface="Arial" panose="020B0604020202020204" pitchFamily="34" charset="0"/>
                          <a:cs typeface="Arial" panose="020B0604020202020204" pitchFamily="34" charset="0"/>
                        </a:rPr>
                        <a:t>3</a:t>
                      </a:r>
                      <a:r>
                        <a:rPr sz="1100" spc="-35" dirty="0">
                          <a:latin typeface="Arial" panose="020B0604020202020204" pitchFamily="34" charset="0"/>
                          <a:cs typeface="Arial" panose="020B0604020202020204" pitchFamily="34" charset="0"/>
                        </a:rPr>
                        <a:t> </a:t>
                      </a:r>
                      <a:r>
                        <a:rPr sz="1100" spc="-25" dirty="0">
                          <a:latin typeface="Arial" panose="020B0604020202020204" pitchFamily="34" charset="0"/>
                          <a:cs typeface="Arial" panose="020B0604020202020204" pitchFamily="34" charset="0"/>
                        </a:rPr>
                        <a:t>Q1</a:t>
                      </a:r>
                      <a:endParaRPr sz="1100" dirty="0">
                        <a:latin typeface="Arial" panose="020B0604020202020204" pitchFamily="34" charset="0"/>
                        <a:cs typeface="Arial" panose="020B0604020202020204" pitchFamily="34" charset="0"/>
                      </a:endParaRPr>
                    </a:p>
                  </a:txBody>
                  <a:tcPr marL="0" marR="0" marT="73660" marB="0"/>
                </a:tc>
                <a:tc>
                  <a:txBody>
                    <a:bodyPr/>
                    <a:lstStyle/>
                    <a:p>
                      <a:pPr algn="ctr">
                        <a:lnSpc>
                          <a:spcPct val="100000"/>
                        </a:lnSpc>
                        <a:spcBef>
                          <a:spcPts val="580"/>
                        </a:spcBef>
                      </a:pPr>
                      <a:r>
                        <a:rPr lang="en-US" sz="1100" dirty="0">
                          <a:latin typeface="Arial" panose="020B0604020202020204" pitchFamily="34" charset="0"/>
                          <a:cs typeface="Arial" panose="020B0604020202020204" pitchFamily="34" charset="0"/>
                        </a:rPr>
                        <a:t>2.64</a:t>
                      </a:r>
                      <a:endParaRPr sz="1100" dirty="0">
                        <a:latin typeface="Arial" panose="020B0604020202020204" pitchFamily="34" charset="0"/>
                        <a:cs typeface="Arial" panose="020B0604020202020204" pitchFamily="34" charset="0"/>
                      </a:endParaRPr>
                    </a:p>
                  </a:txBody>
                  <a:tcPr marL="0" marR="0" marT="73660" marB="0"/>
                </a:tc>
                <a:tc>
                  <a:txBody>
                    <a:bodyPr/>
                    <a:lstStyle/>
                    <a:p>
                      <a:pPr algn="ctr">
                        <a:lnSpc>
                          <a:spcPct val="100000"/>
                        </a:lnSpc>
                        <a:spcBef>
                          <a:spcPts val="580"/>
                        </a:spcBef>
                      </a:pPr>
                      <a:r>
                        <a:rPr sz="1100" dirty="0">
                          <a:latin typeface="Arial" panose="020B0604020202020204" pitchFamily="34" charset="0"/>
                          <a:cs typeface="Arial" panose="020B0604020202020204" pitchFamily="34" charset="0"/>
                        </a:rPr>
                        <a:t>2022</a:t>
                      </a:r>
                      <a:r>
                        <a:rPr sz="1100" spc="-35" dirty="0">
                          <a:latin typeface="Arial" panose="020B0604020202020204" pitchFamily="34" charset="0"/>
                          <a:cs typeface="Arial" panose="020B0604020202020204" pitchFamily="34" charset="0"/>
                        </a:rPr>
                        <a:t> </a:t>
                      </a:r>
                      <a:r>
                        <a:rPr sz="1100" spc="-25" dirty="0">
                          <a:latin typeface="Arial" panose="020B0604020202020204" pitchFamily="34" charset="0"/>
                          <a:cs typeface="Arial" panose="020B0604020202020204" pitchFamily="34" charset="0"/>
                        </a:rPr>
                        <a:t>Q1</a:t>
                      </a:r>
                      <a:endParaRPr sz="1100" dirty="0">
                        <a:latin typeface="Arial" panose="020B0604020202020204" pitchFamily="34" charset="0"/>
                        <a:cs typeface="Arial" panose="020B0604020202020204" pitchFamily="34" charset="0"/>
                      </a:endParaRPr>
                    </a:p>
                  </a:txBody>
                  <a:tcPr marL="0" marR="0" marT="73660" marB="0"/>
                </a:tc>
                <a:tc>
                  <a:txBody>
                    <a:bodyPr/>
                    <a:lstStyle/>
                    <a:p>
                      <a:pPr algn="ctr">
                        <a:lnSpc>
                          <a:spcPct val="100000"/>
                        </a:lnSpc>
                        <a:spcBef>
                          <a:spcPts val="580"/>
                        </a:spcBef>
                      </a:pPr>
                      <a:r>
                        <a:rPr sz="1100" spc="-20" dirty="0">
                          <a:latin typeface="Arial" panose="020B0604020202020204" pitchFamily="34" charset="0"/>
                          <a:cs typeface="Arial" panose="020B0604020202020204" pitchFamily="34" charset="0"/>
                        </a:rPr>
                        <a:t>4.67</a:t>
                      </a:r>
                      <a:endParaRPr sz="1100" dirty="0">
                        <a:latin typeface="Arial" panose="020B0604020202020204" pitchFamily="34" charset="0"/>
                        <a:cs typeface="Arial" panose="020B0604020202020204" pitchFamily="34" charset="0"/>
                      </a:endParaRPr>
                    </a:p>
                  </a:txBody>
                  <a:tcPr marL="0" marR="0" marT="73660" marB="0"/>
                </a:tc>
                <a:tc>
                  <a:txBody>
                    <a:bodyPr/>
                    <a:lstStyle/>
                    <a:p>
                      <a:pPr algn="ctr">
                        <a:lnSpc>
                          <a:spcPct val="100000"/>
                        </a:lnSpc>
                        <a:spcBef>
                          <a:spcPts val="580"/>
                        </a:spcBef>
                      </a:pPr>
                      <a:r>
                        <a:rPr lang="en-US" sz="1100" dirty="0">
                          <a:latin typeface="Arial" panose="020B0604020202020204" pitchFamily="34" charset="0"/>
                          <a:cs typeface="Arial" panose="020B0604020202020204" pitchFamily="34" charset="0"/>
                        </a:rPr>
                        <a:t>-43.4%</a:t>
                      </a:r>
                      <a:endParaRPr sz="1100" dirty="0">
                        <a:latin typeface="Arial" panose="020B0604020202020204" pitchFamily="34" charset="0"/>
                        <a:cs typeface="Arial" panose="020B0604020202020204" pitchFamily="34" charset="0"/>
                      </a:endParaRPr>
                    </a:p>
                  </a:txBody>
                  <a:tcPr marL="0" marR="0" marT="73660" marB="0"/>
                </a:tc>
                <a:extLst>
                  <a:ext uri="{0D108BD9-81ED-4DB2-BD59-A6C34878D82A}">
                    <a16:rowId xmlns:a16="http://schemas.microsoft.com/office/drawing/2014/main" val="10001"/>
                  </a:ext>
                </a:extLst>
              </a:tr>
              <a:tr h="321310">
                <a:tc>
                  <a:txBody>
                    <a:bodyPr/>
                    <a:lstStyle/>
                    <a:p>
                      <a:pPr algn="ctr">
                        <a:lnSpc>
                          <a:spcPct val="100000"/>
                        </a:lnSpc>
                        <a:spcBef>
                          <a:spcPts val="580"/>
                        </a:spcBef>
                      </a:pPr>
                      <a:r>
                        <a:rPr sz="1100" dirty="0">
                          <a:latin typeface="Arial" panose="020B0604020202020204" pitchFamily="34" charset="0"/>
                          <a:cs typeface="Arial" panose="020B0604020202020204" pitchFamily="34" charset="0"/>
                        </a:rPr>
                        <a:t>202</a:t>
                      </a:r>
                      <a:r>
                        <a:rPr lang="en-US" sz="1100" dirty="0">
                          <a:latin typeface="Arial" panose="020B0604020202020204" pitchFamily="34" charset="0"/>
                          <a:cs typeface="Arial" panose="020B0604020202020204" pitchFamily="34" charset="0"/>
                        </a:rPr>
                        <a:t>3</a:t>
                      </a:r>
                      <a:r>
                        <a:rPr sz="1100" spc="-35" dirty="0">
                          <a:latin typeface="Arial" panose="020B0604020202020204" pitchFamily="34" charset="0"/>
                          <a:cs typeface="Arial" panose="020B0604020202020204" pitchFamily="34" charset="0"/>
                        </a:rPr>
                        <a:t> </a:t>
                      </a:r>
                      <a:r>
                        <a:rPr sz="1100" spc="-25" dirty="0">
                          <a:latin typeface="Arial" panose="020B0604020202020204" pitchFamily="34" charset="0"/>
                          <a:cs typeface="Arial" panose="020B0604020202020204" pitchFamily="34" charset="0"/>
                        </a:rPr>
                        <a:t>Q2</a:t>
                      </a:r>
                      <a:endParaRPr sz="1100" dirty="0">
                        <a:latin typeface="Arial" panose="020B0604020202020204" pitchFamily="34" charset="0"/>
                        <a:cs typeface="Arial" panose="020B0604020202020204" pitchFamily="34" charset="0"/>
                      </a:endParaRPr>
                    </a:p>
                  </a:txBody>
                  <a:tcPr marL="0" marR="0" marT="73660" marB="0"/>
                </a:tc>
                <a:tc>
                  <a:txBody>
                    <a:bodyPr/>
                    <a:lstStyle/>
                    <a:p>
                      <a:pPr algn="ctr">
                        <a:lnSpc>
                          <a:spcPct val="100000"/>
                        </a:lnSpc>
                        <a:spcBef>
                          <a:spcPts val="580"/>
                        </a:spcBef>
                      </a:pPr>
                      <a:r>
                        <a:rPr lang="en-US" sz="1100" dirty="0">
                          <a:latin typeface="Arial" panose="020B0604020202020204" pitchFamily="34" charset="0"/>
                          <a:cs typeface="Arial" panose="020B0604020202020204" pitchFamily="34" charset="0"/>
                        </a:rPr>
                        <a:t>2.16</a:t>
                      </a:r>
                      <a:endParaRPr sz="1100" dirty="0">
                        <a:latin typeface="Arial" panose="020B0604020202020204" pitchFamily="34" charset="0"/>
                        <a:cs typeface="Arial" panose="020B0604020202020204" pitchFamily="34" charset="0"/>
                      </a:endParaRPr>
                    </a:p>
                  </a:txBody>
                  <a:tcPr marL="0" marR="0" marT="73660" marB="0"/>
                </a:tc>
                <a:tc>
                  <a:txBody>
                    <a:bodyPr/>
                    <a:lstStyle/>
                    <a:p>
                      <a:pPr algn="ctr">
                        <a:lnSpc>
                          <a:spcPct val="100000"/>
                        </a:lnSpc>
                        <a:spcBef>
                          <a:spcPts val="580"/>
                        </a:spcBef>
                      </a:pPr>
                      <a:r>
                        <a:rPr sz="1100" dirty="0">
                          <a:latin typeface="Arial" panose="020B0604020202020204" pitchFamily="34" charset="0"/>
                          <a:cs typeface="Arial" panose="020B0604020202020204" pitchFamily="34" charset="0"/>
                        </a:rPr>
                        <a:t>2022</a:t>
                      </a:r>
                      <a:r>
                        <a:rPr sz="1100" spc="-35" dirty="0">
                          <a:latin typeface="Arial" panose="020B0604020202020204" pitchFamily="34" charset="0"/>
                          <a:cs typeface="Arial" panose="020B0604020202020204" pitchFamily="34" charset="0"/>
                        </a:rPr>
                        <a:t> </a:t>
                      </a:r>
                      <a:r>
                        <a:rPr sz="1100" spc="-25" dirty="0">
                          <a:latin typeface="Arial" panose="020B0604020202020204" pitchFamily="34" charset="0"/>
                          <a:cs typeface="Arial" panose="020B0604020202020204" pitchFamily="34" charset="0"/>
                        </a:rPr>
                        <a:t>Q2</a:t>
                      </a:r>
                      <a:endParaRPr sz="1100" dirty="0">
                        <a:latin typeface="Arial" panose="020B0604020202020204" pitchFamily="34" charset="0"/>
                        <a:cs typeface="Arial" panose="020B0604020202020204" pitchFamily="34" charset="0"/>
                      </a:endParaRPr>
                    </a:p>
                  </a:txBody>
                  <a:tcPr marL="0" marR="0" marT="73660" marB="0"/>
                </a:tc>
                <a:tc>
                  <a:txBody>
                    <a:bodyPr/>
                    <a:lstStyle/>
                    <a:p>
                      <a:pPr algn="ctr">
                        <a:lnSpc>
                          <a:spcPct val="100000"/>
                        </a:lnSpc>
                        <a:spcBef>
                          <a:spcPts val="580"/>
                        </a:spcBef>
                      </a:pPr>
                      <a:r>
                        <a:rPr sz="1100" spc="-20" dirty="0">
                          <a:latin typeface="Arial" panose="020B0604020202020204" pitchFamily="34" charset="0"/>
                          <a:cs typeface="Arial" panose="020B0604020202020204" pitchFamily="34" charset="0"/>
                        </a:rPr>
                        <a:t>7.50</a:t>
                      </a:r>
                      <a:endParaRPr sz="1100" dirty="0">
                        <a:latin typeface="Arial" panose="020B0604020202020204" pitchFamily="34" charset="0"/>
                        <a:cs typeface="Arial" panose="020B0604020202020204" pitchFamily="34" charset="0"/>
                      </a:endParaRPr>
                    </a:p>
                  </a:txBody>
                  <a:tcPr marL="0" marR="0" marT="73660" marB="0"/>
                </a:tc>
                <a:tc>
                  <a:txBody>
                    <a:bodyPr/>
                    <a:lstStyle/>
                    <a:p>
                      <a:pPr marL="1270" algn="ctr">
                        <a:lnSpc>
                          <a:spcPct val="100000"/>
                        </a:lnSpc>
                        <a:spcBef>
                          <a:spcPts val="580"/>
                        </a:spcBef>
                      </a:pPr>
                      <a:r>
                        <a:rPr lang="en-US" sz="1100" dirty="0">
                          <a:latin typeface="Arial" panose="020B0604020202020204" pitchFamily="34" charset="0"/>
                          <a:cs typeface="Arial" panose="020B0604020202020204" pitchFamily="34" charset="0"/>
                        </a:rPr>
                        <a:t>-71.2%</a:t>
                      </a:r>
                      <a:endParaRPr sz="1100" dirty="0">
                        <a:latin typeface="Arial" panose="020B0604020202020204" pitchFamily="34" charset="0"/>
                        <a:cs typeface="Arial" panose="020B0604020202020204" pitchFamily="34" charset="0"/>
                      </a:endParaRPr>
                    </a:p>
                  </a:txBody>
                  <a:tcPr marL="0" marR="0" marT="73660" marB="0"/>
                </a:tc>
                <a:extLst>
                  <a:ext uri="{0D108BD9-81ED-4DB2-BD59-A6C34878D82A}">
                    <a16:rowId xmlns:a16="http://schemas.microsoft.com/office/drawing/2014/main" val="10002"/>
                  </a:ext>
                </a:extLst>
              </a:tr>
              <a:tr h="321310">
                <a:tc>
                  <a:txBody>
                    <a:bodyPr/>
                    <a:lstStyle/>
                    <a:p>
                      <a:pPr algn="ctr">
                        <a:lnSpc>
                          <a:spcPct val="100000"/>
                        </a:lnSpc>
                        <a:spcBef>
                          <a:spcPts val="580"/>
                        </a:spcBef>
                      </a:pPr>
                      <a:r>
                        <a:rPr sz="1100" dirty="0">
                          <a:latin typeface="Arial" panose="020B0604020202020204" pitchFamily="34" charset="0"/>
                          <a:cs typeface="Arial" panose="020B0604020202020204" pitchFamily="34" charset="0"/>
                        </a:rPr>
                        <a:t>202</a:t>
                      </a:r>
                      <a:r>
                        <a:rPr lang="en-US" sz="1100" dirty="0">
                          <a:latin typeface="Arial" panose="020B0604020202020204" pitchFamily="34" charset="0"/>
                          <a:cs typeface="Arial" panose="020B0604020202020204" pitchFamily="34" charset="0"/>
                        </a:rPr>
                        <a:t>3</a:t>
                      </a:r>
                      <a:r>
                        <a:rPr sz="1100" spc="-35" dirty="0">
                          <a:latin typeface="Arial" panose="020B0604020202020204" pitchFamily="34" charset="0"/>
                          <a:cs typeface="Arial" panose="020B0604020202020204" pitchFamily="34" charset="0"/>
                        </a:rPr>
                        <a:t> </a:t>
                      </a:r>
                      <a:r>
                        <a:rPr sz="1100" spc="-25" dirty="0">
                          <a:latin typeface="Arial" panose="020B0604020202020204" pitchFamily="34" charset="0"/>
                          <a:cs typeface="Arial" panose="020B0604020202020204" pitchFamily="34" charset="0"/>
                        </a:rPr>
                        <a:t>Q3</a:t>
                      </a:r>
                      <a:endParaRPr sz="1100" dirty="0">
                        <a:latin typeface="Arial" panose="020B0604020202020204" pitchFamily="34" charset="0"/>
                        <a:cs typeface="Arial" panose="020B0604020202020204" pitchFamily="34" charset="0"/>
                      </a:endParaRPr>
                    </a:p>
                  </a:txBody>
                  <a:tcPr marL="0" marR="0" marT="73660" marB="0"/>
                </a:tc>
                <a:tc>
                  <a:txBody>
                    <a:bodyPr/>
                    <a:lstStyle/>
                    <a:p>
                      <a:pPr algn="ctr">
                        <a:lnSpc>
                          <a:spcPct val="100000"/>
                        </a:lnSpc>
                        <a:spcBef>
                          <a:spcPts val="580"/>
                        </a:spcBef>
                      </a:pPr>
                      <a:r>
                        <a:rPr lang="en-US" sz="1100" dirty="0">
                          <a:latin typeface="Arial" panose="020B0604020202020204" pitchFamily="34" charset="0"/>
                          <a:cs typeface="Arial" panose="020B0604020202020204" pitchFamily="34" charset="0"/>
                        </a:rPr>
                        <a:t>2.59</a:t>
                      </a:r>
                      <a:endParaRPr sz="1100" dirty="0">
                        <a:latin typeface="Arial" panose="020B0604020202020204" pitchFamily="34" charset="0"/>
                        <a:cs typeface="Arial" panose="020B0604020202020204" pitchFamily="34" charset="0"/>
                      </a:endParaRPr>
                    </a:p>
                  </a:txBody>
                  <a:tcPr marL="0" marR="0" marT="73660" marB="0"/>
                </a:tc>
                <a:tc>
                  <a:txBody>
                    <a:bodyPr/>
                    <a:lstStyle/>
                    <a:p>
                      <a:pPr algn="ctr">
                        <a:lnSpc>
                          <a:spcPct val="100000"/>
                        </a:lnSpc>
                        <a:spcBef>
                          <a:spcPts val="580"/>
                        </a:spcBef>
                      </a:pPr>
                      <a:r>
                        <a:rPr sz="1100" dirty="0">
                          <a:latin typeface="Arial" panose="020B0604020202020204" pitchFamily="34" charset="0"/>
                          <a:cs typeface="Arial" panose="020B0604020202020204" pitchFamily="34" charset="0"/>
                        </a:rPr>
                        <a:t>2022</a:t>
                      </a:r>
                      <a:r>
                        <a:rPr sz="1100" spc="-35" dirty="0">
                          <a:latin typeface="Arial" panose="020B0604020202020204" pitchFamily="34" charset="0"/>
                          <a:cs typeface="Arial" panose="020B0604020202020204" pitchFamily="34" charset="0"/>
                        </a:rPr>
                        <a:t> </a:t>
                      </a:r>
                      <a:r>
                        <a:rPr sz="1100" spc="-25" dirty="0">
                          <a:latin typeface="Arial" panose="020B0604020202020204" pitchFamily="34" charset="0"/>
                          <a:cs typeface="Arial" panose="020B0604020202020204" pitchFamily="34" charset="0"/>
                        </a:rPr>
                        <a:t>Q3</a:t>
                      </a:r>
                      <a:endParaRPr sz="1100" dirty="0">
                        <a:latin typeface="Arial" panose="020B0604020202020204" pitchFamily="34" charset="0"/>
                        <a:cs typeface="Arial" panose="020B0604020202020204" pitchFamily="34" charset="0"/>
                      </a:endParaRPr>
                    </a:p>
                  </a:txBody>
                  <a:tcPr marL="0" marR="0" marT="73660" marB="0"/>
                </a:tc>
                <a:tc>
                  <a:txBody>
                    <a:bodyPr/>
                    <a:lstStyle/>
                    <a:p>
                      <a:pPr algn="ctr">
                        <a:lnSpc>
                          <a:spcPct val="100000"/>
                        </a:lnSpc>
                        <a:spcBef>
                          <a:spcPts val="580"/>
                        </a:spcBef>
                      </a:pPr>
                      <a:r>
                        <a:rPr sz="1100" spc="-20" dirty="0">
                          <a:latin typeface="Arial" panose="020B0604020202020204" pitchFamily="34" charset="0"/>
                          <a:cs typeface="Arial" panose="020B0604020202020204" pitchFamily="34" charset="0"/>
                        </a:rPr>
                        <a:t>8.03</a:t>
                      </a:r>
                      <a:endParaRPr sz="1100" dirty="0">
                        <a:latin typeface="Arial" panose="020B0604020202020204" pitchFamily="34" charset="0"/>
                        <a:cs typeface="Arial" panose="020B0604020202020204" pitchFamily="34" charset="0"/>
                      </a:endParaRPr>
                    </a:p>
                  </a:txBody>
                  <a:tcPr marL="0" marR="0" marT="73660" marB="0"/>
                </a:tc>
                <a:tc>
                  <a:txBody>
                    <a:bodyPr/>
                    <a:lstStyle/>
                    <a:p>
                      <a:pPr algn="ctr">
                        <a:lnSpc>
                          <a:spcPct val="100000"/>
                        </a:lnSpc>
                        <a:spcBef>
                          <a:spcPts val="580"/>
                        </a:spcBef>
                      </a:pPr>
                      <a:r>
                        <a:rPr lang="en-US" sz="1100" dirty="0">
                          <a:latin typeface="Arial" panose="020B0604020202020204" pitchFamily="34" charset="0"/>
                          <a:cs typeface="Arial" panose="020B0604020202020204" pitchFamily="34" charset="0"/>
                        </a:rPr>
                        <a:t>-67.7%</a:t>
                      </a:r>
                      <a:endParaRPr sz="1100" dirty="0">
                        <a:latin typeface="Arial" panose="020B0604020202020204" pitchFamily="34" charset="0"/>
                        <a:cs typeface="Arial" panose="020B0604020202020204" pitchFamily="34" charset="0"/>
                      </a:endParaRPr>
                    </a:p>
                  </a:txBody>
                  <a:tcPr marL="0" marR="0" marT="73660" marB="0"/>
                </a:tc>
                <a:extLst>
                  <a:ext uri="{0D108BD9-81ED-4DB2-BD59-A6C34878D82A}">
                    <a16:rowId xmlns:a16="http://schemas.microsoft.com/office/drawing/2014/main" val="10003"/>
                  </a:ext>
                </a:extLst>
              </a:tr>
              <a:tr h="321310">
                <a:tc>
                  <a:txBody>
                    <a:bodyPr/>
                    <a:lstStyle/>
                    <a:p>
                      <a:pPr marL="635" algn="ctr">
                        <a:lnSpc>
                          <a:spcPct val="100000"/>
                        </a:lnSpc>
                        <a:spcBef>
                          <a:spcPts val="580"/>
                        </a:spcBef>
                      </a:pPr>
                      <a:r>
                        <a:rPr sz="1100" dirty="0">
                          <a:latin typeface="Arial" panose="020B0604020202020204" pitchFamily="34" charset="0"/>
                          <a:cs typeface="Arial" panose="020B0604020202020204" pitchFamily="34" charset="0"/>
                        </a:rPr>
                        <a:t>202</a:t>
                      </a:r>
                      <a:r>
                        <a:rPr lang="en-US" sz="1100" dirty="0">
                          <a:latin typeface="Arial" panose="020B0604020202020204" pitchFamily="34" charset="0"/>
                          <a:cs typeface="Arial" panose="020B0604020202020204" pitchFamily="34" charset="0"/>
                        </a:rPr>
                        <a:t>3</a:t>
                      </a:r>
                      <a:r>
                        <a:rPr sz="1100" spc="-30" dirty="0">
                          <a:latin typeface="Arial" panose="020B0604020202020204" pitchFamily="34" charset="0"/>
                          <a:cs typeface="Arial" panose="020B0604020202020204" pitchFamily="34" charset="0"/>
                        </a:rPr>
                        <a:t> </a:t>
                      </a:r>
                      <a:r>
                        <a:rPr sz="1100" spc="-25" dirty="0">
                          <a:latin typeface="Arial" panose="020B0604020202020204" pitchFamily="34" charset="0"/>
                          <a:cs typeface="Arial" panose="020B0604020202020204" pitchFamily="34" charset="0"/>
                        </a:rPr>
                        <a:t>Q4</a:t>
                      </a:r>
                      <a:endParaRPr sz="1100" dirty="0">
                        <a:latin typeface="Arial" panose="020B0604020202020204" pitchFamily="34" charset="0"/>
                        <a:cs typeface="Arial" panose="020B0604020202020204" pitchFamily="34" charset="0"/>
                      </a:endParaRPr>
                    </a:p>
                  </a:txBody>
                  <a:tcPr marL="0" marR="0" marT="73660" marB="0"/>
                </a:tc>
                <a:tc>
                  <a:txBody>
                    <a:bodyPr/>
                    <a:lstStyle/>
                    <a:p>
                      <a:pPr algn="ctr">
                        <a:lnSpc>
                          <a:spcPct val="100000"/>
                        </a:lnSpc>
                        <a:spcBef>
                          <a:spcPts val="580"/>
                        </a:spcBef>
                      </a:pPr>
                      <a:r>
                        <a:rPr lang="en-US" sz="1100" dirty="0">
                          <a:latin typeface="Arial" panose="020B0604020202020204" pitchFamily="34" charset="0"/>
                          <a:cs typeface="Arial" panose="020B0604020202020204" pitchFamily="34" charset="0"/>
                        </a:rPr>
                        <a:t>2.74</a:t>
                      </a:r>
                      <a:endParaRPr sz="1100" dirty="0">
                        <a:latin typeface="Arial" panose="020B0604020202020204" pitchFamily="34" charset="0"/>
                        <a:cs typeface="Arial" panose="020B0604020202020204" pitchFamily="34" charset="0"/>
                      </a:endParaRPr>
                    </a:p>
                  </a:txBody>
                  <a:tcPr marL="0" marR="0" marT="73660" marB="0"/>
                </a:tc>
                <a:tc>
                  <a:txBody>
                    <a:bodyPr/>
                    <a:lstStyle/>
                    <a:p>
                      <a:pPr marL="635" algn="ctr">
                        <a:lnSpc>
                          <a:spcPct val="100000"/>
                        </a:lnSpc>
                        <a:spcBef>
                          <a:spcPts val="580"/>
                        </a:spcBef>
                      </a:pPr>
                      <a:r>
                        <a:rPr sz="1100" dirty="0">
                          <a:latin typeface="Arial" panose="020B0604020202020204" pitchFamily="34" charset="0"/>
                          <a:cs typeface="Arial" panose="020B0604020202020204" pitchFamily="34" charset="0"/>
                        </a:rPr>
                        <a:t>2022</a:t>
                      </a:r>
                      <a:r>
                        <a:rPr sz="1100" spc="-30" dirty="0">
                          <a:latin typeface="Arial" panose="020B0604020202020204" pitchFamily="34" charset="0"/>
                          <a:cs typeface="Arial" panose="020B0604020202020204" pitchFamily="34" charset="0"/>
                        </a:rPr>
                        <a:t> </a:t>
                      </a:r>
                      <a:r>
                        <a:rPr sz="1100" spc="-25" dirty="0">
                          <a:latin typeface="Arial" panose="020B0604020202020204" pitchFamily="34" charset="0"/>
                          <a:cs typeface="Arial" panose="020B0604020202020204" pitchFamily="34" charset="0"/>
                        </a:rPr>
                        <a:t>Q4</a:t>
                      </a:r>
                      <a:endParaRPr sz="1100" dirty="0">
                        <a:latin typeface="Arial" panose="020B0604020202020204" pitchFamily="34" charset="0"/>
                        <a:cs typeface="Arial" panose="020B0604020202020204" pitchFamily="34" charset="0"/>
                      </a:endParaRPr>
                    </a:p>
                  </a:txBody>
                  <a:tcPr marL="0" marR="0" marT="73660" marB="0"/>
                </a:tc>
                <a:tc>
                  <a:txBody>
                    <a:bodyPr/>
                    <a:lstStyle/>
                    <a:p>
                      <a:pPr algn="ctr">
                        <a:lnSpc>
                          <a:spcPct val="100000"/>
                        </a:lnSpc>
                        <a:spcBef>
                          <a:spcPts val="580"/>
                        </a:spcBef>
                      </a:pPr>
                      <a:r>
                        <a:rPr sz="1100" spc="-20" dirty="0">
                          <a:latin typeface="Arial" panose="020B0604020202020204" pitchFamily="34" charset="0"/>
                          <a:cs typeface="Arial" panose="020B0604020202020204" pitchFamily="34" charset="0"/>
                        </a:rPr>
                        <a:t>5.61</a:t>
                      </a:r>
                      <a:endParaRPr sz="1100" dirty="0">
                        <a:latin typeface="Arial" panose="020B0604020202020204" pitchFamily="34" charset="0"/>
                        <a:cs typeface="Arial" panose="020B0604020202020204" pitchFamily="34" charset="0"/>
                      </a:endParaRPr>
                    </a:p>
                  </a:txBody>
                  <a:tcPr marL="0" marR="0" marT="73660" marB="0"/>
                </a:tc>
                <a:tc>
                  <a:txBody>
                    <a:bodyPr/>
                    <a:lstStyle/>
                    <a:p>
                      <a:pPr algn="ctr">
                        <a:lnSpc>
                          <a:spcPct val="100000"/>
                        </a:lnSpc>
                        <a:spcBef>
                          <a:spcPts val="580"/>
                        </a:spcBef>
                      </a:pPr>
                      <a:r>
                        <a:rPr lang="en-US" sz="1100" dirty="0">
                          <a:latin typeface="Arial" panose="020B0604020202020204" pitchFamily="34" charset="0"/>
                          <a:cs typeface="Arial" panose="020B0604020202020204" pitchFamily="34" charset="0"/>
                        </a:rPr>
                        <a:t>-50.6%</a:t>
                      </a:r>
                      <a:endParaRPr sz="1100" dirty="0">
                        <a:latin typeface="Arial" panose="020B0604020202020204" pitchFamily="34" charset="0"/>
                        <a:cs typeface="Arial" panose="020B0604020202020204" pitchFamily="34" charset="0"/>
                      </a:endParaRPr>
                    </a:p>
                  </a:txBody>
                  <a:tcPr marL="0" marR="0" marT="73660" marB="0"/>
                </a:tc>
                <a:extLst>
                  <a:ext uri="{0D108BD9-81ED-4DB2-BD59-A6C34878D82A}">
                    <a16:rowId xmlns:a16="http://schemas.microsoft.com/office/drawing/2014/main" val="10004"/>
                  </a:ext>
                </a:extLst>
              </a:tr>
              <a:tr h="321310">
                <a:tc>
                  <a:txBody>
                    <a:bodyPr/>
                    <a:lstStyle/>
                    <a:p>
                      <a:pPr marL="635" algn="ctr">
                        <a:lnSpc>
                          <a:spcPct val="100000"/>
                        </a:lnSpc>
                        <a:spcBef>
                          <a:spcPts val="580"/>
                        </a:spcBef>
                      </a:pPr>
                      <a:r>
                        <a:rPr sz="1100" dirty="0">
                          <a:latin typeface="Arial" panose="020B0604020202020204" pitchFamily="34" charset="0"/>
                          <a:cs typeface="Arial" panose="020B0604020202020204" pitchFamily="34" charset="0"/>
                        </a:rPr>
                        <a:t>202</a:t>
                      </a:r>
                      <a:r>
                        <a:rPr lang="en-US" sz="1100" dirty="0">
                          <a:latin typeface="Arial" panose="020B0604020202020204" pitchFamily="34" charset="0"/>
                          <a:cs typeface="Arial" panose="020B0604020202020204" pitchFamily="34" charset="0"/>
                        </a:rPr>
                        <a:t>4</a:t>
                      </a:r>
                      <a:r>
                        <a:rPr sz="1100" spc="-30" dirty="0">
                          <a:latin typeface="Arial" panose="020B0604020202020204" pitchFamily="34" charset="0"/>
                          <a:cs typeface="Arial" panose="020B0604020202020204" pitchFamily="34" charset="0"/>
                        </a:rPr>
                        <a:t> </a:t>
                      </a:r>
                      <a:r>
                        <a:rPr sz="1100" spc="-25" dirty="0">
                          <a:latin typeface="Arial" panose="020B0604020202020204" pitchFamily="34" charset="0"/>
                          <a:cs typeface="Arial" panose="020B0604020202020204" pitchFamily="34" charset="0"/>
                        </a:rPr>
                        <a:t>Q</a:t>
                      </a:r>
                      <a:r>
                        <a:rPr lang="en-US" sz="1100" spc="-25" dirty="0">
                          <a:latin typeface="Arial" panose="020B0604020202020204" pitchFamily="34" charset="0"/>
                          <a:cs typeface="Arial" panose="020B0604020202020204" pitchFamily="34" charset="0"/>
                        </a:rPr>
                        <a:t>1</a:t>
                      </a:r>
                      <a:endParaRPr sz="1100" dirty="0">
                        <a:latin typeface="Arial" panose="020B0604020202020204" pitchFamily="34" charset="0"/>
                        <a:cs typeface="Arial" panose="020B0604020202020204" pitchFamily="34" charset="0"/>
                      </a:endParaRPr>
                    </a:p>
                  </a:txBody>
                  <a:tcPr marL="0" marR="0" marT="73660" marB="0"/>
                </a:tc>
                <a:tc>
                  <a:txBody>
                    <a:bodyPr/>
                    <a:lstStyle/>
                    <a:p>
                      <a:pPr algn="ctr">
                        <a:lnSpc>
                          <a:spcPct val="100000"/>
                        </a:lnSpc>
                        <a:spcBef>
                          <a:spcPts val="580"/>
                        </a:spcBef>
                      </a:pPr>
                      <a:r>
                        <a:rPr lang="en-US" sz="1100" dirty="0">
                          <a:latin typeface="Arial" panose="020B0604020202020204" pitchFamily="34" charset="0"/>
                          <a:cs typeface="Arial" panose="020B0604020202020204" pitchFamily="34" charset="0"/>
                        </a:rPr>
                        <a:t>2.15</a:t>
                      </a:r>
                      <a:endParaRPr sz="1100" dirty="0">
                        <a:latin typeface="Arial" panose="020B0604020202020204" pitchFamily="34" charset="0"/>
                        <a:cs typeface="Arial" panose="020B0604020202020204" pitchFamily="34" charset="0"/>
                      </a:endParaRPr>
                    </a:p>
                  </a:txBody>
                  <a:tcPr marL="0" marR="0" marT="73660" marB="0"/>
                </a:tc>
                <a:tc>
                  <a:txBody>
                    <a:bodyPr/>
                    <a:lstStyle/>
                    <a:p>
                      <a:pPr algn="ctr">
                        <a:lnSpc>
                          <a:spcPct val="100000"/>
                        </a:lnSpc>
                        <a:spcBef>
                          <a:spcPts val="580"/>
                        </a:spcBef>
                      </a:pPr>
                      <a:r>
                        <a:rPr sz="1100" dirty="0">
                          <a:latin typeface="Arial" panose="020B0604020202020204" pitchFamily="34" charset="0"/>
                          <a:cs typeface="Arial" panose="020B0604020202020204" pitchFamily="34" charset="0"/>
                        </a:rPr>
                        <a:t>202</a:t>
                      </a:r>
                      <a:r>
                        <a:rPr lang="en-US" sz="1100" dirty="0">
                          <a:latin typeface="Arial" panose="020B0604020202020204" pitchFamily="34" charset="0"/>
                          <a:cs typeface="Arial" panose="020B0604020202020204" pitchFamily="34" charset="0"/>
                        </a:rPr>
                        <a:t>3</a:t>
                      </a:r>
                      <a:r>
                        <a:rPr sz="1100" spc="-35" dirty="0">
                          <a:latin typeface="Arial" panose="020B0604020202020204" pitchFamily="34" charset="0"/>
                          <a:cs typeface="Arial" panose="020B0604020202020204" pitchFamily="34" charset="0"/>
                        </a:rPr>
                        <a:t> </a:t>
                      </a:r>
                      <a:r>
                        <a:rPr sz="1100" spc="-25" dirty="0">
                          <a:latin typeface="Arial" panose="020B0604020202020204" pitchFamily="34" charset="0"/>
                          <a:cs typeface="Arial" panose="020B0604020202020204" pitchFamily="34" charset="0"/>
                        </a:rPr>
                        <a:t>Q1</a:t>
                      </a:r>
                      <a:endParaRPr sz="1100" dirty="0">
                        <a:latin typeface="Arial" panose="020B0604020202020204" pitchFamily="34" charset="0"/>
                        <a:cs typeface="Arial" panose="020B0604020202020204" pitchFamily="34" charset="0"/>
                      </a:endParaRPr>
                    </a:p>
                  </a:txBody>
                  <a:tcPr marL="0" marR="0" marT="73660" marB="0"/>
                </a:tc>
                <a:tc>
                  <a:txBody>
                    <a:bodyPr/>
                    <a:lstStyle/>
                    <a:p>
                      <a:pPr algn="ctr">
                        <a:lnSpc>
                          <a:spcPct val="100000"/>
                        </a:lnSpc>
                        <a:spcBef>
                          <a:spcPts val="580"/>
                        </a:spcBef>
                      </a:pPr>
                      <a:r>
                        <a:rPr lang="en-US" sz="1100" dirty="0">
                          <a:latin typeface="Arial" panose="020B0604020202020204" pitchFamily="34" charset="0"/>
                          <a:cs typeface="Arial" panose="020B0604020202020204" pitchFamily="34" charset="0"/>
                        </a:rPr>
                        <a:t>2.64</a:t>
                      </a:r>
                      <a:endParaRPr sz="1100" dirty="0">
                        <a:latin typeface="Arial" panose="020B0604020202020204" pitchFamily="34" charset="0"/>
                        <a:cs typeface="Arial" panose="020B0604020202020204" pitchFamily="34" charset="0"/>
                      </a:endParaRPr>
                    </a:p>
                  </a:txBody>
                  <a:tcPr marL="0" marR="0" marT="73660" marB="0"/>
                </a:tc>
                <a:tc>
                  <a:txBody>
                    <a:bodyPr/>
                    <a:lstStyle/>
                    <a:p>
                      <a:pPr algn="ctr">
                        <a:lnSpc>
                          <a:spcPct val="100000"/>
                        </a:lnSpc>
                        <a:spcBef>
                          <a:spcPts val="580"/>
                        </a:spcBef>
                      </a:pPr>
                      <a:r>
                        <a:rPr lang="en-US" sz="1100" dirty="0">
                          <a:latin typeface="Arial" panose="020B0604020202020204" pitchFamily="34" charset="0"/>
                          <a:cs typeface="Arial" panose="020B0604020202020204" pitchFamily="34" charset="0"/>
                        </a:rPr>
                        <a:t>-18.7%</a:t>
                      </a:r>
                      <a:endParaRPr sz="1100" dirty="0">
                        <a:latin typeface="Arial" panose="020B0604020202020204" pitchFamily="34" charset="0"/>
                        <a:cs typeface="Arial" panose="020B0604020202020204" pitchFamily="34" charset="0"/>
                      </a:endParaRPr>
                    </a:p>
                  </a:txBody>
                  <a:tcPr marL="0" marR="0" marT="73660" marB="0"/>
                </a:tc>
                <a:extLst>
                  <a:ext uri="{0D108BD9-81ED-4DB2-BD59-A6C34878D82A}">
                    <a16:rowId xmlns:a16="http://schemas.microsoft.com/office/drawing/2014/main" val="10005"/>
                  </a:ext>
                </a:extLst>
              </a:tr>
              <a:tr h="321310">
                <a:tc>
                  <a:txBody>
                    <a:bodyPr/>
                    <a:lstStyle/>
                    <a:p>
                      <a:pPr marL="635" algn="ctr">
                        <a:lnSpc>
                          <a:spcPct val="100000"/>
                        </a:lnSpc>
                        <a:spcBef>
                          <a:spcPts val="580"/>
                        </a:spcBef>
                      </a:pPr>
                      <a:r>
                        <a:rPr sz="1100" dirty="0">
                          <a:latin typeface="Arial" panose="020B0604020202020204" pitchFamily="34" charset="0"/>
                          <a:cs typeface="Arial" panose="020B0604020202020204" pitchFamily="34" charset="0"/>
                        </a:rPr>
                        <a:t>202</a:t>
                      </a:r>
                      <a:r>
                        <a:rPr lang="en-US" sz="1100" dirty="0">
                          <a:latin typeface="Arial" panose="020B0604020202020204" pitchFamily="34" charset="0"/>
                          <a:cs typeface="Arial" panose="020B0604020202020204" pitchFamily="34" charset="0"/>
                        </a:rPr>
                        <a:t>4</a:t>
                      </a:r>
                      <a:r>
                        <a:rPr sz="1100" spc="-30" dirty="0">
                          <a:latin typeface="Arial" panose="020B0604020202020204" pitchFamily="34" charset="0"/>
                          <a:cs typeface="Arial" panose="020B0604020202020204" pitchFamily="34" charset="0"/>
                        </a:rPr>
                        <a:t> </a:t>
                      </a:r>
                      <a:r>
                        <a:rPr sz="1100" spc="-25" dirty="0">
                          <a:latin typeface="Arial" panose="020B0604020202020204" pitchFamily="34" charset="0"/>
                          <a:cs typeface="Arial" panose="020B0604020202020204" pitchFamily="34" charset="0"/>
                        </a:rPr>
                        <a:t>Q</a:t>
                      </a:r>
                      <a:r>
                        <a:rPr lang="en-US" sz="1100" spc="-25" dirty="0">
                          <a:latin typeface="Arial" panose="020B0604020202020204" pitchFamily="34" charset="0"/>
                          <a:cs typeface="Arial" panose="020B0604020202020204" pitchFamily="34" charset="0"/>
                        </a:rPr>
                        <a:t>2</a:t>
                      </a:r>
                      <a:endParaRPr sz="1100" dirty="0">
                        <a:latin typeface="Arial" panose="020B0604020202020204" pitchFamily="34" charset="0"/>
                        <a:cs typeface="Arial" panose="020B0604020202020204" pitchFamily="34" charset="0"/>
                      </a:endParaRPr>
                    </a:p>
                  </a:txBody>
                  <a:tcPr marL="0" marR="0" marT="73660" marB="0"/>
                </a:tc>
                <a:tc>
                  <a:txBody>
                    <a:bodyPr/>
                    <a:lstStyle/>
                    <a:p>
                      <a:pPr algn="ctr">
                        <a:lnSpc>
                          <a:spcPct val="100000"/>
                        </a:lnSpc>
                        <a:spcBef>
                          <a:spcPts val="580"/>
                        </a:spcBef>
                      </a:pPr>
                      <a:r>
                        <a:rPr lang="en-US" sz="1100" dirty="0">
                          <a:latin typeface="Arial" panose="020B0604020202020204" pitchFamily="34" charset="0"/>
                          <a:cs typeface="Arial" panose="020B0604020202020204" pitchFamily="34" charset="0"/>
                        </a:rPr>
                        <a:t>2.07</a:t>
                      </a:r>
                      <a:endParaRPr sz="1100" dirty="0">
                        <a:latin typeface="Arial" panose="020B0604020202020204" pitchFamily="34" charset="0"/>
                        <a:cs typeface="Arial" panose="020B0604020202020204" pitchFamily="34" charset="0"/>
                      </a:endParaRPr>
                    </a:p>
                  </a:txBody>
                  <a:tcPr marL="0" marR="0" marT="73660" marB="0"/>
                </a:tc>
                <a:tc>
                  <a:txBody>
                    <a:bodyPr/>
                    <a:lstStyle/>
                    <a:p>
                      <a:pPr algn="ctr">
                        <a:lnSpc>
                          <a:spcPct val="100000"/>
                        </a:lnSpc>
                        <a:spcBef>
                          <a:spcPts val="580"/>
                        </a:spcBef>
                      </a:pPr>
                      <a:r>
                        <a:rPr sz="1100" dirty="0">
                          <a:latin typeface="Arial" panose="020B0604020202020204" pitchFamily="34" charset="0"/>
                          <a:cs typeface="Arial" panose="020B0604020202020204" pitchFamily="34" charset="0"/>
                        </a:rPr>
                        <a:t>202</a:t>
                      </a:r>
                      <a:r>
                        <a:rPr lang="en-US" sz="1100" dirty="0">
                          <a:latin typeface="Arial" panose="020B0604020202020204" pitchFamily="34" charset="0"/>
                          <a:cs typeface="Arial" panose="020B0604020202020204" pitchFamily="34" charset="0"/>
                        </a:rPr>
                        <a:t>3</a:t>
                      </a:r>
                      <a:r>
                        <a:rPr sz="1100" spc="-35" dirty="0">
                          <a:latin typeface="Arial" panose="020B0604020202020204" pitchFamily="34" charset="0"/>
                          <a:cs typeface="Arial" panose="020B0604020202020204" pitchFamily="34" charset="0"/>
                        </a:rPr>
                        <a:t> </a:t>
                      </a:r>
                      <a:r>
                        <a:rPr sz="1100" spc="-25" dirty="0">
                          <a:latin typeface="Arial" panose="020B0604020202020204" pitchFamily="34" charset="0"/>
                          <a:cs typeface="Arial" panose="020B0604020202020204" pitchFamily="34" charset="0"/>
                        </a:rPr>
                        <a:t>Q</a:t>
                      </a:r>
                      <a:r>
                        <a:rPr lang="en-US" sz="1100" spc="-25" dirty="0">
                          <a:latin typeface="Arial" panose="020B0604020202020204" pitchFamily="34" charset="0"/>
                          <a:cs typeface="Arial" panose="020B0604020202020204" pitchFamily="34" charset="0"/>
                        </a:rPr>
                        <a:t>2</a:t>
                      </a:r>
                      <a:endParaRPr sz="1100" dirty="0">
                        <a:latin typeface="Arial" panose="020B0604020202020204" pitchFamily="34" charset="0"/>
                        <a:cs typeface="Arial" panose="020B0604020202020204" pitchFamily="34" charset="0"/>
                      </a:endParaRPr>
                    </a:p>
                  </a:txBody>
                  <a:tcPr marL="0" marR="0" marT="73660" marB="0"/>
                </a:tc>
                <a:tc>
                  <a:txBody>
                    <a:bodyPr/>
                    <a:lstStyle/>
                    <a:p>
                      <a:pPr algn="ctr">
                        <a:lnSpc>
                          <a:spcPct val="100000"/>
                        </a:lnSpc>
                        <a:spcBef>
                          <a:spcPts val="580"/>
                        </a:spcBef>
                      </a:pPr>
                      <a:r>
                        <a:rPr lang="en-US" sz="1100" dirty="0">
                          <a:latin typeface="Arial" panose="020B0604020202020204" pitchFamily="34" charset="0"/>
                          <a:cs typeface="Arial" panose="020B0604020202020204" pitchFamily="34" charset="0"/>
                        </a:rPr>
                        <a:t>2.16</a:t>
                      </a:r>
                      <a:endParaRPr sz="1100" dirty="0">
                        <a:latin typeface="Arial" panose="020B0604020202020204" pitchFamily="34" charset="0"/>
                        <a:cs typeface="Arial" panose="020B0604020202020204" pitchFamily="34" charset="0"/>
                      </a:endParaRPr>
                    </a:p>
                  </a:txBody>
                  <a:tcPr marL="0" marR="0" marT="73660" marB="0"/>
                </a:tc>
                <a:tc>
                  <a:txBody>
                    <a:bodyPr/>
                    <a:lstStyle/>
                    <a:p>
                      <a:pPr algn="ctr">
                        <a:lnSpc>
                          <a:spcPct val="100000"/>
                        </a:lnSpc>
                        <a:spcBef>
                          <a:spcPts val="580"/>
                        </a:spcBef>
                      </a:pPr>
                      <a:r>
                        <a:rPr lang="en-US" sz="1100" dirty="0">
                          <a:latin typeface="Arial" panose="020B0604020202020204" pitchFamily="34" charset="0"/>
                          <a:cs typeface="Arial" panose="020B0604020202020204" pitchFamily="34" charset="0"/>
                        </a:rPr>
                        <a:t>-4.3%</a:t>
                      </a:r>
                      <a:endParaRPr sz="1100" dirty="0">
                        <a:latin typeface="Arial" panose="020B0604020202020204" pitchFamily="34" charset="0"/>
                        <a:cs typeface="Arial" panose="020B0604020202020204" pitchFamily="34" charset="0"/>
                      </a:endParaRPr>
                    </a:p>
                  </a:txBody>
                  <a:tcPr marL="0" marR="0" marT="73660" marB="0"/>
                </a:tc>
                <a:extLst>
                  <a:ext uri="{0D108BD9-81ED-4DB2-BD59-A6C34878D82A}">
                    <a16:rowId xmlns:a16="http://schemas.microsoft.com/office/drawing/2014/main" val="10006"/>
                  </a:ext>
                </a:extLst>
              </a:tr>
              <a:tr h="321310">
                <a:tc>
                  <a:txBody>
                    <a:bodyPr/>
                    <a:lstStyle/>
                    <a:p>
                      <a:pPr marL="635" algn="ctr">
                        <a:lnSpc>
                          <a:spcPct val="100000"/>
                        </a:lnSpc>
                        <a:spcBef>
                          <a:spcPts val="580"/>
                        </a:spcBef>
                      </a:pPr>
                      <a:r>
                        <a:rPr sz="1100" dirty="0">
                          <a:latin typeface="Arial" panose="020B0604020202020204" pitchFamily="34" charset="0"/>
                          <a:cs typeface="Arial" panose="020B0604020202020204" pitchFamily="34" charset="0"/>
                        </a:rPr>
                        <a:t>202</a:t>
                      </a:r>
                      <a:r>
                        <a:rPr lang="en-US" sz="1100" dirty="0">
                          <a:latin typeface="Arial" panose="020B0604020202020204" pitchFamily="34" charset="0"/>
                          <a:cs typeface="Arial" panose="020B0604020202020204" pitchFamily="34" charset="0"/>
                        </a:rPr>
                        <a:t>4</a:t>
                      </a:r>
                      <a:r>
                        <a:rPr sz="1100" spc="-30" dirty="0">
                          <a:latin typeface="Arial" panose="020B0604020202020204" pitchFamily="34" charset="0"/>
                          <a:cs typeface="Arial" panose="020B0604020202020204" pitchFamily="34" charset="0"/>
                        </a:rPr>
                        <a:t> </a:t>
                      </a:r>
                      <a:r>
                        <a:rPr sz="1100" spc="-25" dirty="0">
                          <a:latin typeface="Arial" panose="020B0604020202020204" pitchFamily="34" charset="0"/>
                          <a:cs typeface="Arial" panose="020B0604020202020204" pitchFamily="34" charset="0"/>
                        </a:rPr>
                        <a:t>Q</a:t>
                      </a:r>
                      <a:r>
                        <a:rPr lang="en-US" sz="1100" spc="-25" dirty="0">
                          <a:latin typeface="Arial" panose="020B0604020202020204" pitchFamily="34" charset="0"/>
                          <a:cs typeface="Arial" panose="020B0604020202020204" pitchFamily="34" charset="0"/>
                        </a:rPr>
                        <a:t>3</a:t>
                      </a:r>
                      <a:endParaRPr sz="1100" dirty="0">
                        <a:latin typeface="Arial" panose="020B0604020202020204" pitchFamily="34" charset="0"/>
                        <a:cs typeface="Arial" panose="020B0604020202020204" pitchFamily="34" charset="0"/>
                      </a:endParaRPr>
                    </a:p>
                  </a:txBody>
                  <a:tcPr marL="0" marR="0" marT="73660" marB="0"/>
                </a:tc>
                <a:tc>
                  <a:txBody>
                    <a:bodyPr/>
                    <a:lstStyle/>
                    <a:p>
                      <a:pPr algn="ctr">
                        <a:lnSpc>
                          <a:spcPct val="100000"/>
                        </a:lnSpc>
                        <a:spcBef>
                          <a:spcPts val="580"/>
                        </a:spcBef>
                      </a:pPr>
                      <a:r>
                        <a:rPr lang="en-US" sz="1100" dirty="0">
                          <a:latin typeface="Arial" panose="020B0604020202020204" pitchFamily="34" charset="0"/>
                          <a:cs typeface="Arial" panose="020B0604020202020204" pitchFamily="34" charset="0"/>
                        </a:rPr>
                        <a:t>2.09</a:t>
                      </a:r>
                      <a:endParaRPr sz="1100" dirty="0">
                        <a:latin typeface="Arial" panose="020B0604020202020204" pitchFamily="34" charset="0"/>
                        <a:cs typeface="Arial" panose="020B0604020202020204" pitchFamily="34" charset="0"/>
                      </a:endParaRPr>
                    </a:p>
                  </a:txBody>
                  <a:tcPr marL="0" marR="0" marT="73660" marB="0"/>
                </a:tc>
                <a:tc>
                  <a:txBody>
                    <a:bodyPr/>
                    <a:lstStyle/>
                    <a:p>
                      <a:pPr algn="ctr">
                        <a:lnSpc>
                          <a:spcPct val="100000"/>
                        </a:lnSpc>
                        <a:spcBef>
                          <a:spcPts val="580"/>
                        </a:spcBef>
                      </a:pPr>
                      <a:r>
                        <a:rPr sz="1100" dirty="0">
                          <a:latin typeface="Arial" panose="020B0604020202020204" pitchFamily="34" charset="0"/>
                          <a:cs typeface="Arial" panose="020B0604020202020204" pitchFamily="34" charset="0"/>
                        </a:rPr>
                        <a:t>202</a:t>
                      </a:r>
                      <a:r>
                        <a:rPr lang="en-US" sz="1100" dirty="0">
                          <a:latin typeface="Arial" panose="020B0604020202020204" pitchFamily="34" charset="0"/>
                          <a:cs typeface="Arial" panose="020B0604020202020204" pitchFamily="34" charset="0"/>
                        </a:rPr>
                        <a:t>3</a:t>
                      </a:r>
                      <a:r>
                        <a:rPr sz="1100" spc="-35" dirty="0">
                          <a:latin typeface="Arial" panose="020B0604020202020204" pitchFamily="34" charset="0"/>
                          <a:cs typeface="Arial" panose="020B0604020202020204" pitchFamily="34" charset="0"/>
                        </a:rPr>
                        <a:t> </a:t>
                      </a:r>
                      <a:r>
                        <a:rPr sz="1100" spc="-25" dirty="0">
                          <a:latin typeface="Arial" panose="020B0604020202020204" pitchFamily="34" charset="0"/>
                          <a:cs typeface="Arial" panose="020B0604020202020204" pitchFamily="34" charset="0"/>
                        </a:rPr>
                        <a:t>Q3</a:t>
                      </a:r>
                      <a:endParaRPr sz="1100" dirty="0">
                        <a:latin typeface="Arial" panose="020B0604020202020204" pitchFamily="34" charset="0"/>
                        <a:cs typeface="Arial" panose="020B0604020202020204" pitchFamily="34" charset="0"/>
                      </a:endParaRPr>
                    </a:p>
                  </a:txBody>
                  <a:tcPr marL="0" marR="0" marT="73660" marB="0"/>
                </a:tc>
                <a:tc>
                  <a:txBody>
                    <a:bodyPr/>
                    <a:lstStyle/>
                    <a:p>
                      <a:pPr algn="ctr">
                        <a:lnSpc>
                          <a:spcPct val="100000"/>
                        </a:lnSpc>
                        <a:spcBef>
                          <a:spcPts val="580"/>
                        </a:spcBef>
                      </a:pPr>
                      <a:r>
                        <a:rPr lang="en-US" sz="1100" dirty="0">
                          <a:latin typeface="Arial" panose="020B0604020202020204" pitchFamily="34" charset="0"/>
                          <a:cs typeface="Arial" panose="020B0604020202020204" pitchFamily="34" charset="0"/>
                        </a:rPr>
                        <a:t>2.59</a:t>
                      </a:r>
                      <a:endParaRPr sz="1100" dirty="0">
                        <a:latin typeface="Arial" panose="020B0604020202020204" pitchFamily="34" charset="0"/>
                        <a:cs typeface="Arial" panose="020B0604020202020204" pitchFamily="34" charset="0"/>
                      </a:endParaRPr>
                    </a:p>
                  </a:txBody>
                  <a:tcPr marL="0" marR="0" marT="73660" marB="0"/>
                </a:tc>
                <a:tc>
                  <a:txBody>
                    <a:bodyPr/>
                    <a:lstStyle/>
                    <a:p>
                      <a:pPr algn="ctr">
                        <a:lnSpc>
                          <a:spcPct val="100000"/>
                        </a:lnSpc>
                        <a:spcBef>
                          <a:spcPts val="580"/>
                        </a:spcBef>
                      </a:pPr>
                      <a:r>
                        <a:rPr lang="en-US" sz="1100" dirty="0">
                          <a:latin typeface="Arial" panose="020B0604020202020204" pitchFamily="34" charset="0"/>
                          <a:cs typeface="Arial" panose="020B0604020202020204" pitchFamily="34" charset="0"/>
                        </a:rPr>
                        <a:t>-19.3%</a:t>
                      </a:r>
                      <a:endParaRPr sz="1100" dirty="0">
                        <a:latin typeface="Arial" panose="020B0604020202020204" pitchFamily="34" charset="0"/>
                        <a:cs typeface="Arial" panose="020B0604020202020204" pitchFamily="34" charset="0"/>
                      </a:endParaRPr>
                    </a:p>
                  </a:txBody>
                  <a:tcPr marL="0" marR="0" marT="73660" marB="0"/>
                </a:tc>
                <a:extLst>
                  <a:ext uri="{0D108BD9-81ED-4DB2-BD59-A6C34878D82A}">
                    <a16:rowId xmlns:a16="http://schemas.microsoft.com/office/drawing/2014/main" val="10007"/>
                  </a:ext>
                </a:extLst>
              </a:tr>
              <a:tr h="321310">
                <a:tc>
                  <a:txBody>
                    <a:bodyPr/>
                    <a:lstStyle/>
                    <a:p>
                      <a:pPr marL="635" algn="ctr">
                        <a:lnSpc>
                          <a:spcPct val="100000"/>
                        </a:lnSpc>
                        <a:spcBef>
                          <a:spcPts val="580"/>
                        </a:spcBef>
                      </a:pPr>
                      <a:r>
                        <a:rPr sz="1100" dirty="0">
                          <a:latin typeface="Arial" panose="020B0604020202020204" pitchFamily="34" charset="0"/>
                          <a:cs typeface="Arial" panose="020B0604020202020204" pitchFamily="34" charset="0"/>
                        </a:rPr>
                        <a:t>202</a:t>
                      </a:r>
                      <a:r>
                        <a:rPr lang="en-US" sz="1100" dirty="0">
                          <a:latin typeface="Arial" panose="020B0604020202020204" pitchFamily="34" charset="0"/>
                          <a:cs typeface="Arial" panose="020B0604020202020204" pitchFamily="34" charset="0"/>
                        </a:rPr>
                        <a:t>4</a:t>
                      </a:r>
                      <a:r>
                        <a:rPr sz="1100" spc="-30" dirty="0">
                          <a:latin typeface="Arial" panose="020B0604020202020204" pitchFamily="34" charset="0"/>
                          <a:cs typeface="Arial" panose="020B0604020202020204" pitchFamily="34" charset="0"/>
                        </a:rPr>
                        <a:t> </a:t>
                      </a:r>
                      <a:r>
                        <a:rPr sz="1100" spc="-25" dirty="0">
                          <a:latin typeface="Arial" panose="020B0604020202020204" pitchFamily="34" charset="0"/>
                          <a:cs typeface="Arial" panose="020B0604020202020204" pitchFamily="34" charset="0"/>
                        </a:rPr>
                        <a:t>Q4</a:t>
                      </a:r>
                      <a:endParaRPr sz="1100" dirty="0">
                        <a:latin typeface="Arial" panose="020B0604020202020204" pitchFamily="34" charset="0"/>
                        <a:cs typeface="Arial" panose="020B0604020202020204" pitchFamily="34" charset="0"/>
                      </a:endParaRPr>
                    </a:p>
                  </a:txBody>
                  <a:tcPr marL="0" marR="0" marT="73660" marB="0"/>
                </a:tc>
                <a:tc>
                  <a:txBody>
                    <a:bodyPr/>
                    <a:lstStyle/>
                    <a:p>
                      <a:pPr algn="ctr">
                        <a:lnSpc>
                          <a:spcPct val="100000"/>
                        </a:lnSpc>
                        <a:spcBef>
                          <a:spcPts val="580"/>
                        </a:spcBef>
                      </a:pPr>
                      <a:r>
                        <a:rPr lang="en-US" sz="1100" dirty="0">
                          <a:latin typeface="Arial" panose="020B0604020202020204" pitchFamily="34" charset="0"/>
                          <a:cs typeface="Arial" panose="020B0604020202020204" pitchFamily="34" charset="0"/>
                        </a:rPr>
                        <a:t>2.44</a:t>
                      </a:r>
                      <a:endParaRPr sz="1100" dirty="0">
                        <a:latin typeface="Arial" panose="020B0604020202020204" pitchFamily="34" charset="0"/>
                        <a:cs typeface="Arial" panose="020B0604020202020204" pitchFamily="34" charset="0"/>
                      </a:endParaRPr>
                    </a:p>
                  </a:txBody>
                  <a:tcPr marL="0" marR="0" marT="73660" marB="0"/>
                </a:tc>
                <a:tc>
                  <a:txBody>
                    <a:bodyPr/>
                    <a:lstStyle/>
                    <a:p>
                      <a:pPr marL="635" algn="ctr">
                        <a:lnSpc>
                          <a:spcPct val="100000"/>
                        </a:lnSpc>
                        <a:spcBef>
                          <a:spcPts val="580"/>
                        </a:spcBef>
                      </a:pPr>
                      <a:r>
                        <a:rPr sz="1100" dirty="0">
                          <a:latin typeface="Arial" panose="020B0604020202020204" pitchFamily="34" charset="0"/>
                          <a:cs typeface="Arial" panose="020B0604020202020204" pitchFamily="34" charset="0"/>
                        </a:rPr>
                        <a:t>202</a:t>
                      </a:r>
                      <a:r>
                        <a:rPr lang="en-US" sz="1100" dirty="0">
                          <a:latin typeface="Arial" panose="020B0604020202020204" pitchFamily="34" charset="0"/>
                          <a:cs typeface="Arial" panose="020B0604020202020204" pitchFamily="34" charset="0"/>
                        </a:rPr>
                        <a:t>3</a:t>
                      </a:r>
                      <a:r>
                        <a:rPr sz="1100" spc="-30" dirty="0">
                          <a:latin typeface="Arial" panose="020B0604020202020204" pitchFamily="34" charset="0"/>
                          <a:cs typeface="Arial" panose="020B0604020202020204" pitchFamily="34" charset="0"/>
                        </a:rPr>
                        <a:t> </a:t>
                      </a:r>
                      <a:r>
                        <a:rPr sz="1100" spc="-25" dirty="0">
                          <a:latin typeface="Arial" panose="020B0604020202020204" pitchFamily="34" charset="0"/>
                          <a:cs typeface="Arial" panose="020B0604020202020204" pitchFamily="34" charset="0"/>
                        </a:rPr>
                        <a:t>Q4</a:t>
                      </a:r>
                      <a:endParaRPr sz="1100" dirty="0">
                        <a:latin typeface="Arial" panose="020B0604020202020204" pitchFamily="34" charset="0"/>
                        <a:cs typeface="Arial" panose="020B0604020202020204" pitchFamily="34" charset="0"/>
                      </a:endParaRPr>
                    </a:p>
                  </a:txBody>
                  <a:tcPr marL="0" marR="0" marT="73660" marB="0"/>
                </a:tc>
                <a:tc>
                  <a:txBody>
                    <a:bodyPr/>
                    <a:lstStyle/>
                    <a:p>
                      <a:pPr algn="ctr">
                        <a:lnSpc>
                          <a:spcPct val="100000"/>
                        </a:lnSpc>
                        <a:spcBef>
                          <a:spcPts val="580"/>
                        </a:spcBef>
                      </a:pPr>
                      <a:r>
                        <a:rPr lang="en-US" sz="1100" spc="-20" dirty="0">
                          <a:latin typeface="Arial" panose="020B0604020202020204" pitchFamily="34" charset="0"/>
                          <a:cs typeface="Arial" panose="020B0604020202020204" pitchFamily="34" charset="0"/>
                        </a:rPr>
                        <a:t>2.74</a:t>
                      </a:r>
                      <a:endParaRPr sz="1100" dirty="0">
                        <a:latin typeface="Arial" panose="020B0604020202020204" pitchFamily="34" charset="0"/>
                        <a:cs typeface="Arial" panose="020B0604020202020204" pitchFamily="34" charset="0"/>
                      </a:endParaRPr>
                    </a:p>
                  </a:txBody>
                  <a:tcPr marL="0" marR="0" marT="73660" marB="0"/>
                </a:tc>
                <a:tc>
                  <a:txBody>
                    <a:bodyPr/>
                    <a:lstStyle/>
                    <a:p>
                      <a:pPr algn="ctr">
                        <a:lnSpc>
                          <a:spcPct val="100000"/>
                        </a:lnSpc>
                        <a:spcBef>
                          <a:spcPts val="580"/>
                        </a:spcBef>
                      </a:pPr>
                      <a:r>
                        <a:rPr lang="en-US" sz="1100" dirty="0">
                          <a:latin typeface="Arial" panose="020B0604020202020204" pitchFamily="34" charset="0"/>
                          <a:cs typeface="Arial" panose="020B0604020202020204" pitchFamily="34" charset="0"/>
                        </a:rPr>
                        <a:t>-10.8%</a:t>
                      </a:r>
                      <a:endParaRPr sz="1100" dirty="0">
                        <a:latin typeface="Arial" panose="020B0604020202020204" pitchFamily="34" charset="0"/>
                        <a:cs typeface="Arial" panose="020B0604020202020204" pitchFamily="34" charset="0"/>
                      </a:endParaRPr>
                    </a:p>
                  </a:txBody>
                  <a:tcPr marL="0" marR="0" marT="73660" marB="0"/>
                </a:tc>
                <a:extLst>
                  <a:ext uri="{0D108BD9-81ED-4DB2-BD59-A6C34878D82A}">
                    <a16:rowId xmlns:a16="http://schemas.microsoft.com/office/drawing/2014/main" val="10008"/>
                  </a:ext>
                </a:extLst>
              </a:tr>
              <a:tr h="321310">
                <a:tc>
                  <a:txBody>
                    <a:bodyPr/>
                    <a:lstStyle/>
                    <a:p>
                      <a:pPr marL="635" algn="ctr">
                        <a:lnSpc>
                          <a:spcPct val="100000"/>
                        </a:lnSpc>
                        <a:spcBef>
                          <a:spcPts val="580"/>
                        </a:spcBef>
                      </a:pPr>
                      <a:r>
                        <a:rPr sz="1100" dirty="0">
                          <a:latin typeface="Arial" panose="020B0604020202020204" pitchFamily="34" charset="0"/>
                          <a:cs typeface="Arial" panose="020B0604020202020204" pitchFamily="34" charset="0"/>
                        </a:rPr>
                        <a:t>202</a:t>
                      </a:r>
                      <a:r>
                        <a:rPr lang="en-US" sz="1100" dirty="0">
                          <a:latin typeface="Arial" panose="020B0604020202020204" pitchFamily="34" charset="0"/>
                          <a:cs typeface="Arial" panose="020B0604020202020204" pitchFamily="34" charset="0"/>
                        </a:rPr>
                        <a:t>5</a:t>
                      </a:r>
                      <a:r>
                        <a:rPr sz="1100" spc="-30" dirty="0">
                          <a:latin typeface="Arial" panose="020B0604020202020204" pitchFamily="34" charset="0"/>
                          <a:cs typeface="Arial" panose="020B0604020202020204" pitchFamily="34" charset="0"/>
                        </a:rPr>
                        <a:t> </a:t>
                      </a:r>
                      <a:r>
                        <a:rPr sz="1100" spc="-25" dirty="0">
                          <a:latin typeface="Arial" panose="020B0604020202020204" pitchFamily="34" charset="0"/>
                          <a:cs typeface="Arial" panose="020B0604020202020204" pitchFamily="34" charset="0"/>
                        </a:rPr>
                        <a:t>Q</a:t>
                      </a:r>
                      <a:r>
                        <a:rPr lang="en-US" sz="1100" spc="-25" dirty="0">
                          <a:latin typeface="Arial" panose="020B0604020202020204" pitchFamily="34" charset="0"/>
                          <a:cs typeface="Arial" panose="020B0604020202020204" pitchFamily="34" charset="0"/>
                        </a:rPr>
                        <a:t>1</a:t>
                      </a:r>
                      <a:endParaRPr sz="1100" dirty="0">
                        <a:latin typeface="Arial" panose="020B0604020202020204" pitchFamily="34" charset="0"/>
                        <a:cs typeface="Arial" panose="020B0604020202020204" pitchFamily="34" charset="0"/>
                      </a:endParaRPr>
                    </a:p>
                  </a:txBody>
                  <a:tcPr marL="0" marR="0" marT="73660" marB="0"/>
                </a:tc>
                <a:tc>
                  <a:txBody>
                    <a:bodyPr/>
                    <a:lstStyle/>
                    <a:p>
                      <a:pPr algn="ctr">
                        <a:lnSpc>
                          <a:spcPct val="100000"/>
                        </a:lnSpc>
                        <a:spcBef>
                          <a:spcPts val="580"/>
                        </a:spcBef>
                      </a:pPr>
                      <a:r>
                        <a:rPr lang="en-US" sz="1100" dirty="0">
                          <a:latin typeface="Arial" panose="020B0604020202020204" pitchFamily="34" charset="0"/>
                          <a:cs typeface="Arial" panose="020B0604020202020204" pitchFamily="34" charset="0"/>
                        </a:rPr>
                        <a:t>4.14</a:t>
                      </a:r>
                      <a:endParaRPr sz="1100" dirty="0">
                        <a:latin typeface="Arial" panose="020B0604020202020204" pitchFamily="34" charset="0"/>
                        <a:cs typeface="Arial" panose="020B0604020202020204" pitchFamily="34" charset="0"/>
                      </a:endParaRPr>
                    </a:p>
                  </a:txBody>
                  <a:tcPr marL="0" marR="0" marT="73660" marB="0"/>
                </a:tc>
                <a:tc>
                  <a:txBody>
                    <a:bodyPr/>
                    <a:lstStyle/>
                    <a:p>
                      <a:pPr marL="635" algn="ctr">
                        <a:lnSpc>
                          <a:spcPct val="100000"/>
                        </a:lnSpc>
                        <a:spcBef>
                          <a:spcPts val="580"/>
                        </a:spcBef>
                      </a:pPr>
                      <a:r>
                        <a:rPr sz="1100" dirty="0">
                          <a:latin typeface="Arial" panose="020B0604020202020204" pitchFamily="34" charset="0"/>
                          <a:cs typeface="Arial" panose="020B0604020202020204" pitchFamily="34" charset="0"/>
                        </a:rPr>
                        <a:t>202</a:t>
                      </a:r>
                      <a:r>
                        <a:rPr lang="en-US" sz="1100" dirty="0">
                          <a:latin typeface="Arial" panose="020B0604020202020204" pitchFamily="34" charset="0"/>
                          <a:cs typeface="Arial" panose="020B0604020202020204" pitchFamily="34" charset="0"/>
                        </a:rPr>
                        <a:t>4</a:t>
                      </a:r>
                      <a:r>
                        <a:rPr sz="1100" spc="-30" dirty="0">
                          <a:latin typeface="Arial" panose="020B0604020202020204" pitchFamily="34" charset="0"/>
                          <a:cs typeface="Arial" panose="020B0604020202020204" pitchFamily="34" charset="0"/>
                        </a:rPr>
                        <a:t> </a:t>
                      </a:r>
                      <a:r>
                        <a:rPr sz="1100" spc="-25" dirty="0">
                          <a:latin typeface="Arial" panose="020B0604020202020204" pitchFamily="34" charset="0"/>
                          <a:cs typeface="Arial" panose="020B0604020202020204" pitchFamily="34" charset="0"/>
                        </a:rPr>
                        <a:t>Q</a:t>
                      </a:r>
                      <a:r>
                        <a:rPr lang="en-US" sz="1100" spc="-25" dirty="0">
                          <a:latin typeface="Arial" panose="020B0604020202020204" pitchFamily="34" charset="0"/>
                          <a:cs typeface="Arial" panose="020B0604020202020204" pitchFamily="34" charset="0"/>
                        </a:rPr>
                        <a:t>1</a:t>
                      </a:r>
                      <a:endParaRPr sz="1100" dirty="0">
                        <a:latin typeface="Arial" panose="020B0604020202020204" pitchFamily="34" charset="0"/>
                        <a:cs typeface="Arial" panose="020B0604020202020204" pitchFamily="34" charset="0"/>
                      </a:endParaRPr>
                    </a:p>
                  </a:txBody>
                  <a:tcPr marL="0" marR="0" marT="73660" marB="0"/>
                </a:tc>
                <a:tc>
                  <a:txBody>
                    <a:bodyPr/>
                    <a:lstStyle/>
                    <a:p>
                      <a:pPr algn="ctr">
                        <a:lnSpc>
                          <a:spcPct val="100000"/>
                        </a:lnSpc>
                        <a:spcBef>
                          <a:spcPts val="580"/>
                        </a:spcBef>
                      </a:pPr>
                      <a:r>
                        <a:rPr lang="en-US" sz="1100" spc="-20" dirty="0">
                          <a:latin typeface="Arial" panose="020B0604020202020204" pitchFamily="34" charset="0"/>
                          <a:cs typeface="Arial" panose="020B0604020202020204" pitchFamily="34" charset="0"/>
                        </a:rPr>
                        <a:t>2.15</a:t>
                      </a:r>
                      <a:endParaRPr sz="1100" dirty="0">
                        <a:latin typeface="Arial" panose="020B0604020202020204" pitchFamily="34" charset="0"/>
                        <a:cs typeface="Arial" panose="020B0604020202020204" pitchFamily="34" charset="0"/>
                      </a:endParaRPr>
                    </a:p>
                  </a:txBody>
                  <a:tcPr marL="0" marR="0" marT="73660" marB="0"/>
                </a:tc>
                <a:tc>
                  <a:txBody>
                    <a:bodyPr/>
                    <a:lstStyle/>
                    <a:p>
                      <a:pPr algn="ctr">
                        <a:lnSpc>
                          <a:spcPct val="100000"/>
                        </a:lnSpc>
                        <a:spcBef>
                          <a:spcPts val="580"/>
                        </a:spcBef>
                      </a:pPr>
                      <a:r>
                        <a:rPr lang="en-US" sz="1100" dirty="0">
                          <a:latin typeface="Arial" panose="020B0604020202020204" pitchFamily="34" charset="0"/>
                          <a:cs typeface="Arial" panose="020B0604020202020204" pitchFamily="34" charset="0"/>
                        </a:rPr>
                        <a:t>93.0%</a:t>
                      </a:r>
                      <a:endParaRPr sz="1100" dirty="0">
                        <a:latin typeface="Arial" panose="020B0604020202020204" pitchFamily="34" charset="0"/>
                        <a:cs typeface="Arial" panose="020B0604020202020204" pitchFamily="34" charset="0"/>
                      </a:endParaRPr>
                    </a:p>
                  </a:txBody>
                  <a:tcPr marL="0" marR="0" marT="73660" marB="0"/>
                </a:tc>
                <a:extLst>
                  <a:ext uri="{0D108BD9-81ED-4DB2-BD59-A6C34878D82A}">
                    <a16:rowId xmlns:a16="http://schemas.microsoft.com/office/drawing/2014/main" val="1954313302"/>
                  </a:ext>
                </a:extLst>
              </a:tr>
              <a:tr h="321310">
                <a:tc>
                  <a:txBody>
                    <a:bodyPr/>
                    <a:lstStyle/>
                    <a:p>
                      <a:pPr marL="635" marR="0" lvl="0" indent="0" algn="ctr" defTabSz="914400" eaLnBrk="1" fontAlgn="auto" latinLnBrk="0" hangingPunct="1">
                        <a:lnSpc>
                          <a:spcPct val="100000"/>
                        </a:lnSpc>
                        <a:spcBef>
                          <a:spcPts val="580"/>
                        </a:spcBef>
                        <a:spcAft>
                          <a:spcPts val="0"/>
                        </a:spcAft>
                        <a:buClrTx/>
                        <a:buSzTx/>
                        <a:buFontTx/>
                        <a:buNone/>
                        <a:tabLst/>
                        <a:defRPr/>
                      </a:pPr>
                      <a:r>
                        <a:rPr lang="en-US" sz="1100" dirty="0">
                          <a:latin typeface="Arial" panose="020B0604020202020204" pitchFamily="34" charset="0"/>
                          <a:cs typeface="Arial" panose="020B0604020202020204" pitchFamily="34" charset="0"/>
                        </a:rPr>
                        <a:t>2025</a:t>
                      </a:r>
                      <a:r>
                        <a:rPr lang="en-US" sz="1100" spc="-30" dirty="0">
                          <a:latin typeface="Arial" panose="020B0604020202020204" pitchFamily="34" charset="0"/>
                          <a:cs typeface="Arial" panose="020B0604020202020204" pitchFamily="34" charset="0"/>
                        </a:rPr>
                        <a:t> </a:t>
                      </a:r>
                      <a:r>
                        <a:rPr lang="en-US" sz="1100" spc="-25" dirty="0">
                          <a:latin typeface="Arial" panose="020B0604020202020204" pitchFamily="34" charset="0"/>
                          <a:cs typeface="Arial" panose="020B0604020202020204" pitchFamily="34" charset="0"/>
                        </a:rPr>
                        <a:t>Q2</a:t>
                      </a:r>
                      <a:endParaRPr lang="en-US" sz="1100" dirty="0">
                        <a:latin typeface="Arial" panose="020B0604020202020204" pitchFamily="34" charset="0"/>
                        <a:cs typeface="Arial" panose="020B0604020202020204" pitchFamily="34" charset="0"/>
                      </a:endParaRPr>
                    </a:p>
                  </a:txBody>
                  <a:tcPr marL="0" marR="0" marT="73660" marB="0"/>
                </a:tc>
                <a:tc>
                  <a:txBody>
                    <a:bodyPr/>
                    <a:lstStyle/>
                    <a:p>
                      <a:pPr algn="ctr">
                        <a:lnSpc>
                          <a:spcPct val="100000"/>
                        </a:lnSpc>
                        <a:spcBef>
                          <a:spcPts val="580"/>
                        </a:spcBef>
                      </a:pPr>
                      <a:r>
                        <a:rPr lang="en-US" sz="1100" dirty="0">
                          <a:latin typeface="Arial" panose="020B0604020202020204" pitchFamily="34" charset="0"/>
                          <a:cs typeface="Arial" panose="020B0604020202020204" pitchFamily="34" charset="0"/>
                        </a:rPr>
                        <a:t>3.19</a:t>
                      </a:r>
                      <a:endParaRPr sz="1100" dirty="0">
                        <a:latin typeface="Arial" panose="020B0604020202020204" pitchFamily="34" charset="0"/>
                        <a:cs typeface="Arial" panose="020B0604020202020204" pitchFamily="34" charset="0"/>
                      </a:endParaRPr>
                    </a:p>
                  </a:txBody>
                  <a:tcPr marL="0" marR="0" marT="73660" marB="0"/>
                </a:tc>
                <a:tc>
                  <a:txBody>
                    <a:bodyPr/>
                    <a:lstStyle/>
                    <a:p>
                      <a:pPr marL="635" algn="ctr">
                        <a:lnSpc>
                          <a:spcPct val="100000"/>
                        </a:lnSpc>
                        <a:spcBef>
                          <a:spcPts val="580"/>
                        </a:spcBef>
                      </a:pPr>
                      <a:r>
                        <a:rPr sz="1100" dirty="0">
                          <a:latin typeface="Arial" panose="020B0604020202020204" pitchFamily="34" charset="0"/>
                          <a:cs typeface="Arial" panose="020B0604020202020204" pitchFamily="34" charset="0"/>
                        </a:rPr>
                        <a:t>202</a:t>
                      </a:r>
                      <a:r>
                        <a:rPr lang="en-US" sz="1100" dirty="0">
                          <a:latin typeface="Arial" panose="020B0604020202020204" pitchFamily="34" charset="0"/>
                          <a:cs typeface="Arial" panose="020B0604020202020204" pitchFamily="34" charset="0"/>
                        </a:rPr>
                        <a:t>4</a:t>
                      </a:r>
                      <a:r>
                        <a:rPr sz="1100" spc="-30" dirty="0">
                          <a:latin typeface="Arial" panose="020B0604020202020204" pitchFamily="34" charset="0"/>
                          <a:cs typeface="Arial" panose="020B0604020202020204" pitchFamily="34" charset="0"/>
                        </a:rPr>
                        <a:t> </a:t>
                      </a:r>
                      <a:r>
                        <a:rPr sz="1100" spc="-25" dirty="0">
                          <a:latin typeface="Arial" panose="020B0604020202020204" pitchFamily="34" charset="0"/>
                          <a:cs typeface="Arial" panose="020B0604020202020204" pitchFamily="34" charset="0"/>
                        </a:rPr>
                        <a:t>Q</a:t>
                      </a:r>
                      <a:r>
                        <a:rPr lang="en-US" sz="1100" spc="-25" dirty="0">
                          <a:latin typeface="Arial" panose="020B0604020202020204" pitchFamily="34" charset="0"/>
                          <a:cs typeface="Arial" panose="020B0604020202020204" pitchFamily="34" charset="0"/>
                        </a:rPr>
                        <a:t>2</a:t>
                      </a:r>
                      <a:endParaRPr sz="1100" dirty="0">
                        <a:latin typeface="Arial" panose="020B0604020202020204" pitchFamily="34" charset="0"/>
                        <a:cs typeface="Arial" panose="020B0604020202020204" pitchFamily="34" charset="0"/>
                      </a:endParaRPr>
                    </a:p>
                  </a:txBody>
                  <a:tcPr marL="0" marR="0" marT="73660" marB="0"/>
                </a:tc>
                <a:tc>
                  <a:txBody>
                    <a:bodyPr/>
                    <a:lstStyle/>
                    <a:p>
                      <a:pPr algn="ctr">
                        <a:lnSpc>
                          <a:spcPct val="100000"/>
                        </a:lnSpc>
                        <a:spcBef>
                          <a:spcPts val="580"/>
                        </a:spcBef>
                      </a:pPr>
                      <a:r>
                        <a:rPr lang="en-US" sz="1100" dirty="0">
                          <a:latin typeface="Arial" panose="020B0604020202020204" pitchFamily="34" charset="0"/>
                          <a:cs typeface="Arial" panose="020B0604020202020204" pitchFamily="34" charset="0"/>
                        </a:rPr>
                        <a:t>2.07</a:t>
                      </a:r>
                      <a:endParaRPr sz="1100" dirty="0">
                        <a:latin typeface="Arial" panose="020B0604020202020204" pitchFamily="34" charset="0"/>
                        <a:cs typeface="Arial" panose="020B0604020202020204" pitchFamily="34" charset="0"/>
                      </a:endParaRPr>
                    </a:p>
                  </a:txBody>
                  <a:tcPr marL="0" marR="0" marT="73660" marB="0"/>
                </a:tc>
                <a:tc>
                  <a:txBody>
                    <a:bodyPr/>
                    <a:lstStyle/>
                    <a:p>
                      <a:pPr algn="ctr">
                        <a:lnSpc>
                          <a:spcPct val="100000"/>
                        </a:lnSpc>
                        <a:spcBef>
                          <a:spcPts val="580"/>
                        </a:spcBef>
                      </a:pPr>
                      <a:r>
                        <a:rPr lang="en-US" sz="1100" dirty="0">
                          <a:latin typeface="Arial" panose="020B0604020202020204" pitchFamily="34" charset="0"/>
                          <a:cs typeface="Arial" panose="020B0604020202020204" pitchFamily="34" charset="0"/>
                        </a:rPr>
                        <a:t>54.2%</a:t>
                      </a:r>
                      <a:endParaRPr sz="1100" dirty="0">
                        <a:latin typeface="Arial" panose="020B0604020202020204" pitchFamily="34" charset="0"/>
                        <a:cs typeface="Arial" panose="020B0604020202020204" pitchFamily="34" charset="0"/>
                      </a:endParaRPr>
                    </a:p>
                  </a:txBody>
                  <a:tcPr marL="0" marR="0" marT="73660" marB="0"/>
                </a:tc>
                <a:extLst>
                  <a:ext uri="{0D108BD9-81ED-4DB2-BD59-A6C34878D82A}">
                    <a16:rowId xmlns:a16="http://schemas.microsoft.com/office/drawing/2014/main" val="1502915967"/>
                  </a:ext>
                </a:extLst>
              </a:tr>
              <a:tr h="321310">
                <a:tc>
                  <a:txBody>
                    <a:bodyPr/>
                    <a:lstStyle/>
                    <a:p>
                      <a:pPr marL="635" marR="0" lvl="0" indent="0" algn="ctr" defTabSz="914400" eaLnBrk="1" fontAlgn="auto" latinLnBrk="0" hangingPunct="1">
                        <a:lnSpc>
                          <a:spcPct val="100000"/>
                        </a:lnSpc>
                        <a:spcBef>
                          <a:spcPts val="580"/>
                        </a:spcBef>
                        <a:spcAft>
                          <a:spcPts val="0"/>
                        </a:spcAft>
                        <a:buClrTx/>
                        <a:buSzTx/>
                        <a:buFontTx/>
                        <a:buNone/>
                        <a:tabLst/>
                        <a:defRPr/>
                      </a:pPr>
                      <a:r>
                        <a:rPr lang="en-US" sz="1100" dirty="0">
                          <a:latin typeface="Arial" panose="020B0604020202020204" pitchFamily="34" charset="0"/>
                          <a:cs typeface="Arial" panose="020B0604020202020204" pitchFamily="34" charset="0"/>
                        </a:rPr>
                        <a:t>2025</a:t>
                      </a:r>
                      <a:r>
                        <a:rPr lang="en-US" sz="1100" spc="-30" dirty="0">
                          <a:latin typeface="Arial" panose="020B0604020202020204" pitchFamily="34" charset="0"/>
                          <a:cs typeface="Arial" panose="020B0604020202020204" pitchFamily="34" charset="0"/>
                        </a:rPr>
                        <a:t> </a:t>
                      </a:r>
                      <a:r>
                        <a:rPr lang="en-US" sz="1100" spc="-25" dirty="0">
                          <a:latin typeface="Arial" panose="020B0604020202020204" pitchFamily="34" charset="0"/>
                          <a:cs typeface="Arial" panose="020B0604020202020204" pitchFamily="34" charset="0"/>
                        </a:rPr>
                        <a:t>Q3</a:t>
                      </a:r>
                      <a:endParaRPr lang="en-US" sz="1100" dirty="0">
                        <a:latin typeface="Arial" panose="020B0604020202020204" pitchFamily="34" charset="0"/>
                        <a:cs typeface="Arial" panose="020B0604020202020204" pitchFamily="34" charset="0"/>
                      </a:endParaRPr>
                    </a:p>
                  </a:txBody>
                  <a:tcPr marL="0" marR="0" marT="73660" marB="0"/>
                </a:tc>
                <a:tc>
                  <a:txBody>
                    <a:bodyPr/>
                    <a:lstStyle/>
                    <a:p>
                      <a:pPr algn="ctr">
                        <a:lnSpc>
                          <a:spcPct val="100000"/>
                        </a:lnSpc>
                        <a:spcBef>
                          <a:spcPts val="580"/>
                        </a:spcBef>
                      </a:pPr>
                      <a:r>
                        <a:rPr lang="en-US" sz="1100" dirty="0">
                          <a:latin typeface="Arial" panose="020B0604020202020204" pitchFamily="34" charset="0"/>
                          <a:cs typeface="Arial" panose="020B0604020202020204" pitchFamily="34" charset="0"/>
                        </a:rPr>
                        <a:t>3.03</a:t>
                      </a:r>
                      <a:endParaRPr sz="1100" dirty="0">
                        <a:latin typeface="Arial" panose="020B0604020202020204" pitchFamily="34" charset="0"/>
                        <a:cs typeface="Arial" panose="020B0604020202020204" pitchFamily="34" charset="0"/>
                      </a:endParaRPr>
                    </a:p>
                  </a:txBody>
                  <a:tcPr marL="0" marR="0" marT="73660" marB="0"/>
                </a:tc>
                <a:tc>
                  <a:txBody>
                    <a:bodyPr/>
                    <a:lstStyle/>
                    <a:p>
                      <a:pPr marL="635" algn="ctr">
                        <a:lnSpc>
                          <a:spcPct val="100000"/>
                        </a:lnSpc>
                        <a:spcBef>
                          <a:spcPts val="580"/>
                        </a:spcBef>
                      </a:pPr>
                      <a:r>
                        <a:rPr sz="1100" dirty="0">
                          <a:latin typeface="Arial" panose="020B0604020202020204" pitchFamily="34" charset="0"/>
                          <a:cs typeface="Arial" panose="020B0604020202020204" pitchFamily="34" charset="0"/>
                        </a:rPr>
                        <a:t>202</a:t>
                      </a:r>
                      <a:r>
                        <a:rPr lang="en-US" sz="1100" dirty="0">
                          <a:latin typeface="Arial" panose="020B0604020202020204" pitchFamily="34" charset="0"/>
                          <a:cs typeface="Arial" panose="020B0604020202020204" pitchFamily="34" charset="0"/>
                        </a:rPr>
                        <a:t>4</a:t>
                      </a:r>
                      <a:r>
                        <a:rPr sz="1100" spc="-30" dirty="0">
                          <a:latin typeface="Arial" panose="020B0604020202020204" pitchFamily="34" charset="0"/>
                          <a:cs typeface="Arial" panose="020B0604020202020204" pitchFamily="34" charset="0"/>
                        </a:rPr>
                        <a:t> </a:t>
                      </a:r>
                      <a:r>
                        <a:rPr sz="1100" spc="-25" dirty="0">
                          <a:latin typeface="Arial" panose="020B0604020202020204" pitchFamily="34" charset="0"/>
                          <a:cs typeface="Arial" panose="020B0604020202020204" pitchFamily="34" charset="0"/>
                        </a:rPr>
                        <a:t>Q</a:t>
                      </a:r>
                      <a:r>
                        <a:rPr lang="en-US" sz="1100" spc="-25" dirty="0">
                          <a:latin typeface="Arial" panose="020B0604020202020204" pitchFamily="34" charset="0"/>
                          <a:cs typeface="Arial" panose="020B0604020202020204" pitchFamily="34" charset="0"/>
                        </a:rPr>
                        <a:t>3</a:t>
                      </a:r>
                      <a:endParaRPr sz="1100" dirty="0">
                        <a:latin typeface="Arial" panose="020B0604020202020204" pitchFamily="34" charset="0"/>
                        <a:cs typeface="Arial" panose="020B0604020202020204" pitchFamily="34" charset="0"/>
                      </a:endParaRPr>
                    </a:p>
                  </a:txBody>
                  <a:tcPr marL="0" marR="0" marT="73660" marB="0"/>
                </a:tc>
                <a:tc>
                  <a:txBody>
                    <a:bodyPr/>
                    <a:lstStyle/>
                    <a:p>
                      <a:pPr algn="ctr">
                        <a:lnSpc>
                          <a:spcPct val="100000"/>
                        </a:lnSpc>
                        <a:spcBef>
                          <a:spcPts val="580"/>
                        </a:spcBef>
                      </a:pPr>
                      <a:r>
                        <a:rPr lang="en-US" sz="1100" dirty="0">
                          <a:latin typeface="Arial" panose="020B0604020202020204" pitchFamily="34" charset="0"/>
                          <a:cs typeface="Arial" panose="020B0604020202020204" pitchFamily="34" charset="0"/>
                        </a:rPr>
                        <a:t>2.09</a:t>
                      </a:r>
                      <a:endParaRPr sz="1100" dirty="0">
                        <a:latin typeface="Arial" panose="020B0604020202020204" pitchFamily="34" charset="0"/>
                        <a:cs typeface="Arial" panose="020B0604020202020204" pitchFamily="34" charset="0"/>
                      </a:endParaRPr>
                    </a:p>
                  </a:txBody>
                  <a:tcPr marL="0" marR="0" marT="73660" marB="0"/>
                </a:tc>
                <a:tc>
                  <a:txBody>
                    <a:bodyPr/>
                    <a:lstStyle/>
                    <a:p>
                      <a:pPr algn="ctr">
                        <a:lnSpc>
                          <a:spcPct val="100000"/>
                        </a:lnSpc>
                        <a:spcBef>
                          <a:spcPts val="580"/>
                        </a:spcBef>
                      </a:pPr>
                      <a:r>
                        <a:rPr lang="en-US" sz="1100" dirty="0">
                          <a:latin typeface="Arial" panose="020B0604020202020204" pitchFamily="34" charset="0"/>
                          <a:cs typeface="Arial" panose="020B0604020202020204" pitchFamily="34" charset="0"/>
                        </a:rPr>
                        <a:t>44.9%</a:t>
                      </a:r>
                      <a:endParaRPr sz="1100" dirty="0">
                        <a:latin typeface="Arial" panose="020B0604020202020204" pitchFamily="34" charset="0"/>
                        <a:cs typeface="Arial" panose="020B0604020202020204" pitchFamily="34" charset="0"/>
                      </a:endParaRPr>
                    </a:p>
                  </a:txBody>
                  <a:tcPr marL="0" marR="0" marT="73660" marB="0"/>
                </a:tc>
                <a:extLst>
                  <a:ext uri="{0D108BD9-81ED-4DB2-BD59-A6C34878D82A}">
                    <a16:rowId xmlns:a16="http://schemas.microsoft.com/office/drawing/2014/main" val="757647457"/>
                  </a:ext>
                </a:extLst>
              </a:tr>
              <a:tr h="321310">
                <a:tc>
                  <a:txBody>
                    <a:bodyPr/>
                    <a:lstStyle/>
                    <a:p>
                      <a:pPr marL="1270" algn="ctr">
                        <a:lnSpc>
                          <a:spcPct val="100000"/>
                        </a:lnSpc>
                        <a:spcBef>
                          <a:spcPts val="645"/>
                        </a:spcBef>
                      </a:pPr>
                      <a:r>
                        <a:rPr lang="en-US" sz="1100" dirty="0">
                          <a:latin typeface="Arial" panose="020B0604020202020204" pitchFamily="34" charset="0"/>
                          <a:cs typeface="Arial" panose="020B0604020202020204" pitchFamily="34" charset="0"/>
                        </a:rPr>
                        <a:t>2025 Q4</a:t>
                      </a:r>
                      <a:endParaRPr sz="1100" dirty="0">
                        <a:latin typeface="Arial" panose="020B0604020202020204" pitchFamily="34" charset="0"/>
                        <a:cs typeface="Arial" panose="020B0604020202020204" pitchFamily="34" charset="0"/>
                      </a:endParaRPr>
                    </a:p>
                  </a:txBody>
                  <a:tcPr marL="0" marR="0" marT="81915" marB="0"/>
                </a:tc>
                <a:tc>
                  <a:txBody>
                    <a:bodyPr/>
                    <a:lstStyle/>
                    <a:p>
                      <a:pPr marL="1270" algn="ctr">
                        <a:lnSpc>
                          <a:spcPct val="100000"/>
                        </a:lnSpc>
                        <a:spcBef>
                          <a:spcPts val="645"/>
                        </a:spcBef>
                      </a:pPr>
                      <a:r>
                        <a:rPr lang="en-US" sz="1100" dirty="0">
                          <a:latin typeface="Arial" panose="020B0604020202020204" pitchFamily="34" charset="0"/>
                          <a:cs typeface="Arial" panose="020B0604020202020204" pitchFamily="34" charset="0"/>
                        </a:rPr>
                        <a:t>3.73</a:t>
                      </a:r>
                      <a:endParaRPr sz="1100" dirty="0">
                        <a:latin typeface="Arial" panose="020B0604020202020204" pitchFamily="34" charset="0"/>
                        <a:cs typeface="Arial" panose="020B0604020202020204" pitchFamily="34" charset="0"/>
                      </a:endParaRPr>
                    </a:p>
                  </a:txBody>
                  <a:tcPr marL="0" marR="0" marT="81915" marB="0"/>
                </a:tc>
                <a:tc>
                  <a:txBody>
                    <a:bodyPr/>
                    <a:lstStyle/>
                    <a:p>
                      <a:pPr marL="1270" algn="ctr">
                        <a:lnSpc>
                          <a:spcPct val="100000"/>
                        </a:lnSpc>
                        <a:spcBef>
                          <a:spcPts val="645"/>
                        </a:spcBef>
                      </a:pPr>
                      <a:r>
                        <a:rPr lang="en-US" sz="1100" dirty="0">
                          <a:latin typeface="Arial" panose="020B0604020202020204" pitchFamily="34" charset="0"/>
                          <a:cs typeface="Arial" panose="020B0604020202020204" pitchFamily="34" charset="0"/>
                        </a:rPr>
                        <a:t>2025 Q4</a:t>
                      </a:r>
                    </a:p>
                  </a:txBody>
                  <a:tcPr marL="0" marR="0" marT="81915" marB="0"/>
                </a:tc>
                <a:tc>
                  <a:txBody>
                    <a:bodyPr/>
                    <a:lstStyle/>
                    <a:p>
                      <a:pPr algn="ctr">
                        <a:lnSpc>
                          <a:spcPct val="100000"/>
                        </a:lnSpc>
                        <a:spcBef>
                          <a:spcPts val="580"/>
                        </a:spcBef>
                      </a:pPr>
                      <a:r>
                        <a:rPr lang="en-US" sz="1100" dirty="0">
                          <a:latin typeface="Arial" panose="020B0604020202020204" pitchFamily="34" charset="0"/>
                          <a:cs typeface="Arial" panose="020B0604020202020204" pitchFamily="34" charset="0"/>
                        </a:rPr>
                        <a:t>2.44</a:t>
                      </a:r>
                      <a:endParaRPr sz="1100" dirty="0">
                        <a:latin typeface="Arial" panose="020B0604020202020204" pitchFamily="34" charset="0"/>
                        <a:cs typeface="Arial" panose="020B0604020202020204" pitchFamily="34" charset="0"/>
                      </a:endParaRPr>
                    </a:p>
                  </a:txBody>
                  <a:tcPr marL="0" marR="0" marT="73660" marB="0"/>
                </a:tc>
                <a:tc>
                  <a:txBody>
                    <a:bodyPr/>
                    <a:lstStyle/>
                    <a:p>
                      <a:pPr algn="ctr">
                        <a:lnSpc>
                          <a:spcPct val="100000"/>
                        </a:lnSpc>
                        <a:spcBef>
                          <a:spcPts val="580"/>
                        </a:spcBef>
                      </a:pPr>
                      <a:r>
                        <a:rPr lang="en-US" sz="1100" dirty="0">
                          <a:latin typeface="Arial" panose="020B0604020202020204" pitchFamily="34" charset="0"/>
                          <a:cs typeface="Arial" panose="020B0604020202020204" pitchFamily="34" charset="0"/>
                        </a:rPr>
                        <a:t>52.4%</a:t>
                      </a:r>
                      <a:endParaRPr sz="1100" dirty="0">
                        <a:latin typeface="Arial" panose="020B0604020202020204" pitchFamily="34" charset="0"/>
                        <a:cs typeface="Arial" panose="020B0604020202020204" pitchFamily="34" charset="0"/>
                      </a:endParaRPr>
                    </a:p>
                  </a:txBody>
                  <a:tcPr marL="0" marR="0" marT="73660" marB="0"/>
                </a:tc>
                <a:extLst>
                  <a:ext uri="{0D108BD9-81ED-4DB2-BD59-A6C34878D82A}">
                    <a16:rowId xmlns:a16="http://schemas.microsoft.com/office/drawing/2014/main" val="3417175332"/>
                  </a:ext>
                </a:extLst>
              </a:tr>
              <a:tr h="321310">
                <a:tc>
                  <a:txBody>
                    <a:bodyPr/>
                    <a:lstStyle/>
                    <a:p>
                      <a:pPr marL="1270" algn="ctr">
                        <a:lnSpc>
                          <a:spcPct val="100000"/>
                        </a:lnSpc>
                        <a:spcBef>
                          <a:spcPts val="645"/>
                        </a:spcBef>
                      </a:pPr>
                      <a:r>
                        <a:rPr lang="en-US" sz="1100" dirty="0">
                          <a:latin typeface="Arial" panose="020B0604020202020204" pitchFamily="34" charset="0"/>
                          <a:cs typeface="Arial" panose="020B0604020202020204" pitchFamily="34" charset="0"/>
                        </a:rPr>
                        <a:t>2026 Q1</a:t>
                      </a:r>
                      <a:endParaRPr sz="1100" dirty="0">
                        <a:latin typeface="Arial" panose="020B0604020202020204" pitchFamily="34" charset="0"/>
                        <a:cs typeface="Arial" panose="020B0604020202020204" pitchFamily="34" charset="0"/>
                      </a:endParaRPr>
                    </a:p>
                  </a:txBody>
                  <a:tcPr marL="0" marR="0" marT="81915" marB="0"/>
                </a:tc>
                <a:tc>
                  <a:txBody>
                    <a:bodyPr/>
                    <a:lstStyle/>
                    <a:p>
                      <a:pPr marL="1270" algn="ctr">
                        <a:lnSpc>
                          <a:spcPct val="100000"/>
                        </a:lnSpc>
                        <a:spcBef>
                          <a:spcPts val="645"/>
                        </a:spcBef>
                      </a:pPr>
                      <a:r>
                        <a:rPr lang="en-US" sz="1100" dirty="0">
                          <a:latin typeface="Arial" panose="020B0604020202020204" pitchFamily="34" charset="0"/>
                          <a:cs typeface="Arial" panose="020B0604020202020204" pitchFamily="34" charset="0"/>
                        </a:rPr>
                        <a:t>4.71</a:t>
                      </a:r>
                      <a:endParaRPr sz="1100" dirty="0">
                        <a:latin typeface="Arial" panose="020B0604020202020204" pitchFamily="34" charset="0"/>
                        <a:cs typeface="Arial" panose="020B0604020202020204" pitchFamily="34" charset="0"/>
                      </a:endParaRPr>
                    </a:p>
                  </a:txBody>
                  <a:tcPr marL="0" marR="0" marT="81915" marB="0"/>
                </a:tc>
                <a:tc>
                  <a:txBody>
                    <a:bodyPr/>
                    <a:lstStyle/>
                    <a:p>
                      <a:pPr marL="1270" algn="ctr">
                        <a:lnSpc>
                          <a:spcPct val="100000"/>
                        </a:lnSpc>
                        <a:spcBef>
                          <a:spcPts val="645"/>
                        </a:spcBef>
                      </a:pPr>
                      <a:r>
                        <a:rPr lang="en-US" sz="1100" dirty="0">
                          <a:latin typeface="Arial" panose="020B0604020202020204" pitchFamily="34" charset="0"/>
                          <a:cs typeface="Arial" panose="020B0604020202020204" pitchFamily="34" charset="0"/>
                        </a:rPr>
                        <a:t>2025 Q1</a:t>
                      </a:r>
                    </a:p>
                  </a:txBody>
                  <a:tcPr marL="0" marR="0" marT="81915" marB="0"/>
                </a:tc>
                <a:tc>
                  <a:txBody>
                    <a:bodyPr/>
                    <a:lstStyle/>
                    <a:p>
                      <a:pPr algn="ctr">
                        <a:lnSpc>
                          <a:spcPct val="100000"/>
                        </a:lnSpc>
                        <a:spcBef>
                          <a:spcPts val="580"/>
                        </a:spcBef>
                      </a:pPr>
                      <a:r>
                        <a:rPr lang="en-US" sz="1100" dirty="0">
                          <a:latin typeface="Arial" panose="020B0604020202020204" pitchFamily="34" charset="0"/>
                          <a:cs typeface="Arial" panose="020B0604020202020204" pitchFamily="34" charset="0"/>
                        </a:rPr>
                        <a:t>4.14</a:t>
                      </a:r>
                      <a:endParaRPr sz="1100" dirty="0">
                        <a:latin typeface="Arial" panose="020B0604020202020204" pitchFamily="34" charset="0"/>
                        <a:cs typeface="Arial" panose="020B0604020202020204" pitchFamily="34" charset="0"/>
                      </a:endParaRPr>
                    </a:p>
                  </a:txBody>
                  <a:tcPr marL="0" marR="0" marT="73660" marB="0"/>
                </a:tc>
                <a:tc>
                  <a:txBody>
                    <a:bodyPr/>
                    <a:lstStyle/>
                    <a:p>
                      <a:pPr algn="ctr">
                        <a:lnSpc>
                          <a:spcPct val="100000"/>
                        </a:lnSpc>
                        <a:spcBef>
                          <a:spcPts val="580"/>
                        </a:spcBef>
                      </a:pPr>
                      <a:r>
                        <a:rPr lang="en-US" sz="1100" dirty="0">
                          <a:latin typeface="Arial" panose="020B0604020202020204" pitchFamily="34" charset="0"/>
                          <a:cs typeface="Arial" panose="020B0604020202020204" pitchFamily="34" charset="0"/>
                        </a:rPr>
                        <a:t>13.6%</a:t>
                      </a:r>
                      <a:endParaRPr sz="1100" dirty="0">
                        <a:latin typeface="Arial" panose="020B0604020202020204" pitchFamily="34" charset="0"/>
                        <a:cs typeface="Arial" panose="020B0604020202020204" pitchFamily="34" charset="0"/>
                      </a:endParaRPr>
                    </a:p>
                  </a:txBody>
                  <a:tcPr marL="0" marR="0" marT="73660" marB="0"/>
                </a:tc>
                <a:extLst>
                  <a:ext uri="{0D108BD9-81ED-4DB2-BD59-A6C34878D82A}">
                    <a16:rowId xmlns:a16="http://schemas.microsoft.com/office/drawing/2014/main" val="4209320124"/>
                  </a:ext>
                </a:extLst>
              </a:tr>
            </a:tbl>
          </a:graphicData>
        </a:graphic>
      </p:graphicFrame>
      <p:sp>
        <p:nvSpPr>
          <p:cNvPr id="8" name="object 5">
            <a:extLst>
              <a:ext uri="{FF2B5EF4-FFF2-40B4-BE49-F238E27FC236}">
                <a16:creationId xmlns:a16="http://schemas.microsoft.com/office/drawing/2014/main" id="{C896097F-B2A9-CD58-CA49-FA85E59FA4EF}"/>
              </a:ext>
            </a:extLst>
          </p:cNvPr>
          <p:cNvSpPr txBox="1"/>
          <p:nvPr/>
        </p:nvSpPr>
        <p:spPr>
          <a:xfrm>
            <a:off x="9113773" y="6422446"/>
            <a:ext cx="2644775" cy="348813"/>
          </a:xfrm>
          <a:prstGeom prst="rect">
            <a:avLst/>
          </a:prstGeom>
        </p:spPr>
        <p:txBody>
          <a:bodyPr vert="horz" wrap="square" lIns="0" tIns="12700" rIns="0" bIns="0" rtlCol="0">
            <a:spAutoFit/>
          </a:bodyPr>
          <a:lstStyle/>
          <a:p>
            <a:pPr marL="12700" algn="r">
              <a:lnSpc>
                <a:spcPct val="100000"/>
              </a:lnSpc>
              <a:spcBef>
                <a:spcPts val="100"/>
              </a:spcBef>
            </a:pPr>
            <a:r>
              <a:rPr sz="1050" dirty="0">
                <a:latin typeface="Arial" panose="020B0604020202020204" pitchFamily="34" charset="0"/>
                <a:cs typeface="Arial" panose="020B0604020202020204" pitchFamily="34" charset="0"/>
              </a:rPr>
              <a:t>NWLA</a:t>
            </a:r>
            <a:r>
              <a:rPr sz="1050" spc="-15"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ECONOMIC</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DASHBOARD</a:t>
            </a:r>
            <a:endParaRPr lang="en-US" sz="1050" spc="-10" dirty="0">
              <a:latin typeface="Arial" panose="020B0604020202020204" pitchFamily="34" charset="0"/>
              <a:cs typeface="Arial" panose="020B0604020202020204" pitchFamily="34" charset="0"/>
            </a:endParaRPr>
          </a:p>
          <a:p>
            <a:pPr marL="12700" algn="r">
              <a:lnSpc>
                <a:spcPct val="100000"/>
              </a:lnSpc>
              <a:spcBef>
                <a:spcPts val="100"/>
              </a:spcBef>
            </a:pPr>
            <a:r>
              <a:rPr lang="en-US" sz="1050" dirty="0">
                <a:latin typeface="Arial" panose="020B0604020202020204" pitchFamily="34" charset="0"/>
                <a:cs typeface="Arial" panose="020B0604020202020204" pitchFamily="34" charset="0"/>
              </a:rPr>
              <a:t>Mortgage Rates, Inflation, &amp; Gas Prices</a:t>
            </a:r>
          </a:p>
        </p:txBody>
      </p:sp>
      <p:sp>
        <p:nvSpPr>
          <p:cNvPr id="7" name="Slide Number Placeholder 6">
            <a:extLst>
              <a:ext uri="{FF2B5EF4-FFF2-40B4-BE49-F238E27FC236}">
                <a16:creationId xmlns:a16="http://schemas.microsoft.com/office/drawing/2014/main" id="{2A22CC54-CECA-03B7-AFB2-8F5BF69BECCE}"/>
              </a:ext>
            </a:extLst>
          </p:cNvPr>
          <p:cNvSpPr>
            <a:spLocks noGrp="1"/>
          </p:cNvSpPr>
          <p:nvPr>
            <p:ph type="sldNum" sz="quarter" idx="7"/>
          </p:nvPr>
        </p:nvSpPr>
        <p:spPr>
          <a:xfrm>
            <a:off x="11758548" y="6590792"/>
            <a:ext cx="357252" cy="153888"/>
          </a:xfrm>
        </p:spPr>
        <p:txBody>
          <a:bodyPr/>
          <a:lstStyle/>
          <a:p>
            <a:pPr marL="115570">
              <a:lnSpc>
                <a:spcPts val="1240"/>
              </a:lnSpc>
            </a:pPr>
            <a:fld id="{81D60167-4931-47E6-BA6A-407CBD079E47}" type="slidenum">
              <a:rPr lang="en-US" spc="-50" smtClean="0">
                <a:latin typeface="Arial" panose="020B0604020202020204" pitchFamily="34" charset="0"/>
                <a:cs typeface="Arial" panose="020B0604020202020204" pitchFamily="34" charset="0"/>
              </a:rPr>
              <a:t>67</a:t>
            </a:fld>
            <a:endParaRPr lang="en-US" spc="-50" dirty="0">
              <a:latin typeface="Arial" panose="020B0604020202020204" pitchFamily="34" charset="0"/>
              <a:cs typeface="Arial" panose="020B0604020202020204"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771245" y="498474"/>
            <a:ext cx="6924954" cy="873957"/>
          </a:xfrm>
          <a:prstGeom prst="rect">
            <a:avLst/>
          </a:prstGeom>
        </p:spPr>
        <p:txBody>
          <a:bodyPr vert="horz" wrap="square" lIns="0" tIns="12065" rIns="0" bIns="0" rtlCol="0">
            <a:spAutoFit/>
          </a:bodyPr>
          <a:lstStyle/>
          <a:p>
            <a:pPr marL="12700" marR="5080">
              <a:lnSpc>
                <a:spcPct val="100000"/>
              </a:lnSpc>
              <a:spcBef>
                <a:spcPts val="95"/>
              </a:spcBef>
            </a:pPr>
            <a:r>
              <a:rPr sz="2800" dirty="0">
                <a:latin typeface="Arial" panose="020B0604020202020204" pitchFamily="34" charset="0"/>
                <a:cs typeface="Arial" panose="020B0604020202020204" pitchFamily="34" charset="0"/>
              </a:rPr>
              <a:t>Crude</a:t>
            </a:r>
            <a:r>
              <a:rPr sz="2800" spc="-70" dirty="0">
                <a:latin typeface="Arial" panose="020B0604020202020204" pitchFamily="34" charset="0"/>
                <a:cs typeface="Arial" panose="020B0604020202020204" pitchFamily="34" charset="0"/>
              </a:rPr>
              <a:t> </a:t>
            </a:r>
            <a:r>
              <a:rPr sz="2800" dirty="0">
                <a:latin typeface="Arial" panose="020B0604020202020204" pitchFamily="34" charset="0"/>
                <a:cs typeface="Arial" panose="020B0604020202020204" pitchFamily="34" charset="0"/>
              </a:rPr>
              <a:t>Oil</a:t>
            </a:r>
            <a:r>
              <a:rPr sz="2800" spc="-80" dirty="0">
                <a:latin typeface="Arial" panose="020B0604020202020204" pitchFamily="34" charset="0"/>
                <a:cs typeface="Arial" panose="020B0604020202020204" pitchFamily="34" charset="0"/>
              </a:rPr>
              <a:t> </a:t>
            </a:r>
            <a:r>
              <a:rPr sz="2800" dirty="0">
                <a:latin typeface="Arial" panose="020B0604020202020204" pitchFamily="34" charset="0"/>
                <a:cs typeface="Arial" panose="020B0604020202020204" pitchFamily="34" charset="0"/>
              </a:rPr>
              <a:t>Prices:</a:t>
            </a:r>
            <a:r>
              <a:rPr sz="2800" spc="-70" dirty="0">
                <a:latin typeface="Arial" panose="020B0604020202020204" pitchFamily="34" charset="0"/>
                <a:cs typeface="Arial" panose="020B0604020202020204" pitchFamily="34" charset="0"/>
              </a:rPr>
              <a:t> </a:t>
            </a:r>
            <a:r>
              <a:rPr sz="2800" spc="-20" dirty="0">
                <a:latin typeface="Arial" panose="020B0604020202020204" pitchFamily="34" charset="0"/>
                <a:cs typeface="Arial" panose="020B0604020202020204" pitchFamily="34" charset="0"/>
              </a:rPr>
              <a:t>West</a:t>
            </a:r>
            <a:r>
              <a:rPr sz="2800" spc="-75" dirty="0">
                <a:latin typeface="Arial" panose="020B0604020202020204" pitchFamily="34" charset="0"/>
                <a:cs typeface="Arial" panose="020B0604020202020204" pitchFamily="34" charset="0"/>
              </a:rPr>
              <a:t> </a:t>
            </a:r>
            <a:r>
              <a:rPr sz="2800" spc="-60" dirty="0">
                <a:latin typeface="Arial" panose="020B0604020202020204" pitchFamily="34" charset="0"/>
                <a:cs typeface="Arial" panose="020B0604020202020204" pitchFamily="34" charset="0"/>
              </a:rPr>
              <a:t>Texas</a:t>
            </a:r>
            <a:r>
              <a:rPr sz="2800" spc="-50" dirty="0">
                <a:latin typeface="Arial" panose="020B0604020202020204" pitchFamily="34" charset="0"/>
                <a:cs typeface="Arial" panose="020B0604020202020204" pitchFamily="34" charset="0"/>
              </a:rPr>
              <a:t> </a:t>
            </a:r>
            <a:r>
              <a:rPr sz="2800" spc="-10" dirty="0">
                <a:latin typeface="Arial" panose="020B0604020202020204" pitchFamily="34" charset="0"/>
                <a:cs typeface="Arial" panose="020B0604020202020204" pitchFamily="34" charset="0"/>
              </a:rPr>
              <a:t>Intermediate </a:t>
            </a:r>
            <a:r>
              <a:rPr sz="2800" dirty="0">
                <a:latin typeface="Arial" panose="020B0604020202020204" pitchFamily="34" charset="0"/>
                <a:cs typeface="Arial" panose="020B0604020202020204" pitchFamily="34" charset="0"/>
              </a:rPr>
              <a:t>(WTI)</a:t>
            </a:r>
            <a:r>
              <a:rPr sz="2800" spc="-10" dirty="0">
                <a:latin typeface="Arial" panose="020B0604020202020204" pitchFamily="34" charset="0"/>
                <a:cs typeface="Arial" panose="020B0604020202020204" pitchFamily="34" charset="0"/>
              </a:rPr>
              <a:t> </a:t>
            </a:r>
            <a:r>
              <a:rPr sz="2800" dirty="0">
                <a:latin typeface="Arial" panose="020B0604020202020204" pitchFamily="34" charset="0"/>
                <a:cs typeface="Arial" panose="020B0604020202020204" pitchFamily="34" charset="0"/>
              </a:rPr>
              <a:t>-</a:t>
            </a:r>
            <a:r>
              <a:rPr sz="2800" spc="-25" dirty="0">
                <a:latin typeface="Arial" panose="020B0604020202020204" pitchFamily="34" charset="0"/>
                <a:cs typeface="Arial" panose="020B0604020202020204" pitchFamily="34" charset="0"/>
              </a:rPr>
              <a:t> </a:t>
            </a:r>
            <a:r>
              <a:rPr sz="2800" dirty="0">
                <a:latin typeface="Arial" panose="020B0604020202020204" pitchFamily="34" charset="0"/>
                <a:cs typeface="Arial" panose="020B0604020202020204" pitchFamily="34" charset="0"/>
              </a:rPr>
              <a:t>Cushing,</a:t>
            </a:r>
            <a:r>
              <a:rPr sz="2800" spc="-15" dirty="0">
                <a:latin typeface="Arial" panose="020B0604020202020204" pitchFamily="34" charset="0"/>
                <a:cs typeface="Arial" panose="020B0604020202020204" pitchFamily="34" charset="0"/>
              </a:rPr>
              <a:t> </a:t>
            </a:r>
            <a:r>
              <a:rPr sz="2800" spc="-10" dirty="0">
                <a:latin typeface="Arial" panose="020B0604020202020204" pitchFamily="34" charset="0"/>
                <a:cs typeface="Arial" panose="020B0604020202020204" pitchFamily="34" charset="0"/>
              </a:rPr>
              <a:t>Oklahoma</a:t>
            </a:r>
            <a:endParaRPr sz="2800" dirty="0">
              <a:latin typeface="Arial" panose="020B0604020202020204" pitchFamily="34" charset="0"/>
              <a:cs typeface="Arial" panose="020B0604020202020204" pitchFamily="34" charset="0"/>
            </a:endParaRPr>
          </a:p>
        </p:txBody>
      </p:sp>
      <p:graphicFrame>
        <p:nvGraphicFramePr>
          <p:cNvPr id="2" name="Chart 1" descr="Line chart showing a time series from January 2018 through early 2026. Values fluctuate between about 50 and 70 in 2018–2019, drop sharply in early 2020 to a low near negative 40, then recover steadily through 2021. The series peaks above 120 in 2022, declines to the 70–90 range during 2023–2024, and rises again to around 110 by early 2026">
            <a:extLst>
              <a:ext uri="{FF2B5EF4-FFF2-40B4-BE49-F238E27FC236}">
                <a16:creationId xmlns:a16="http://schemas.microsoft.com/office/drawing/2014/main" id="{3C64E104-39F9-4294-87A3-57D994EF79C9}"/>
              </a:ext>
              <a:ext uri="{147F2762-F138-4A5C-976F-8EAC2B608ADB}">
                <a16:predDERef xmlns:a16="http://schemas.microsoft.com/office/drawing/2014/main" pred="{1361F179-5986-4272-A8C3-9C6DCF7CE499}"/>
              </a:ext>
            </a:extLst>
          </p:cNvPr>
          <p:cNvGraphicFramePr>
            <a:graphicFrameLocks/>
          </p:cNvGraphicFramePr>
          <p:nvPr>
            <p:extLst>
              <p:ext uri="{D42A27DB-BD31-4B8C-83A1-F6EECF244321}">
                <p14:modId xmlns:p14="http://schemas.microsoft.com/office/powerpoint/2010/main" val="1943428304"/>
              </p:ext>
            </p:extLst>
          </p:nvPr>
        </p:nvGraphicFramePr>
        <p:xfrm>
          <a:off x="767830" y="1401978"/>
          <a:ext cx="6924954" cy="4512412"/>
        </p:xfrm>
        <a:graphic>
          <a:graphicData uri="http://schemas.openxmlformats.org/drawingml/2006/chart">
            <c:chart xmlns:c="http://schemas.openxmlformats.org/drawingml/2006/chart" xmlns:r="http://schemas.openxmlformats.org/officeDocument/2006/relationships" r:id="rId2"/>
          </a:graphicData>
        </a:graphic>
      </p:graphicFrame>
      <p:sp>
        <p:nvSpPr>
          <p:cNvPr id="23" name="object 23"/>
          <p:cNvSpPr txBox="1"/>
          <p:nvPr/>
        </p:nvSpPr>
        <p:spPr>
          <a:xfrm>
            <a:off x="761412" y="6023970"/>
            <a:ext cx="5563187" cy="566822"/>
          </a:xfrm>
          <a:prstGeom prst="rect">
            <a:avLst/>
          </a:prstGeom>
        </p:spPr>
        <p:txBody>
          <a:bodyPr vert="horz" wrap="square" lIns="0" tIns="12700" rIns="0" bIns="0" rtlCol="0">
            <a:spAutoFit/>
          </a:bodyPr>
          <a:lstStyle/>
          <a:p>
            <a:pPr marL="20955" marR="5080">
              <a:lnSpc>
                <a:spcPct val="100000"/>
              </a:lnSpc>
              <a:spcBef>
                <a:spcPts val="955"/>
              </a:spcBef>
            </a:pPr>
            <a:r>
              <a:rPr sz="1200" dirty="0">
                <a:latin typeface="Arial" panose="020B0604020202020204" pitchFamily="34" charset="0"/>
                <a:cs typeface="Arial" panose="020B0604020202020204" pitchFamily="34" charset="0"/>
              </a:rPr>
              <a:t>Data</a:t>
            </a:r>
            <a:r>
              <a:rPr sz="1200" spc="-3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from: U.S.</a:t>
            </a:r>
            <a:r>
              <a:rPr sz="1200" spc="-2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Energy</a:t>
            </a:r>
            <a:r>
              <a:rPr sz="1200" spc="-35" dirty="0">
                <a:latin typeface="Arial" panose="020B0604020202020204" pitchFamily="34" charset="0"/>
                <a:cs typeface="Arial" panose="020B0604020202020204" pitchFamily="34" charset="0"/>
              </a:rPr>
              <a:t> </a:t>
            </a:r>
            <a:r>
              <a:rPr sz="1200" spc="-10" dirty="0">
                <a:latin typeface="Arial" panose="020B0604020202020204" pitchFamily="34" charset="0"/>
                <a:cs typeface="Arial" panose="020B0604020202020204" pitchFamily="34" charset="0"/>
              </a:rPr>
              <a:t>Information</a:t>
            </a:r>
            <a:r>
              <a:rPr sz="1200" spc="-35" dirty="0">
                <a:latin typeface="Arial" panose="020B0604020202020204" pitchFamily="34" charset="0"/>
                <a:cs typeface="Arial" panose="020B0604020202020204" pitchFamily="34" charset="0"/>
              </a:rPr>
              <a:t> </a:t>
            </a:r>
            <a:r>
              <a:rPr sz="1200" spc="-10" dirty="0">
                <a:latin typeface="Arial" panose="020B0604020202020204" pitchFamily="34" charset="0"/>
                <a:cs typeface="Arial" panose="020B0604020202020204" pitchFamily="34" charset="0"/>
              </a:rPr>
              <a:t>Administration,</a:t>
            </a:r>
            <a:r>
              <a:rPr sz="1200" spc="-4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Crude</a:t>
            </a:r>
            <a:r>
              <a:rPr sz="1200" spc="-4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Oil</a:t>
            </a:r>
            <a:r>
              <a:rPr sz="1200" spc="-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Prices:</a:t>
            </a:r>
            <a:r>
              <a:rPr sz="1200" spc="-5" dirty="0">
                <a:latin typeface="Arial" panose="020B0604020202020204" pitchFamily="34" charset="0"/>
                <a:cs typeface="Arial" panose="020B0604020202020204" pitchFamily="34" charset="0"/>
              </a:rPr>
              <a:t> </a:t>
            </a:r>
            <a:r>
              <a:rPr sz="1200" spc="-10" dirty="0">
                <a:latin typeface="Arial" panose="020B0604020202020204" pitchFamily="34" charset="0"/>
                <a:cs typeface="Arial" panose="020B0604020202020204" pitchFamily="34" charset="0"/>
              </a:rPr>
              <a:t>West Texas Intermediate</a:t>
            </a:r>
            <a:r>
              <a:rPr sz="1200" spc="-4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(WTI)</a:t>
            </a:r>
            <a:r>
              <a:rPr sz="1200" spc="-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a:t>
            </a:r>
            <a:r>
              <a:rPr sz="1200" spc="-1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Cushing,</a:t>
            </a:r>
            <a:r>
              <a:rPr sz="1200" spc="-2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Oklahoma</a:t>
            </a:r>
            <a:r>
              <a:rPr sz="1200" spc="5" dirty="0">
                <a:latin typeface="Arial" panose="020B0604020202020204" pitchFamily="34" charset="0"/>
                <a:cs typeface="Arial" panose="020B0604020202020204" pitchFamily="34" charset="0"/>
              </a:rPr>
              <a:t> </a:t>
            </a:r>
            <a:r>
              <a:rPr sz="1200" spc="-10" dirty="0">
                <a:latin typeface="Arial" panose="020B0604020202020204" pitchFamily="34" charset="0"/>
                <a:cs typeface="Arial" panose="020B0604020202020204" pitchFamily="34" charset="0"/>
              </a:rPr>
              <a:t>[DCOILWTICO],</a:t>
            </a:r>
            <a:r>
              <a:rPr sz="1200" spc="-20" dirty="0">
                <a:latin typeface="Arial" panose="020B0604020202020204" pitchFamily="34" charset="0"/>
                <a:cs typeface="Arial" panose="020B0604020202020204" pitchFamily="34" charset="0"/>
              </a:rPr>
              <a:t> </a:t>
            </a:r>
            <a:r>
              <a:rPr sz="1200" spc="-10" dirty="0">
                <a:latin typeface="Arial" panose="020B0604020202020204" pitchFamily="34" charset="0"/>
                <a:cs typeface="Arial" panose="020B0604020202020204" pitchFamily="34" charset="0"/>
              </a:rPr>
              <a:t>retrieved</a:t>
            </a:r>
            <a:r>
              <a:rPr sz="1200" spc="-5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from</a:t>
            </a:r>
            <a:r>
              <a:rPr sz="1200" spc="-10" dirty="0">
                <a:latin typeface="Arial" panose="020B0604020202020204" pitchFamily="34" charset="0"/>
                <a:cs typeface="Arial" panose="020B0604020202020204" pitchFamily="34" charset="0"/>
              </a:rPr>
              <a:t> FRED, </a:t>
            </a:r>
            <a:r>
              <a:rPr sz="1200" dirty="0">
                <a:latin typeface="Arial" panose="020B0604020202020204" pitchFamily="34" charset="0"/>
                <a:cs typeface="Arial" panose="020B0604020202020204" pitchFamily="34" charset="0"/>
              </a:rPr>
              <a:t>Federal</a:t>
            </a:r>
            <a:r>
              <a:rPr sz="1200" spc="-4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Reserve</a:t>
            </a:r>
            <a:r>
              <a:rPr sz="1200" spc="-2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Bank</a:t>
            </a:r>
            <a:r>
              <a:rPr sz="1200" spc="-3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of</a:t>
            </a:r>
            <a:r>
              <a:rPr sz="1200" spc="-2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St.</a:t>
            </a:r>
            <a:r>
              <a:rPr sz="1200" spc="-3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Louis;</a:t>
            </a:r>
            <a:r>
              <a:rPr sz="1200" spc="-35" dirty="0">
                <a:latin typeface="Arial" panose="020B0604020202020204" pitchFamily="34" charset="0"/>
                <a:cs typeface="Arial" panose="020B0604020202020204" pitchFamily="34" charset="0"/>
              </a:rPr>
              <a:t> </a:t>
            </a:r>
            <a:r>
              <a:rPr sz="1200" spc="-10" dirty="0">
                <a:latin typeface="Arial" panose="020B0604020202020204" pitchFamily="34" charset="0"/>
                <a:cs typeface="Arial" panose="020B0604020202020204" pitchFamily="34" charset="0"/>
              </a:rPr>
              <a:t>https://fred.stlouisfed.org/series/DCOILWTICO</a:t>
            </a:r>
            <a:endParaRPr sz="1200" dirty="0">
              <a:latin typeface="Arial" panose="020B0604020202020204" pitchFamily="34" charset="0"/>
              <a:cs typeface="Arial" panose="020B0604020202020204" pitchFamily="34" charset="0"/>
            </a:endParaRPr>
          </a:p>
        </p:txBody>
      </p:sp>
      <p:graphicFrame>
        <p:nvGraphicFramePr>
          <p:cNvPr id="4" name="object 4"/>
          <p:cNvGraphicFramePr>
            <a:graphicFrameLocks noGrp="1"/>
          </p:cNvGraphicFramePr>
          <p:nvPr>
            <p:extLst>
              <p:ext uri="{D42A27DB-BD31-4B8C-83A1-F6EECF244321}">
                <p14:modId xmlns:p14="http://schemas.microsoft.com/office/powerpoint/2010/main" val="2812104099"/>
              </p:ext>
            </p:extLst>
          </p:nvPr>
        </p:nvGraphicFramePr>
        <p:xfrm>
          <a:off x="7848600" y="1066800"/>
          <a:ext cx="3986149" cy="4847590"/>
        </p:xfrm>
        <a:graphic>
          <a:graphicData uri="http://schemas.openxmlformats.org/drawingml/2006/table">
            <a:tbl>
              <a:tblPr firstRow="1" bandRow="1">
                <a:tableStyleId>{616DA210-FB5B-4158-B5E0-FEB733F419BA}</a:tableStyleId>
              </a:tblPr>
              <a:tblGrid>
                <a:gridCol w="797230">
                  <a:extLst>
                    <a:ext uri="{9D8B030D-6E8A-4147-A177-3AD203B41FA5}">
                      <a16:colId xmlns:a16="http://schemas.microsoft.com/office/drawing/2014/main" val="20000"/>
                    </a:ext>
                  </a:extLst>
                </a:gridCol>
                <a:gridCol w="797230">
                  <a:extLst>
                    <a:ext uri="{9D8B030D-6E8A-4147-A177-3AD203B41FA5}">
                      <a16:colId xmlns:a16="http://schemas.microsoft.com/office/drawing/2014/main" val="20001"/>
                    </a:ext>
                  </a:extLst>
                </a:gridCol>
                <a:gridCol w="797229">
                  <a:extLst>
                    <a:ext uri="{9D8B030D-6E8A-4147-A177-3AD203B41FA5}">
                      <a16:colId xmlns:a16="http://schemas.microsoft.com/office/drawing/2014/main" val="20002"/>
                    </a:ext>
                  </a:extLst>
                </a:gridCol>
                <a:gridCol w="797230">
                  <a:extLst>
                    <a:ext uri="{9D8B030D-6E8A-4147-A177-3AD203B41FA5}">
                      <a16:colId xmlns:a16="http://schemas.microsoft.com/office/drawing/2014/main" val="20003"/>
                    </a:ext>
                  </a:extLst>
                </a:gridCol>
                <a:gridCol w="797230">
                  <a:extLst>
                    <a:ext uri="{9D8B030D-6E8A-4147-A177-3AD203B41FA5}">
                      <a16:colId xmlns:a16="http://schemas.microsoft.com/office/drawing/2014/main" val="20004"/>
                    </a:ext>
                  </a:extLst>
                </a:gridCol>
              </a:tblGrid>
              <a:tr h="512445">
                <a:tc>
                  <a:txBody>
                    <a:bodyPr/>
                    <a:lstStyle/>
                    <a:p>
                      <a:pPr marL="147320" marR="139065" indent="60960">
                        <a:lnSpc>
                          <a:spcPct val="100000"/>
                        </a:lnSpc>
                        <a:spcBef>
                          <a:spcPts val="670"/>
                        </a:spcBef>
                      </a:pPr>
                      <a:r>
                        <a:rPr sz="1100" b="1" dirty="0">
                          <a:solidFill>
                            <a:schemeClr val="bg1"/>
                          </a:solidFill>
                          <a:latin typeface="Arial" panose="020B0604020202020204" pitchFamily="34" charset="0"/>
                          <a:cs typeface="Arial" panose="020B0604020202020204" pitchFamily="34" charset="0"/>
                        </a:rPr>
                        <a:t>Year</a:t>
                      </a:r>
                      <a:r>
                        <a:rPr sz="1100" b="1" spc="-15" dirty="0">
                          <a:solidFill>
                            <a:schemeClr val="bg1"/>
                          </a:solidFill>
                          <a:latin typeface="Arial" panose="020B0604020202020204" pitchFamily="34" charset="0"/>
                          <a:cs typeface="Arial" panose="020B0604020202020204" pitchFamily="34" charset="0"/>
                        </a:rPr>
                        <a:t> </a:t>
                      </a:r>
                      <a:r>
                        <a:rPr sz="1100" b="1" spc="-50" dirty="0">
                          <a:solidFill>
                            <a:schemeClr val="bg1"/>
                          </a:solidFill>
                          <a:latin typeface="Arial" panose="020B0604020202020204" pitchFamily="34" charset="0"/>
                          <a:cs typeface="Arial" panose="020B0604020202020204" pitchFamily="34" charset="0"/>
                        </a:rPr>
                        <a:t>-</a:t>
                      </a:r>
                      <a:r>
                        <a:rPr sz="1100" b="1" spc="-10" dirty="0">
                          <a:solidFill>
                            <a:schemeClr val="bg1"/>
                          </a:solidFill>
                          <a:latin typeface="Arial" panose="020B0604020202020204" pitchFamily="34" charset="0"/>
                          <a:cs typeface="Arial" panose="020B0604020202020204" pitchFamily="34" charset="0"/>
                        </a:rPr>
                        <a:t> Quarter</a:t>
                      </a:r>
                      <a:endParaRPr sz="1100" dirty="0">
                        <a:solidFill>
                          <a:schemeClr val="bg1"/>
                        </a:solidFill>
                        <a:latin typeface="Arial" panose="020B0604020202020204" pitchFamily="34" charset="0"/>
                        <a:cs typeface="Arial" panose="020B0604020202020204" pitchFamily="34" charset="0"/>
                      </a:endParaRPr>
                    </a:p>
                  </a:txBody>
                  <a:tcPr marL="0" marR="0" marT="85090" marB="0">
                    <a:solidFill>
                      <a:srgbClr val="472C7B"/>
                    </a:solidFill>
                  </a:tcPr>
                </a:tc>
                <a:tc>
                  <a:txBody>
                    <a:bodyPr/>
                    <a:lstStyle/>
                    <a:p>
                      <a:pPr marL="106680" marR="99695" indent="635" algn="ctr">
                        <a:lnSpc>
                          <a:spcPct val="100000"/>
                        </a:lnSpc>
                      </a:pPr>
                      <a:r>
                        <a:rPr sz="1100" b="1" spc="-10" dirty="0">
                          <a:solidFill>
                            <a:schemeClr val="bg1"/>
                          </a:solidFill>
                          <a:latin typeface="Arial" panose="020B0604020202020204" pitchFamily="34" charset="0"/>
                          <a:cs typeface="Arial" panose="020B0604020202020204" pitchFamily="34" charset="0"/>
                        </a:rPr>
                        <a:t>Average </a:t>
                      </a:r>
                      <a:r>
                        <a:rPr sz="1100" b="1" dirty="0">
                          <a:solidFill>
                            <a:schemeClr val="bg1"/>
                          </a:solidFill>
                          <a:latin typeface="Arial" panose="020B0604020202020204" pitchFamily="34" charset="0"/>
                          <a:cs typeface="Arial" panose="020B0604020202020204" pitchFamily="34" charset="0"/>
                        </a:rPr>
                        <a:t>Crude</a:t>
                      </a:r>
                      <a:r>
                        <a:rPr sz="1100" b="1" spc="-25" dirty="0">
                          <a:solidFill>
                            <a:schemeClr val="bg1"/>
                          </a:solidFill>
                          <a:latin typeface="Arial" panose="020B0604020202020204" pitchFamily="34" charset="0"/>
                          <a:cs typeface="Arial" panose="020B0604020202020204" pitchFamily="34" charset="0"/>
                        </a:rPr>
                        <a:t> Oil </a:t>
                      </a:r>
                      <a:r>
                        <a:rPr sz="1100" b="1" spc="-10" dirty="0">
                          <a:solidFill>
                            <a:schemeClr val="bg1"/>
                          </a:solidFill>
                          <a:latin typeface="Arial" panose="020B0604020202020204" pitchFamily="34" charset="0"/>
                          <a:cs typeface="Arial" panose="020B0604020202020204" pitchFamily="34" charset="0"/>
                        </a:rPr>
                        <a:t>Prices</a:t>
                      </a:r>
                      <a:endParaRPr sz="1100" dirty="0">
                        <a:solidFill>
                          <a:schemeClr val="bg1"/>
                        </a:solidFill>
                        <a:latin typeface="Arial" panose="020B0604020202020204" pitchFamily="34" charset="0"/>
                        <a:cs typeface="Arial" panose="020B0604020202020204" pitchFamily="34" charset="0"/>
                      </a:endParaRPr>
                    </a:p>
                  </a:txBody>
                  <a:tcPr marL="0" marR="0" marT="0" marB="0">
                    <a:solidFill>
                      <a:srgbClr val="472C7B"/>
                    </a:solidFill>
                  </a:tcPr>
                </a:tc>
                <a:tc>
                  <a:txBody>
                    <a:bodyPr/>
                    <a:lstStyle/>
                    <a:p>
                      <a:pPr marL="147955" marR="138430" indent="60960">
                        <a:lnSpc>
                          <a:spcPct val="100000"/>
                        </a:lnSpc>
                        <a:spcBef>
                          <a:spcPts val="670"/>
                        </a:spcBef>
                      </a:pPr>
                      <a:r>
                        <a:rPr sz="1100" b="1" dirty="0">
                          <a:solidFill>
                            <a:schemeClr val="bg1"/>
                          </a:solidFill>
                          <a:latin typeface="Arial" panose="020B0604020202020204" pitchFamily="34" charset="0"/>
                          <a:cs typeface="Arial" panose="020B0604020202020204" pitchFamily="34" charset="0"/>
                        </a:rPr>
                        <a:t>Year</a:t>
                      </a:r>
                      <a:r>
                        <a:rPr sz="1100" b="1" spc="-15" dirty="0">
                          <a:solidFill>
                            <a:schemeClr val="bg1"/>
                          </a:solidFill>
                          <a:latin typeface="Arial" panose="020B0604020202020204" pitchFamily="34" charset="0"/>
                          <a:cs typeface="Arial" panose="020B0604020202020204" pitchFamily="34" charset="0"/>
                        </a:rPr>
                        <a:t> </a:t>
                      </a:r>
                      <a:r>
                        <a:rPr sz="1100" b="1" spc="-50" dirty="0">
                          <a:solidFill>
                            <a:schemeClr val="bg1"/>
                          </a:solidFill>
                          <a:latin typeface="Arial" panose="020B0604020202020204" pitchFamily="34" charset="0"/>
                          <a:cs typeface="Arial" panose="020B0604020202020204" pitchFamily="34" charset="0"/>
                        </a:rPr>
                        <a:t>-</a:t>
                      </a:r>
                      <a:r>
                        <a:rPr sz="1100" b="1" spc="-10" dirty="0">
                          <a:solidFill>
                            <a:schemeClr val="bg1"/>
                          </a:solidFill>
                          <a:latin typeface="Arial" panose="020B0604020202020204" pitchFamily="34" charset="0"/>
                          <a:cs typeface="Arial" panose="020B0604020202020204" pitchFamily="34" charset="0"/>
                        </a:rPr>
                        <a:t> Quarter</a:t>
                      </a:r>
                      <a:endParaRPr sz="1100" dirty="0">
                        <a:solidFill>
                          <a:schemeClr val="bg1"/>
                        </a:solidFill>
                        <a:latin typeface="Arial" panose="020B0604020202020204" pitchFamily="34" charset="0"/>
                        <a:cs typeface="Arial" panose="020B0604020202020204" pitchFamily="34" charset="0"/>
                      </a:endParaRPr>
                    </a:p>
                  </a:txBody>
                  <a:tcPr marL="0" marR="0" marT="85090" marB="0">
                    <a:solidFill>
                      <a:srgbClr val="472C7B"/>
                    </a:solidFill>
                  </a:tcPr>
                </a:tc>
                <a:tc>
                  <a:txBody>
                    <a:bodyPr/>
                    <a:lstStyle/>
                    <a:p>
                      <a:pPr marL="106680" marR="99060" indent="635" algn="ctr">
                        <a:lnSpc>
                          <a:spcPct val="100000"/>
                        </a:lnSpc>
                      </a:pPr>
                      <a:r>
                        <a:rPr sz="1100" b="1" spc="-10" dirty="0">
                          <a:solidFill>
                            <a:schemeClr val="bg1"/>
                          </a:solidFill>
                          <a:latin typeface="Arial" panose="020B0604020202020204" pitchFamily="34" charset="0"/>
                          <a:cs typeface="Arial" panose="020B0604020202020204" pitchFamily="34" charset="0"/>
                        </a:rPr>
                        <a:t>Average </a:t>
                      </a:r>
                      <a:r>
                        <a:rPr sz="1100" b="1" dirty="0">
                          <a:solidFill>
                            <a:schemeClr val="bg1"/>
                          </a:solidFill>
                          <a:latin typeface="Arial" panose="020B0604020202020204" pitchFamily="34" charset="0"/>
                          <a:cs typeface="Arial" panose="020B0604020202020204" pitchFamily="34" charset="0"/>
                        </a:rPr>
                        <a:t>Crude</a:t>
                      </a:r>
                      <a:r>
                        <a:rPr sz="1100" b="1" spc="-25" dirty="0">
                          <a:solidFill>
                            <a:schemeClr val="bg1"/>
                          </a:solidFill>
                          <a:latin typeface="Arial" panose="020B0604020202020204" pitchFamily="34" charset="0"/>
                          <a:cs typeface="Arial" panose="020B0604020202020204" pitchFamily="34" charset="0"/>
                        </a:rPr>
                        <a:t> Oil </a:t>
                      </a:r>
                      <a:r>
                        <a:rPr sz="1100" b="1" spc="-10" dirty="0">
                          <a:solidFill>
                            <a:schemeClr val="bg1"/>
                          </a:solidFill>
                          <a:latin typeface="Arial" panose="020B0604020202020204" pitchFamily="34" charset="0"/>
                          <a:cs typeface="Arial" panose="020B0604020202020204" pitchFamily="34" charset="0"/>
                        </a:rPr>
                        <a:t>Prices</a:t>
                      </a:r>
                      <a:endParaRPr sz="1100" dirty="0">
                        <a:solidFill>
                          <a:schemeClr val="bg1"/>
                        </a:solidFill>
                        <a:latin typeface="Arial" panose="020B0604020202020204" pitchFamily="34" charset="0"/>
                        <a:cs typeface="Arial" panose="020B0604020202020204" pitchFamily="34" charset="0"/>
                      </a:endParaRPr>
                    </a:p>
                  </a:txBody>
                  <a:tcPr marL="0" marR="0" marT="0" marB="0">
                    <a:solidFill>
                      <a:srgbClr val="472C7B"/>
                    </a:solidFill>
                  </a:tcPr>
                </a:tc>
                <a:tc>
                  <a:txBody>
                    <a:bodyPr/>
                    <a:lstStyle/>
                    <a:p>
                      <a:pPr marL="15240" marR="6350" algn="ctr">
                        <a:lnSpc>
                          <a:spcPct val="100000"/>
                        </a:lnSpc>
                        <a:spcBef>
                          <a:spcPts val="10"/>
                        </a:spcBef>
                      </a:pPr>
                      <a:r>
                        <a:rPr sz="1100" b="1" dirty="0">
                          <a:solidFill>
                            <a:schemeClr val="bg1"/>
                          </a:solidFill>
                          <a:latin typeface="Arial" panose="020B0604020202020204" pitchFamily="34" charset="0"/>
                          <a:cs typeface="Arial" panose="020B0604020202020204" pitchFamily="34" charset="0"/>
                        </a:rPr>
                        <a:t>Year</a:t>
                      </a:r>
                      <a:r>
                        <a:rPr sz="1100" b="1" spc="-20" dirty="0">
                          <a:solidFill>
                            <a:schemeClr val="bg1"/>
                          </a:solidFill>
                          <a:latin typeface="Arial" panose="020B0604020202020204" pitchFamily="34" charset="0"/>
                          <a:cs typeface="Arial" panose="020B0604020202020204" pitchFamily="34" charset="0"/>
                        </a:rPr>
                        <a:t> Over </a:t>
                      </a:r>
                      <a:r>
                        <a:rPr sz="1100" b="1" dirty="0">
                          <a:solidFill>
                            <a:schemeClr val="bg1"/>
                          </a:solidFill>
                          <a:latin typeface="Arial" panose="020B0604020202020204" pitchFamily="34" charset="0"/>
                          <a:cs typeface="Arial" panose="020B0604020202020204" pitchFamily="34" charset="0"/>
                        </a:rPr>
                        <a:t>Year</a:t>
                      </a:r>
                      <a:r>
                        <a:rPr sz="1100" b="1" spc="-20" dirty="0">
                          <a:solidFill>
                            <a:schemeClr val="bg1"/>
                          </a:solidFill>
                          <a:latin typeface="Arial" panose="020B0604020202020204" pitchFamily="34" charset="0"/>
                          <a:cs typeface="Arial" panose="020B0604020202020204" pitchFamily="34" charset="0"/>
                        </a:rPr>
                        <a:t> </a:t>
                      </a:r>
                      <a:r>
                        <a:rPr sz="1100" b="1" spc="-10" dirty="0">
                          <a:solidFill>
                            <a:schemeClr val="bg1"/>
                          </a:solidFill>
                          <a:latin typeface="Arial" panose="020B0604020202020204" pitchFamily="34" charset="0"/>
                          <a:cs typeface="Arial" panose="020B0604020202020204" pitchFamily="34" charset="0"/>
                        </a:rPr>
                        <a:t>Change</a:t>
                      </a:r>
                      <a:endParaRPr sz="1100" dirty="0">
                        <a:solidFill>
                          <a:schemeClr val="bg1"/>
                        </a:solidFill>
                        <a:latin typeface="Arial" panose="020B0604020202020204" pitchFamily="34" charset="0"/>
                        <a:cs typeface="Arial" panose="020B0604020202020204" pitchFamily="34" charset="0"/>
                      </a:endParaRPr>
                    </a:p>
                    <a:p>
                      <a:pPr marL="1905" algn="ctr">
                        <a:lnSpc>
                          <a:spcPts val="1285"/>
                        </a:lnSpc>
                      </a:pPr>
                      <a:r>
                        <a:rPr sz="1100" b="1" spc="-50" dirty="0">
                          <a:solidFill>
                            <a:schemeClr val="bg1"/>
                          </a:solidFill>
                          <a:latin typeface="Arial" panose="020B0604020202020204" pitchFamily="34" charset="0"/>
                          <a:cs typeface="Arial" panose="020B0604020202020204" pitchFamily="34" charset="0"/>
                        </a:rPr>
                        <a:t>%</a:t>
                      </a:r>
                      <a:endParaRPr sz="1100" dirty="0">
                        <a:solidFill>
                          <a:schemeClr val="bg1"/>
                        </a:solidFill>
                        <a:latin typeface="Arial" panose="020B0604020202020204" pitchFamily="34" charset="0"/>
                        <a:cs typeface="Arial" panose="020B0604020202020204" pitchFamily="34" charset="0"/>
                      </a:endParaRPr>
                    </a:p>
                  </a:txBody>
                  <a:tcPr marL="0" marR="0" marT="1270" marB="0">
                    <a:solidFill>
                      <a:srgbClr val="472C7B"/>
                    </a:solidFill>
                  </a:tcPr>
                </a:tc>
                <a:extLst>
                  <a:ext uri="{0D108BD9-81ED-4DB2-BD59-A6C34878D82A}">
                    <a16:rowId xmlns:a16="http://schemas.microsoft.com/office/drawing/2014/main" val="10000"/>
                  </a:ext>
                </a:extLst>
              </a:tr>
              <a:tr h="321310">
                <a:tc>
                  <a:txBody>
                    <a:bodyPr/>
                    <a:lstStyle/>
                    <a:p>
                      <a:pPr algn="ctr">
                        <a:lnSpc>
                          <a:spcPct val="100000"/>
                        </a:lnSpc>
                        <a:spcBef>
                          <a:spcPts val="580"/>
                        </a:spcBef>
                      </a:pPr>
                      <a:r>
                        <a:rPr sz="1100" dirty="0">
                          <a:latin typeface="Arial" panose="020B0604020202020204" pitchFamily="34" charset="0"/>
                          <a:cs typeface="Arial" panose="020B0604020202020204" pitchFamily="34" charset="0"/>
                        </a:rPr>
                        <a:t>202</a:t>
                      </a:r>
                      <a:r>
                        <a:rPr lang="en-US" sz="1100" dirty="0">
                          <a:latin typeface="Arial" panose="020B0604020202020204" pitchFamily="34" charset="0"/>
                          <a:cs typeface="Arial" panose="020B0604020202020204" pitchFamily="34" charset="0"/>
                        </a:rPr>
                        <a:t>3</a:t>
                      </a:r>
                      <a:r>
                        <a:rPr sz="1100" spc="-35" dirty="0">
                          <a:latin typeface="Arial" panose="020B0604020202020204" pitchFamily="34" charset="0"/>
                          <a:cs typeface="Arial" panose="020B0604020202020204" pitchFamily="34" charset="0"/>
                        </a:rPr>
                        <a:t> </a:t>
                      </a:r>
                      <a:r>
                        <a:rPr sz="1100" spc="-25" dirty="0">
                          <a:latin typeface="Arial" panose="020B0604020202020204" pitchFamily="34" charset="0"/>
                          <a:cs typeface="Arial" panose="020B0604020202020204" pitchFamily="34" charset="0"/>
                        </a:rPr>
                        <a:t>Q1</a:t>
                      </a:r>
                      <a:endParaRPr sz="1100" dirty="0">
                        <a:latin typeface="Arial" panose="020B0604020202020204" pitchFamily="34" charset="0"/>
                        <a:cs typeface="Arial" panose="020B0604020202020204" pitchFamily="34" charset="0"/>
                      </a:endParaRPr>
                    </a:p>
                  </a:txBody>
                  <a:tcPr marL="0" marR="0" marT="73660" marB="0"/>
                </a:tc>
                <a:tc>
                  <a:txBody>
                    <a:bodyPr/>
                    <a:lstStyle/>
                    <a:p>
                      <a:pPr marL="215900">
                        <a:lnSpc>
                          <a:spcPct val="100000"/>
                        </a:lnSpc>
                        <a:spcBef>
                          <a:spcPts val="580"/>
                        </a:spcBef>
                      </a:pPr>
                      <a:r>
                        <a:rPr lang="en-US" sz="1100" dirty="0">
                          <a:latin typeface="Arial" panose="020B0604020202020204" pitchFamily="34" charset="0"/>
                          <a:cs typeface="Arial" panose="020B0604020202020204" pitchFamily="34" charset="0"/>
                        </a:rPr>
                        <a:t>75.93</a:t>
                      </a:r>
                    </a:p>
                  </a:txBody>
                  <a:tcPr marL="0" marR="0" marT="73660" marB="0"/>
                </a:tc>
                <a:tc>
                  <a:txBody>
                    <a:bodyPr/>
                    <a:lstStyle/>
                    <a:p>
                      <a:pPr algn="ctr">
                        <a:lnSpc>
                          <a:spcPct val="100000"/>
                        </a:lnSpc>
                        <a:spcBef>
                          <a:spcPts val="580"/>
                        </a:spcBef>
                      </a:pPr>
                      <a:r>
                        <a:rPr sz="1100" dirty="0">
                          <a:latin typeface="Arial" panose="020B0604020202020204" pitchFamily="34" charset="0"/>
                          <a:cs typeface="Arial" panose="020B0604020202020204" pitchFamily="34" charset="0"/>
                        </a:rPr>
                        <a:t>2022</a:t>
                      </a:r>
                      <a:r>
                        <a:rPr sz="1100" spc="-35" dirty="0">
                          <a:latin typeface="Arial" panose="020B0604020202020204" pitchFamily="34" charset="0"/>
                          <a:cs typeface="Arial" panose="020B0604020202020204" pitchFamily="34" charset="0"/>
                        </a:rPr>
                        <a:t> </a:t>
                      </a:r>
                      <a:r>
                        <a:rPr sz="1100" spc="-25" dirty="0">
                          <a:latin typeface="Arial" panose="020B0604020202020204" pitchFamily="34" charset="0"/>
                          <a:cs typeface="Arial" panose="020B0604020202020204" pitchFamily="34" charset="0"/>
                        </a:rPr>
                        <a:t>Q1</a:t>
                      </a:r>
                      <a:endParaRPr sz="1100" dirty="0">
                        <a:latin typeface="Arial" panose="020B0604020202020204" pitchFamily="34" charset="0"/>
                        <a:cs typeface="Arial" panose="020B0604020202020204" pitchFamily="34" charset="0"/>
                      </a:endParaRPr>
                    </a:p>
                  </a:txBody>
                  <a:tcPr marL="0" marR="0" marT="73660" marB="0"/>
                </a:tc>
                <a:tc>
                  <a:txBody>
                    <a:bodyPr/>
                    <a:lstStyle/>
                    <a:p>
                      <a:pPr marL="215900">
                        <a:lnSpc>
                          <a:spcPct val="100000"/>
                        </a:lnSpc>
                        <a:spcBef>
                          <a:spcPts val="580"/>
                        </a:spcBef>
                      </a:pPr>
                      <a:r>
                        <a:rPr sz="1100" spc="-10" dirty="0">
                          <a:latin typeface="Arial" panose="020B0604020202020204" pitchFamily="34" charset="0"/>
                          <a:cs typeface="Arial" panose="020B0604020202020204" pitchFamily="34" charset="0"/>
                        </a:rPr>
                        <a:t>95.18</a:t>
                      </a:r>
                      <a:endParaRPr sz="1100" dirty="0">
                        <a:latin typeface="Arial" panose="020B0604020202020204" pitchFamily="34" charset="0"/>
                        <a:cs typeface="Arial" panose="020B0604020202020204" pitchFamily="34" charset="0"/>
                      </a:endParaRPr>
                    </a:p>
                  </a:txBody>
                  <a:tcPr marL="0" marR="0" marT="73660" marB="0"/>
                </a:tc>
                <a:tc>
                  <a:txBody>
                    <a:bodyPr/>
                    <a:lstStyle/>
                    <a:p>
                      <a:pPr algn="ctr">
                        <a:lnSpc>
                          <a:spcPct val="100000"/>
                        </a:lnSpc>
                        <a:spcBef>
                          <a:spcPts val="580"/>
                        </a:spcBef>
                      </a:pPr>
                      <a:r>
                        <a:rPr lang="en-US" sz="1100" dirty="0">
                          <a:latin typeface="Arial" panose="020B0604020202020204" pitchFamily="34" charset="0"/>
                          <a:cs typeface="Arial" panose="020B0604020202020204" pitchFamily="34" charset="0"/>
                        </a:rPr>
                        <a:t>-20.2%</a:t>
                      </a:r>
                      <a:endParaRPr sz="1100" dirty="0">
                        <a:latin typeface="Arial" panose="020B0604020202020204" pitchFamily="34" charset="0"/>
                        <a:cs typeface="Arial" panose="020B0604020202020204" pitchFamily="34" charset="0"/>
                      </a:endParaRPr>
                    </a:p>
                  </a:txBody>
                  <a:tcPr marL="0" marR="0" marT="73660" marB="0"/>
                </a:tc>
                <a:extLst>
                  <a:ext uri="{0D108BD9-81ED-4DB2-BD59-A6C34878D82A}">
                    <a16:rowId xmlns:a16="http://schemas.microsoft.com/office/drawing/2014/main" val="10001"/>
                  </a:ext>
                </a:extLst>
              </a:tr>
              <a:tr h="321310">
                <a:tc>
                  <a:txBody>
                    <a:bodyPr/>
                    <a:lstStyle/>
                    <a:p>
                      <a:pPr algn="ctr">
                        <a:lnSpc>
                          <a:spcPct val="100000"/>
                        </a:lnSpc>
                        <a:spcBef>
                          <a:spcPts val="580"/>
                        </a:spcBef>
                      </a:pPr>
                      <a:r>
                        <a:rPr sz="1100" dirty="0">
                          <a:latin typeface="Arial" panose="020B0604020202020204" pitchFamily="34" charset="0"/>
                          <a:cs typeface="Arial" panose="020B0604020202020204" pitchFamily="34" charset="0"/>
                        </a:rPr>
                        <a:t>202</a:t>
                      </a:r>
                      <a:r>
                        <a:rPr lang="en-US" sz="1100" dirty="0">
                          <a:latin typeface="Arial" panose="020B0604020202020204" pitchFamily="34" charset="0"/>
                          <a:cs typeface="Arial" panose="020B0604020202020204" pitchFamily="34" charset="0"/>
                        </a:rPr>
                        <a:t>3</a:t>
                      </a:r>
                      <a:r>
                        <a:rPr sz="1100" spc="-35" dirty="0">
                          <a:latin typeface="Arial" panose="020B0604020202020204" pitchFamily="34" charset="0"/>
                          <a:cs typeface="Arial" panose="020B0604020202020204" pitchFamily="34" charset="0"/>
                        </a:rPr>
                        <a:t> </a:t>
                      </a:r>
                      <a:r>
                        <a:rPr sz="1100" spc="-25" dirty="0">
                          <a:latin typeface="Arial" panose="020B0604020202020204" pitchFamily="34" charset="0"/>
                          <a:cs typeface="Arial" panose="020B0604020202020204" pitchFamily="34" charset="0"/>
                        </a:rPr>
                        <a:t>Q2</a:t>
                      </a:r>
                      <a:endParaRPr sz="1100" dirty="0">
                        <a:latin typeface="Arial" panose="020B0604020202020204" pitchFamily="34" charset="0"/>
                        <a:cs typeface="Arial" panose="020B0604020202020204" pitchFamily="34" charset="0"/>
                      </a:endParaRPr>
                    </a:p>
                  </a:txBody>
                  <a:tcPr marL="0" marR="0" marT="73660" marB="0"/>
                </a:tc>
                <a:tc>
                  <a:txBody>
                    <a:bodyPr/>
                    <a:lstStyle/>
                    <a:p>
                      <a:pPr marL="179705">
                        <a:lnSpc>
                          <a:spcPct val="100000"/>
                        </a:lnSpc>
                        <a:spcBef>
                          <a:spcPts val="580"/>
                        </a:spcBef>
                      </a:pPr>
                      <a:r>
                        <a:rPr lang="en-US" sz="1100" dirty="0">
                          <a:latin typeface="Arial" panose="020B0604020202020204" pitchFamily="34" charset="0"/>
                          <a:cs typeface="Arial" panose="020B0604020202020204" pitchFamily="34" charset="0"/>
                        </a:rPr>
                        <a:t>73.59</a:t>
                      </a:r>
                      <a:endParaRPr sz="1100" dirty="0">
                        <a:latin typeface="Arial" panose="020B0604020202020204" pitchFamily="34" charset="0"/>
                        <a:cs typeface="Arial" panose="020B0604020202020204" pitchFamily="34" charset="0"/>
                      </a:endParaRPr>
                    </a:p>
                  </a:txBody>
                  <a:tcPr marL="0" marR="0" marT="73660" marB="0"/>
                </a:tc>
                <a:tc>
                  <a:txBody>
                    <a:bodyPr/>
                    <a:lstStyle/>
                    <a:p>
                      <a:pPr algn="ctr">
                        <a:lnSpc>
                          <a:spcPct val="100000"/>
                        </a:lnSpc>
                        <a:spcBef>
                          <a:spcPts val="580"/>
                        </a:spcBef>
                      </a:pPr>
                      <a:r>
                        <a:rPr sz="1100" dirty="0">
                          <a:latin typeface="Arial" panose="020B0604020202020204" pitchFamily="34" charset="0"/>
                          <a:cs typeface="Arial" panose="020B0604020202020204" pitchFamily="34" charset="0"/>
                        </a:rPr>
                        <a:t>2022</a:t>
                      </a:r>
                      <a:r>
                        <a:rPr sz="1100" spc="-35" dirty="0">
                          <a:latin typeface="Arial" panose="020B0604020202020204" pitchFamily="34" charset="0"/>
                          <a:cs typeface="Arial" panose="020B0604020202020204" pitchFamily="34" charset="0"/>
                        </a:rPr>
                        <a:t> </a:t>
                      </a:r>
                      <a:r>
                        <a:rPr sz="1100" spc="-25" dirty="0">
                          <a:latin typeface="Arial" panose="020B0604020202020204" pitchFamily="34" charset="0"/>
                          <a:cs typeface="Arial" panose="020B0604020202020204" pitchFamily="34" charset="0"/>
                        </a:rPr>
                        <a:t>Q2</a:t>
                      </a:r>
                      <a:endParaRPr sz="1100" dirty="0">
                        <a:latin typeface="Arial" panose="020B0604020202020204" pitchFamily="34" charset="0"/>
                        <a:cs typeface="Arial" panose="020B0604020202020204" pitchFamily="34" charset="0"/>
                      </a:endParaRPr>
                    </a:p>
                  </a:txBody>
                  <a:tcPr marL="0" marR="0" marT="73660" marB="0"/>
                </a:tc>
                <a:tc>
                  <a:txBody>
                    <a:bodyPr/>
                    <a:lstStyle/>
                    <a:p>
                      <a:pPr marL="179705">
                        <a:lnSpc>
                          <a:spcPct val="100000"/>
                        </a:lnSpc>
                        <a:spcBef>
                          <a:spcPts val="580"/>
                        </a:spcBef>
                      </a:pPr>
                      <a:r>
                        <a:rPr sz="1100" spc="-10" dirty="0">
                          <a:latin typeface="Arial" panose="020B0604020202020204" pitchFamily="34" charset="0"/>
                          <a:cs typeface="Arial" panose="020B0604020202020204" pitchFamily="34" charset="0"/>
                        </a:rPr>
                        <a:t>108.83</a:t>
                      </a:r>
                      <a:endParaRPr sz="1100" dirty="0">
                        <a:latin typeface="Arial" panose="020B0604020202020204" pitchFamily="34" charset="0"/>
                        <a:cs typeface="Arial" panose="020B0604020202020204" pitchFamily="34" charset="0"/>
                      </a:endParaRPr>
                    </a:p>
                  </a:txBody>
                  <a:tcPr marL="0" marR="0" marT="73660" marB="0"/>
                </a:tc>
                <a:tc>
                  <a:txBody>
                    <a:bodyPr/>
                    <a:lstStyle/>
                    <a:p>
                      <a:pPr algn="ctr">
                        <a:lnSpc>
                          <a:spcPct val="100000"/>
                        </a:lnSpc>
                        <a:spcBef>
                          <a:spcPts val="580"/>
                        </a:spcBef>
                      </a:pPr>
                      <a:r>
                        <a:rPr lang="en-US" sz="1100" dirty="0">
                          <a:latin typeface="Arial" panose="020B0604020202020204" pitchFamily="34" charset="0"/>
                          <a:cs typeface="Arial" panose="020B0604020202020204" pitchFamily="34" charset="0"/>
                        </a:rPr>
                        <a:t>-32.4%</a:t>
                      </a:r>
                      <a:endParaRPr sz="1100" dirty="0">
                        <a:latin typeface="Arial" panose="020B0604020202020204" pitchFamily="34" charset="0"/>
                        <a:cs typeface="Arial" panose="020B0604020202020204" pitchFamily="34" charset="0"/>
                      </a:endParaRPr>
                    </a:p>
                  </a:txBody>
                  <a:tcPr marL="0" marR="0" marT="73660" marB="0"/>
                </a:tc>
                <a:extLst>
                  <a:ext uri="{0D108BD9-81ED-4DB2-BD59-A6C34878D82A}">
                    <a16:rowId xmlns:a16="http://schemas.microsoft.com/office/drawing/2014/main" val="10002"/>
                  </a:ext>
                </a:extLst>
              </a:tr>
              <a:tr h="321310">
                <a:tc>
                  <a:txBody>
                    <a:bodyPr/>
                    <a:lstStyle/>
                    <a:p>
                      <a:pPr algn="ctr">
                        <a:lnSpc>
                          <a:spcPct val="100000"/>
                        </a:lnSpc>
                        <a:spcBef>
                          <a:spcPts val="580"/>
                        </a:spcBef>
                      </a:pPr>
                      <a:r>
                        <a:rPr sz="1100" dirty="0">
                          <a:latin typeface="Arial" panose="020B0604020202020204" pitchFamily="34" charset="0"/>
                          <a:cs typeface="Arial" panose="020B0604020202020204" pitchFamily="34" charset="0"/>
                        </a:rPr>
                        <a:t>202</a:t>
                      </a:r>
                      <a:r>
                        <a:rPr lang="en-US" sz="1100" dirty="0">
                          <a:latin typeface="Arial" panose="020B0604020202020204" pitchFamily="34" charset="0"/>
                          <a:cs typeface="Arial" panose="020B0604020202020204" pitchFamily="34" charset="0"/>
                        </a:rPr>
                        <a:t>3</a:t>
                      </a:r>
                      <a:r>
                        <a:rPr sz="1100" spc="-35" dirty="0">
                          <a:latin typeface="Arial" panose="020B0604020202020204" pitchFamily="34" charset="0"/>
                          <a:cs typeface="Arial" panose="020B0604020202020204" pitchFamily="34" charset="0"/>
                        </a:rPr>
                        <a:t> </a:t>
                      </a:r>
                      <a:r>
                        <a:rPr sz="1100" spc="-25" dirty="0">
                          <a:latin typeface="Arial" panose="020B0604020202020204" pitchFamily="34" charset="0"/>
                          <a:cs typeface="Arial" panose="020B0604020202020204" pitchFamily="34" charset="0"/>
                        </a:rPr>
                        <a:t>Q3</a:t>
                      </a:r>
                      <a:endParaRPr sz="1100" dirty="0">
                        <a:latin typeface="Arial" panose="020B0604020202020204" pitchFamily="34" charset="0"/>
                        <a:cs typeface="Arial" panose="020B0604020202020204" pitchFamily="34" charset="0"/>
                      </a:endParaRPr>
                    </a:p>
                  </a:txBody>
                  <a:tcPr marL="0" marR="0" marT="73660" marB="0"/>
                </a:tc>
                <a:tc>
                  <a:txBody>
                    <a:bodyPr/>
                    <a:lstStyle/>
                    <a:p>
                      <a:pPr marL="215900">
                        <a:lnSpc>
                          <a:spcPct val="100000"/>
                        </a:lnSpc>
                        <a:spcBef>
                          <a:spcPts val="580"/>
                        </a:spcBef>
                      </a:pPr>
                      <a:r>
                        <a:rPr lang="en-US" sz="1100" dirty="0">
                          <a:latin typeface="Arial" panose="020B0604020202020204" pitchFamily="34" charset="0"/>
                          <a:cs typeface="Arial" panose="020B0604020202020204" pitchFamily="34" charset="0"/>
                        </a:rPr>
                        <a:t>82.07</a:t>
                      </a:r>
                      <a:endParaRPr sz="1100" dirty="0">
                        <a:latin typeface="Arial" panose="020B0604020202020204" pitchFamily="34" charset="0"/>
                        <a:cs typeface="Arial" panose="020B0604020202020204" pitchFamily="34" charset="0"/>
                      </a:endParaRPr>
                    </a:p>
                  </a:txBody>
                  <a:tcPr marL="0" marR="0" marT="73660" marB="0"/>
                </a:tc>
                <a:tc>
                  <a:txBody>
                    <a:bodyPr/>
                    <a:lstStyle/>
                    <a:p>
                      <a:pPr algn="ctr">
                        <a:lnSpc>
                          <a:spcPct val="100000"/>
                        </a:lnSpc>
                        <a:spcBef>
                          <a:spcPts val="580"/>
                        </a:spcBef>
                      </a:pPr>
                      <a:r>
                        <a:rPr sz="1100" dirty="0">
                          <a:latin typeface="Arial" panose="020B0604020202020204" pitchFamily="34" charset="0"/>
                          <a:cs typeface="Arial" panose="020B0604020202020204" pitchFamily="34" charset="0"/>
                        </a:rPr>
                        <a:t>2022</a:t>
                      </a:r>
                      <a:r>
                        <a:rPr sz="1100" spc="-35" dirty="0">
                          <a:latin typeface="Arial" panose="020B0604020202020204" pitchFamily="34" charset="0"/>
                          <a:cs typeface="Arial" panose="020B0604020202020204" pitchFamily="34" charset="0"/>
                        </a:rPr>
                        <a:t> </a:t>
                      </a:r>
                      <a:r>
                        <a:rPr sz="1100" spc="-25" dirty="0">
                          <a:latin typeface="Arial" panose="020B0604020202020204" pitchFamily="34" charset="0"/>
                          <a:cs typeface="Arial" panose="020B0604020202020204" pitchFamily="34" charset="0"/>
                        </a:rPr>
                        <a:t>Q3</a:t>
                      </a:r>
                      <a:endParaRPr sz="1100" dirty="0">
                        <a:latin typeface="Arial" panose="020B0604020202020204" pitchFamily="34" charset="0"/>
                        <a:cs typeface="Arial" panose="020B0604020202020204" pitchFamily="34" charset="0"/>
                      </a:endParaRPr>
                    </a:p>
                  </a:txBody>
                  <a:tcPr marL="0" marR="0" marT="73660" marB="0"/>
                </a:tc>
                <a:tc>
                  <a:txBody>
                    <a:bodyPr/>
                    <a:lstStyle/>
                    <a:p>
                      <a:pPr marL="215900">
                        <a:lnSpc>
                          <a:spcPct val="100000"/>
                        </a:lnSpc>
                        <a:spcBef>
                          <a:spcPts val="580"/>
                        </a:spcBef>
                      </a:pPr>
                      <a:r>
                        <a:rPr sz="1100" spc="-10" dirty="0">
                          <a:latin typeface="Arial" panose="020B0604020202020204" pitchFamily="34" charset="0"/>
                          <a:cs typeface="Arial" panose="020B0604020202020204" pitchFamily="34" charset="0"/>
                        </a:rPr>
                        <a:t>93.06</a:t>
                      </a:r>
                      <a:endParaRPr sz="1100" dirty="0">
                        <a:latin typeface="Arial" panose="020B0604020202020204" pitchFamily="34" charset="0"/>
                        <a:cs typeface="Arial" panose="020B0604020202020204" pitchFamily="34" charset="0"/>
                      </a:endParaRPr>
                    </a:p>
                  </a:txBody>
                  <a:tcPr marL="0" marR="0" marT="73660" marB="0"/>
                </a:tc>
                <a:tc>
                  <a:txBody>
                    <a:bodyPr/>
                    <a:lstStyle/>
                    <a:p>
                      <a:pPr algn="ctr">
                        <a:lnSpc>
                          <a:spcPct val="100000"/>
                        </a:lnSpc>
                        <a:spcBef>
                          <a:spcPts val="580"/>
                        </a:spcBef>
                      </a:pPr>
                      <a:r>
                        <a:rPr lang="en-US" sz="1100" dirty="0">
                          <a:latin typeface="Arial" panose="020B0604020202020204" pitchFamily="34" charset="0"/>
                          <a:cs typeface="Arial" panose="020B0604020202020204" pitchFamily="34" charset="0"/>
                        </a:rPr>
                        <a:t>-11.8%</a:t>
                      </a:r>
                      <a:endParaRPr sz="1100" dirty="0">
                        <a:latin typeface="Arial" panose="020B0604020202020204" pitchFamily="34" charset="0"/>
                        <a:cs typeface="Arial" panose="020B0604020202020204" pitchFamily="34" charset="0"/>
                      </a:endParaRPr>
                    </a:p>
                  </a:txBody>
                  <a:tcPr marL="0" marR="0" marT="73660" marB="0"/>
                </a:tc>
                <a:extLst>
                  <a:ext uri="{0D108BD9-81ED-4DB2-BD59-A6C34878D82A}">
                    <a16:rowId xmlns:a16="http://schemas.microsoft.com/office/drawing/2014/main" val="10003"/>
                  </a:ext>
                </a:extLst>
              </a:tr>
              <a:tr h="321310">
                <a:tc>
                  <a:txBody>
                    <a:bodyPr/>
                    <a:lstStyle/>
                    <a:p>
                      <a:pPr marL="635" algn="ctr">
                        <a:lnSpc>
                          <a:spcPct val="100000"/>
                        </a:lnSpc>
                        <a:spcBef>
                          <a:spcPts val="585"/>
                        </a:spcBef>
                      </a:pPr>
                      <a:r>
                        <a:rPr sz="1100" dirty="0">
                          <a:latin typeface="Arial" panose="020B0604020202020204" pitchFamily="34" charset="0"/>
                          <a:cs typeface="Arial" panose="020B0604020202020204" pitchFamily="34" charset="0"/>
                        </a:rPr>
                        <a:t>202</a:t>
                      </a:r>
                      <a:r>
                        <a:rPr lang="en-US" sz="1100" dirty="0">
                          <a:latin typeface="Arial" panose="020B0604020202020204" pitchFamily="34" charset="0"/>
                          <a:cs typeface="Arial" panose="020B0604020202020204" pitchFamily="34" charset="0"/>
                        </a:rPr>
                        <a:t>3</a:t>
                      </a:r>
                      <a:r>
                        <a:rPr sz="1100" spc="-30" dirty="0">
                          <a:latin typeface="Arial" panose="020B0604020202020204" pitchFamily="34" charset="0"/>
                          <a:cs typeface="Arial" panose="020B0604020202020204" pitchFamily="34" charset="0"/>
                        </a:rPr>
                        <a:t> </a:t>
                      </a:r>
                      <a:r>
                        <a:rPr sz="1100" spc="-25" dirty="0">
                          <a:latin typeface="Arial" panose="020B0604020202020204" pitchFamily="34" charset="0"/>
                          <a:cs typeface="Arial" panose="020B0604020202020204" pitchFamily="34" charset="0"/>
                        </a:rPr>
                        <a:t>Q4</a:t>
                      </a:r>
                      <a:endParaRPr sz="1100" dirty="0">
                        <a:latin typeface="Arial" panose="020B0604020202020204" pitchFamily="34" charset="0"/>
                        <a:cs typeface="Arial" panose="020B0604020202020204" pitchFamily="34" charset="0"/>
                      </a:endParaRPr>
                    </a:p>
                  </a:txBody>
                  <a:tcPr marL="0" marR="0" marT="74295" marB="0"/>
                </a:tc>
                <a:tc>
                  <a:txBody>
                    <a:bodyPr/>
                    <a:lstStyle/>
                    <a:p>
                      <a:pPr marL="215900">
                        <a:lnSpc>
                          <a:spcPct val="100000"/>
                        </a:lnSpc>
                        <a:spcBef>
                          <a:spcPts val="585"/>
                        </a:spcBef>
                      </a:pPr>
                      <a:r>
                        <a:rPr lang="en-US" sz="1100" dirty="0">
                          <a:latin typeface="Arial" panose="020B0604020202020204" pitchFamily="34" charset="0"/>
                          <a:cs typeface="Arial" panose="020B0604020202020204" pitchFamily="34" charset="0"/>
                        </a:rPr>
                        <a:t>78.53</a:t>
                      </a:r>
                      <a:endParaRPr sz="1100" dirty="0">
                        <a:latin typeface="Arial" panose="020B0604020202020204" pitchFamily="34" charset="0"/>
                        <a:cs typeface="Arial" panose="020B0604020202020204" pitchFamily="34" charset="0"/>
                      </a:endParaRPr>
                    </a:p>
                  </a:txBody>
                  <a:tcPr marL="0" marR="0" marT="74295" marB="0"/>
                </a:tc>
                <a:tc>
                  <a:txBody>
                    <a:bodyPr/>
                    <a:lstStyle/>
                    <a:p>
                      <a:pPr marL="635" algn="ctr">
                        <a:lnSpc>
                          <a:spcPct val="100000"/>
                        </a:lnSpc>
                        <a:spcBef>
                          <a:spcPts val="585"/>
                        </a:spcBef>
                      </a:pPr>
                      <a:r>
                        <a:rPr sz="1100" dirty="0">
                          <a:latin typeface="Arial" panose="020B0604020202020204" pitchFamily="34" charset="0"/>
                          <a:cs typeface="Arial" panose="020B0604020202020204" pitchFamily="34" charset="0"/>
                        </a:rPr>
                        <a:t>2022</a:t>
                      </a:r>
                      <a:r>
                        <a:rPr sz="1100" spc="-30" dirty="0">
                          <a:latin typeface="Arial" panose="020B0604020202020204" pitchFamily="34" charset="0"/>
                          <a:cs typeface="Arial" panose="020B0604020202020204" pitchFamily="34" charset="0"/>
                        </a:rPr>
                        <a:t> </a:t>
                      </a:r>
                      <a:r>
                        <a:rPr sz="1100" spc="-25" dirty="0">
                          <a:latin typeface="Arial" panose="020B0604020202020204" pitchFamily="34" charset="0"/>
                          <a:cs typeface="Arial" panose="020B0604020202020204" pitchFamily="34" charset="0"/>
                        </a:rPr>
                        <a:t>Q4</a:t>
                      </a:r>
                      <a:endParaRPr sz="1100" dirty="0">
                        <a:latin typeface="Arial" panose="020B0604020202020204" pitchFamily="34" charset="0"/>
                        <a:cs typeface="Arial" panose="020B0604020202020204" pitchFamily="34" charset="0"/>
                      </a:endParaRPr>
                    </a:p>
                  </a:txBody>
                  <a:tcPr marL="0" marR="0" marT="74295" marB="0"/>
                </a:tc>
                <a:tc>
                  <a:txBody>
                    <a:bodyPr/>
                    <a:lstStyle/>
                    <a:p>
                      <a:pPr marL="215900">
                        <a:lnSpc>
                          <a:spcPct val="100000"/>
                        </a:lnSpc>
                        <a:spcBef>
                          <a:spcPts val="585"/>
                        </a:spcBef>
                      </a:pPr>
                      <a:r>
                        <a:rPr sz="1100" spc="-10" dirty="0">
                          <a:latin typeface="Arial" panose="020B0604020202020204" pitchFamily="34" charset="0"/>
                          <a:cs typeface="Arial" panose="020B0604020202020204" pitchFamily="34" charset="0"/>
                        </a:rPr>
                        <a:t>87.55</a:t>
                      </a:r>
                      <a:endParaRPr sz="1100" dirty="0">
                        <a:latin typeface="Arial" panose="020B0604020202020204" pitchFamily="34" charset="0"/>
                        <a:cs typeface="Arial" panose="020B0604020202020204" pitchFamily="34" charset="0"/>
                      </a:endParaRPr>
                    </a:p>
                  </a:txBody>
                  <a:tcPr marL="0" marR="0" marT="74295" marB="0"/>
                </a:tc>
                <a:tc>
                  <a:txBody>
                    <a:bodyPr/>
                    <a:lstStyle/>
                    <a:p>
                      <a:pPr algn="ctr">
                        <a:lnSpc>
                          <a:spcPct val="100000"/>
                        </a:lnSpc>
                        <a:spcBef>
                          <a:spcPts val="585"/>
                        </a:spcBef>
                      </a:pPr>
                      <a:r>
                        <a:rPr lang="en-US" sz="1100" dirty="0">
                          <a:latin typeface="Arial" panose="020B0604020202020204" pitchFamily="34" charset="0"/>
                          <a:cs typeface="Arial" panose="020B0604020202020204" pitchFamily="34" charset="0"/>
                        </a:rPr>
                        <a:t>-10.3%</a:t>
                      </a:r>
                      <a:endParaRPr sz="1100" dirty="0">
                        <a:latin typeface="Arial" panose="020B0604020202020204" pitchFamily="34" charset="0"/>
                        <a:cs typeface="Arial" panose="020B0604020202020204" pitchFamily="34" charset="0"/>
                      </a:endParaRPr>
                    </a:p>
                  </a:txBody>
                  <a:tcPr marL="0" marR="0" marT="74295" marB="0"/>
                </a:tc>
                <a:extLst>
                  <a:ext uri="{0D108BD9-81ED-4DB2-BD59-A6C34878D82A}">
                    <a16:rowId xmlns:a16="http://schemas.microsoft.com/office/drawing/2014/main" val="10004"/>
                  </a:ext>
                </a:extLst>
              </a:tr>
              <a:tr h="321310">
                <a:tc>
                  <a:txBody>
                    <a:bodyPr/>
                    <a:lstStyle/>
                    <a:p>
                      <a:pPr marL="635" algn="ctr">
                        <a:lnSpc>
                          <a:spcPct val="100000"/>
                        </a:lnSpc>
                        <a:spcBef>
                          <a:spcPts val="585"/>
                        </a:spcBef>
                      </a:pPr>
                      <a:r>
                        <a:rPr sz="1100" dirty="0">
                          <a:latin typeface="Arial" panose="020B0604020202020204" pitchFamily="34" charset="0"/>
                          <a:cs typeface="Arial" panose="020B0604020202020204" pitchFamily="34" charset="0"/>
                        </a:rPr>
                        <a:t>202</a:t>
                      </a:r>
                      <a:r>
                        <a:rPr lang="en-US" sz="1100" dirty="0">
                          <a:latin typeface="Arial" panose="020B0604020202020204" pitchFamily="34" charset="0"/>
                          <a:cs typeface="Arial" panose="020B0604020202020204" pitchFamily="34" charset="0"/>
                        </a:rPr>
                        <a:t>4</a:t>
                      </a:r>
                      <a:r>
                        <a:rPr sz="1100" spc="-30" dirty="0">
                          <a:latin typeface="Arial" panose="020B0604020202020204" pitchFamily="34" charset="0"/>
                          <a:cs typeface="Arial" panose="020B0604020202020204" pitchFamily="34" charset="0"/>
                        </a:rPr>
                        <a:t> </a:t>
                      </a:r>
                      <a:r>
                        <a:rPr sz="1100" spc="-25" dirty="0">
                          <a:latin typeface="Arial" panose="020B0604020202020204" pitchFamily="34" charset="0"/>
                          <a:cs typeface="Arial" panose="020B0604020202020204" pitchFamily="34" charset="0"/>
                        </a:rPr>
                        <a:t>Q</a:t>
                      </a:r>
                      <a:r>
                        <a:rPr lang="en-US" sz="1100" spc="-25" dirty="0">
                          <a:latin typeface="Arial" panose="020B0604020202020204" pitchFamily="34" charset="0"/>
                          <a:cs typeface="Arial" panose="020B0604020202020204" pitchFamily="34" charset="0"/>
                        </a:rPr>
                        <a:t>1</a:t>
                      </a:r>
                      <a:endParaRPr sz="1100" dirty="0">
                        <a:latin typeface="Arial" panose="020B0604020202020204" pitchFamily="34" charset="0"/>
                        <a:cs typeface="Arial" panose="020B0604020202020204" pitchFamily="34" charset="0"/>
                      </a:endParaRPr>
                    </a:p>
                  </a:txBody>
                  <a:tcPr marL="0" marR="0" marT="74295" marB="0"/>
                </a:tc>
                <a:tc>
                  <a:txBody>
                    <a:bodyPr/>
                    <a:lstStyle/>
                    <a:p>
                      <a:pPr marL="215900">
                        <a:lnSpc>
                          <a:spcPct val="100000"/>
                        </a:lnSpc>
                        <a:spcBef>
                          <a:spcPts val="585"/>
                        </a:spcBef>
                      </a:pPr>
                      <a:r>
                        <a:rPr lang="en-US" sz="1100" dirty="0">
                          <a:latin typeface="Arial" panose="020B0604020202020204" pitchFamily="34" charset="0"/>
                          <a:cs typeface="Arial" panose="020B0604020202020204" pitchFamily="34" charset="0"/>
                        </a:rPr>
                        <a:t>77.50</a:t>
                      </a:r>
                      <a:endParaRPr sz="1100" dirty="0">
                        <a:latin typeface="Arial" panose="020B0604020202020204" pitchFamily="34" charset="0"/>
                        <a:cs typeface="Arial" panose="020B0604020202020204" pitchFamily="34" charset="0"/>
                      </a:endParaRPr>
                    </a:p>
                  </a:txBody>
                  <a:tcPr marL="0" marR="0" marT="74295" marB="0"/>
                </a:tc>
                <a:tc>
                  <a:txBody>
                    <a:bodyPr/>
                    <a:lstStyle/>
                    <a:p>
                      <a:pPr algn="ctr">
                        <a:lnSpc>
                          <a:spcPct val="100000"/>
                        </a:lnSpc>
                        <a:spcBef>
                          <a:spcPts val="580"/>
                        </a:spcBef>
                      </a:pPr>
                      <a:r>
                        <a:rPr sz="1100" dirty="0">
                          <a:latin typeface="Arial" panose="020B0604020202020204" pitchFamily="34" charset="0"/>
                          <a:cs typeface="Arial" panose="020B0604020202020204" pitchFamily="34" charset="0"/>
                        </a:rPr>
                        <a:t>202</a:t>
                      </a:r>
                      <a:r>
                        <a:rPr lang="en-US" sz="1100" dirty="0">
                          <a:latin typeface="Arial" panose="020B0604020202020204" pitchFamily="34" charset="0"/>
                          <a:cs typeface="Arial" panose="020B0604020202020204" pitchFamily="34" charset="0"/>
                        </a:rPr>
                        <a:t>3</a:t>
                      </a:r>
                      <a:r>
                        <a:rPr sz="1100" spc="-35" dirty="0">
                          <a:latin typeface="Arial" panose="020B0604020202020204" pitchFamily="34" charset="0"/>
                          <a:cs typeface="Arial" panose="020B0604020202020204" pitchFamily="34" charset="0"/>
                        </a:rPr>
                        <a:t> </a:t>
                      </a:r>
                      <a:r>
                        <a:rPr sz="1100" spc="-25" dirty="0">
                          <a:latin typeface="Arial" panose="020B0604020202020204" pitchFamily="34" charset="0"/>
                          <a:cs typeface="Arial" panose="020B0604020202020204" pitchFamily="34" charset="0"/>
                        </a:rPr>
                        <a:t>Q1</a:t>
                      </a:r>
                      <a:endParaRPr sz="1100" dirty="0">
                        <a:latin typeface="Arial" panose="020B0604020202020204" pitchFamily="34" charset="0"/>
                        <a:cs typeface="Arial" panose="020B0604020202020204" pitchFamily="34" charset="0"/>
                      </a:endParaRPr>
                    </a:p>
                  </a:txBody>
                  <a:tcPr marL="0" marR="0" marT="73660" marB="0"/>
                </a:tc>
                <a:tc>
                  <a:txBody>
                    <a:bodyPr/>
                    <a:lstStyle/>
                    <a:p>
                      <a:pPr marL="215900">
                        <a:lnSpc>
                          <a:spcPct val="100000"/>
                        </a:lnSpc>
                        <a:spcBef>
                          <a:spcPts val="580"/>
                        </a:spcBef>
                      </a:pPr>
                      <a:r>
                        <a:rPr lang="en-US" sz="1100" dirty="0">
                          <a:latin typeface="Arial" panose="020B0604020202020204" pitchFamily="34" charset="0"/>
                          <a:cs typeface="Arial" panose="020B0604020202020204" pitchFamily="34" charset="0"/>
                        </a:rPr>
                        <a:t>75.93</a:t>
                      </a:r>
                    </a:p>
                  </a:txBody>
                  <a:tcPr marL="0" marR="0" marT="73660" marB="0"/>
                </a:tc>
                <a:tc>
                  <a:txBody>
                    <a:bodyPr/>
                    <a:lstStyle/>
                    <a:p>
                      <a:pPr algn="ctr">
                        <a:lnSpc>
                          <a:spcPct val="100000"/>
                        </a:lnSpc>
                        <a:spcBef>
                          <a:spcPts val="585"/>
                        </a:spcBef>
                      </a:pPr>
                      <a:r>
                        <a:rPr lang="en-US" sz="1100" dirty="0">
                          <a:latin typeface="Arial" panose="020B0604020202020204" pitchFamily="34" charset="0"/>
                          <a:cs typeface="Arial" panose="020B0604020202020204" pitchFamily="34" charset="0"/>
                        </a:rPr>
                        <a:t>2.1%</a:t>
                      </a:r>
                      <a:endParaRPr sz="1100" dirty="0">
                        <a:latin typeface="Arial" panose="020B0604020202020204" pitchFamily="34" charset="0"/>
                        <a:cs typeface="Arial" panose="020B0604020202020204" pitchFamily="34" charset="0"/>
                      </a:endParaRPr>
                    </a:p>
                  </a:txBody>
                  <a:tcPr marL="0" marR="0" marT="74295" marB="0"/>
                </a:tc>
                <a:extLst>
                  <a:ext uri="{0D108BD9-81ED-4DB2-BD59-A6C34878D82A}">
                    <a16:rowId xmlns:a16="http://schemas.microsoft.com/office/drawing/2014/main" val="10005"/>
                  </a:ext>
                </a:extLst>
              </a:tr>
              <a:tr h="321310">
                <a:tc>
                  <a:txBody>
                    <a:bodyPr/>
                    <a:lstStyle/>
                    <a:p>
                      <a:pPr marL="635" algn="ctr">
                        <a:lnSpc>
                          <a:spcPct val="100000"/>
                        </a:lnSpc>
                        <a:spcBef>
                          <a:spcPts val="585"/>
                        </a:spcBef>
                      </a:pPr>
                      <a:r>
                        <a:rPr sz="1100" dirty="0">
                          <a:latin typeface="Arial" panose="020B0604020202020204" pitchFamily="34" charset="0"/>
                          <a:cs typeface="Arial" panose="020B0604020202020204" pitchFamily="34" charset="0"/>
                        </a:rPr>
                        <a:t>202</a:t>
                      </a:r>
                      <a:r>
                        <a:rPr lang="en-US" sz="1100" dirty="0">
                          <a:latin typeface="Arial" panose="020B0604020202020204" pitchFamily="34" charset="0"/>
                          <a:cs typeface="Arial" panose="020B0604020202020204" pitchFamily="34" charset="0"/>
                        </a:rPr>
                        <a:t>4</a:t>
                      </a:r>
                      <a:r>
                        <a:rPr sz="1100" spc="-30" dirty="0">
                          <a:latin typeface="Arial" panose="020B0604020202020204" pitchFamily="34" charset="0"/>
                          <a:cs typeface="Arial" panose="020B0604020202020204" pitchFamily="34" charset="0"/>
                        </a:rPr>
                        <a:t> </a:t>
                      </a:r>
                      <a:r>
                        <a:rPr sz="1100" spc="-25" dirty="0">
                          <a:latin typeface="Arial" panose="020B0604020202020204" pitchFamily="34" charset="0"/>
                          <a:cs typeface="Arial" panose="020B0604020202020204" pitchFamily="34" charset="0"/>
                        </a:rPr>
                        <a:t>Q</a:t>
                      </a:r>
                      <a:r>
                        <a:rPr lang="en-US" sz="1100" spc="-25" dirty="0">
                          <a:latin typeface="Arial" panose="020B0604020202020204" pitchFamily="34" charset="0"/>
                          <a:cs typeface="Arial" panose="020B0604020202020204" pitchFamily="34" charset="0"/>
                        </a:rPr>
                        <a:t>2</a:t>
                      </a:r>
                      <a:endParaRPr sz="1100" dirty="0">
                        <a:latin typeface="Arial" panose="020B0604020202020204" pitchFamily="34" charset="0"/>
                        <a:cs typeface="Arial" panose="020B0604020202020204" pitchFamily="34" charset="0"/>
                      </a:endParaRPr>
                    </a:p>
                  </a:txBody>
                  <a:tcPr marL="0" marR="0" marT="74295" marB="0"/>
                </a:tc>
                <a:tc>
                  <a:txBody>
                    <a:bodyPr/>
                    <a:lstStyle/>
                    <a:p>
                      <a:pPr marL="215900">
                        <a:lnSpc>
                          <a:spcPct val="100000"/>
                        </a:lnSpc>
                        <a:spcBef>
                          <a:spcPts val="585"/>
                        </a:spcBef>
                      </a:pPr>
                      <a:r>
                        <a:rPr lang="en-US" sz="1100" dirty="0">
                          <a:latin typeface="Arial" panose="020B0604020202020204" pitchFamily="34" charset="0"/>
                          <a:cs typeface="Arial" panose="020B0604020202020204" pitchFamily="34" charset="0"/>
                        </a:rPr>
                        <a:t>81.81</a:t>
                      </a:r>
                      <a:endParaRPr sz="1100" dirty="0">
                        <a:latin typeface="Arial" panose="020B0604020202020204" pitchFamily="34" charset="0"/>
                        <a:cs typeface="Arial" panose="020B0604020202020204" pitchFamily="34" charset="0"/>
                      </a:endParaRPr>
                    </a:p>
                  </a:txBody>
                  <a:tcPr marL="0" marR="0" marT="74295" marB="0"/>
                </a:tc>
                <a:tc>
                  <a:txBody>
                    <a:bodyPr/>
                    <a:lstStyle/>
                    <a:p>
                      <a:pPr algn="ctr">
                        <a:lnSpc>
                          <a:spcPct val="100000"/>
                        </a:lnSpc>
                        <a:spcBef>
                          <a:spcPts val="580"/>
                        </a:spcBef>
                      </a:pPr>
                      <a:r>
                        <a:rPr sz="1100" dirty="0">
                          <a:latin typeface="Arial" panose="020B0604020202020204" pitchFamily="34" charset="0"/>
                          <a:cs typeface="Arial" panose="020B0604020202020204" pitchFamily="34" charset="0"/>
                        </a:rPr>
                        <a:t>202</a:t>
                      </a:r>
                      <a:r>
                        <a:rPr lang="en-US" sz="1100" dirty="0">
                          <a:latin typeface="Arial" panose="020B0604020202020204" pitchFamily="34" charset="0"/>
                          <a:cs typeface="Arial" panose="020B0604020202020204" pitchFamily="34" charset="0"/>
                        </a:rPr>
                        <a:t>3</a:t>
                      </a:r>
                      <a:r>
                        <a:rPr sz="1100" spc="-35" dirty="0">
                          <a:latin typeface="Arial" panose="020B0604020202020204" pitchFamily="34" charset="0"/>
                          <a:cs typeface="Arial" panose="020B0604020202020204" pitchFamily="34" charset="0"/>
                        </a:rPr>
                        <a:t> </a:t>
                      </a:r>
                      <a:r>
                        <a:rPr sz="1100" spc="-25" dirty="0">
                          <a:latin typeface="Arial" panose="020B0604020202020204" pitchFamily="34" charset="0"/>
                          <a:cs typeface="Arial" panose="020B0604020202020204" pitchFamily="34" charset="0"/>
                        </a:rPr>
                        <a:t>Q</a:t>
                      </a:r>
                      <a:r>
                        <a:rPr lang="en-US" sz="1100" spc="-25" dirty="0">
                          <a:latin typeface="Arial" panose="020B0604020202020204" pitchFamily="34" charset="0"/>
                          <a:cs typeface="Arial" panose="020B0604020202020204" pitchFamily="34" charset="0"/>
                        </a:rPr>
                        <a:t>2</a:t>
                      </a:r>
                      <a:endParaRPr sz="1100" dirty="0">
                        <a:latin typeface="Arial" panose="020B0604020202020204" pitchFamily="34" charset="0"/>
                        <a:cs typeface="Arial" panose="020B0604020202020204" pitchFamily="34" charset="0"/>
                      </a:endParaRPr>
                    </a:p>
                  </a:txBody>
                  <a:tcPr marL="0" marR="0" marT="73660" marB="0"/>
                </a:tc>
                <a:tc>
                  <a:txBody>
                    <a:bodyPr/>
                    <a:lstStyle/>
                    <a:p>
                      <a:pPr marL="215900">
                        <a:lnSpc>
                          <a:spcPct val="100000"/>
                        </a:lnSpc>
                        <a:spcBef>
                          <a:spcPts val="580"/>
                        </a:spcBef>
                      </a:pPr>
                      <a:r>
                        <a:rPr lang="en-US" sz="1100" dirty="0">
                          <a:latin typeface="Arial" panose="020B0604020202020204" pitchFamily="34" charset="0"/>
                          <a:cs typeface="Arial" panose="020B0604020202020204" pitchFamily="34" charset="0"/>
                        </a:rPr>
                        <a:t>73.59</a:t>
                      </a:r>
                    </a:p>
                  </a:txBody>
                  <a:tcPr marL="0" marR="0" marT="73660" marB="0"/>
                </a:tc>
                <a:tc>
                  <a:txBody>
                    <a:bodyPr/>
                    <a:lstStyle/>
                    <a:p>
                      <a:pPr algn="ctr">
                        <a:lnSpc>
                          <a:spcPct val="100000"/>
                        </a:lnSpc>
                        <a:spcBef>
                          <a:spcPts val="585"/>
                        </a:spcBef>
                      </a:pPr>
                      <a:r>
                        <a:rPr lang="en-US" sz="1100" dirty="0">
                          <a:latin typeface="Arial" panose="020B0604020202020204" pitchFamily="34" charset="0"/>
                          <a:cs typeface="Arial" panose="020B0604020202020204" pitchFamily="34" charset="0"/>
                        </a:rPr>
                        <a:t>11.3%</a:t>
                      </a:r>
                    </a:p>
                  </a:txBody>
                  <a:tcPr marL="0" marR="0" marT="74295" marB="0"/>
                </a:tc>
                <a:extLst>
                  <a:ext uri="{0D108BD9-81ED-4DB2-BD59-A6C34878D82A}">
                    <a16:rowId xmlns:a16="http://schemas.microsoft.com/office/drawing/2014/main" val="10006"/>
                  </a:ext>
                </a:extLst>
              </a:tr>
              <a:tr h="321310">
                <a:tc>
                  <a:txBody>
                    <a:bodyPr/>
                    <a:lstStyle/>
                    <a:p>
                      <a:pPr marL="635" algn="ctr">
                        <a:lnSpc>
                          <a:spcPct val="100000"/>
                        </a:lnSpc>
                        <a:spcBef>
                          <a:spcPts val="585"/>
                        </a:spcBef>
                      </a:pPr>
                      <a:r>
                        <a:rPr sz="1100" dirty="0">
                          <a:latin typeface="Arial" panose="020B0604020202020204" pitchFamily="34" charset="0"/>
                          <a:cs typeface="Arial" panose="020B0604020202020204" pitchFamily="34" charset="0"/>
                        </a:rPr>
                        <a:t>202</a:t>
                      </a:r>
                      <a:r>
                        <a:rPr lang="en-US" sz="1100" dirty="0">
                          <a:latin typeface="Arial" panose="020B0604020202020204" pitchFamily="34" charset="0"/>
                          <a:cs typeface="Arial" panose="020B0604020202020204" pitchFamily="34" charset="0"/>
                        </a:rPr>
                        <a:t>4</a:t>
                      </a:r>
                      <a:r>
                        <a:rPr sz="1100" spc="-30" dirty="0">
                          <a:latin typeface="Arial" panose="020B0604020202020204" pitchFamily="34" charset="0"/>
                          <a:cs typeface="Arial" panose="020B0604020202020204" pitchFamily="34" charset="0"/>
                        </a:rPr>
                        <a:t> </a:t>
                      </a:r>
                      <a:r>
                        <a:rPr sz="1100" spc="-25" dirty="0">
                          <a:latin typeface="Arial" panose="020B0604020202020204" pitchFamily="34" charset="0"/>
                          <a:cs typeface="Arial" panose="020B0604020202020204" pitchFamily="34" charset="0"/>
                        </a:rPr>
                        <a:t>Q</a:t>
                      </a:r>
                      <a:r>
                        <a:rPr lang="en-US" sz="1100" spc="-25" dirty="0">
                          <a:latin typeface="Arial" panose="020B0604020202020204" pitchFamily="34" charset="0"/>
                          <a:cs typeface="Arial" panose="020B0604020202020204" pitchFamily="34" charset="0"/>
                        </a:rPr>
                        <a:t>3</a:t>
                      </a:r>
                      <a:endParaRPr sz="1100" dirty="0">
                        <a:latin typeface="Arial" panose="020B0604020202020204" pitchFamily="34" charset="0"/>
                        <a:cs typeface="Arial" panose="020B0604020202020204" pitchFamily="34" charset="0"/>
                      </a:endParaRPr>
                    </a:p>
                  </a:txBody>
                  <a:tcPr marL="0" marR="0" marT="74295" marB="0"/>
                </a:tc>
                <a:tc>
                  <a:txBody>
                    <a:bodyPr/>
                    <a:lstStyle/>
                    <a:p>
                      <a:pPr marL="215900">
                        <a:lnSpc>
                          <a:spcPct val="100000"/>
                        </a:lnSpc>
                        <a:spcBef>
                          <a:spcPts val="585"/>
                        </a:spcBef>
                      </a:pPr>
                      <a:r>
                        <a:rPr lang="en-US" sz="1100" dirty="0">
                          <a:latin typeface="Arial" panose="020B0604020202020204" pitchFamily="34" charset="0"/>
                          <a:cs typeface="Arial" panose="020B0604020202020204" pitchFamily="34" charset="0"/>
                        </a:rPr>
                        <a:t>76.43</a:t>
                      </a:r>
                      <a:endParaRPr sz="1100" dirty="0">
                        <a:latin typeface="Arial" panose="020B0604020202020204" pitchFamily="34" charset="0"/>
                        <a:cs typeface="Arial" panose="020B0604020202020204" pitchFamily="34" charset="0"/>
                      </a:endParaRPr>
                    </a:p>
                  </a:txBody>
                  <a:tcPr marL="0" marR="0" marT="74295" marB="0"/>
                </a:tc>
                <a:tc>
                  <a:txBody>
                    <a:bodyPr/>
                    <a:lstStyle/>
                    <a:p>
                      <a:pPr algn="ctr">
                        <a:lnSpc>
                          <a:spcPct val="100000"/>
                        </a:lnSpc>
                        <a:spcBef>
                          <a:spcPts val="580"/>
                        </a:spcBef>
                      </a:pPr>
                      <a:r>
                        <a:rPr sz="1100" dirty="0">
                          <a:latin typeface="Arial" panose="020B0604020202020204" pitchFamily="34" charset="0"/>
                          <a:cs typeface="Arial" panose="020B0604020202020204" pitchFamily="34" charset="0"/>
                        </a:rPr>
                        <a:t>202</a:t>
                      </a:r>
                      <a:r>
                        <a:rPr lang="en-US" sz="1100" dirty="0">
                          <a:latin typeface="Arial" panose="020B0604020202020204" pitchFamily="34" charset="0"/>
                          <a:cs typeface="Arial" panose="020B0604020202020204" pitchFamily="34" charset="0"/>
                        </a:rPr>
                        <a:t>3</a:t>
                      </a:r>
                      <a:r>
                        <a:rPr sz="1100" spc="-35" dirty="0">
                          <a:latin typeface="Arial" panose="020B0604020202020204" pitchFamily="34" charset="0"/>
                          <a:cs typeface="Arial" panose="020B0604020202020204" pitchFamily="34" charset="0"/>
                        </a:rPr>
                        <a:t> </a:t>
                      </a:r>
                      <a:r>
                        <a:rPr sz="1100" spc="-25" dirty="0">
                          <a:latin typeface="Arial" panose="020B0604020202020204" pitchFamily="34" charset="0"/>
                          <a:cs typeface="Arial" panose="020B0604020202020204" pitchFamily="34" charset="0"/>
                        </a:rPr>
                        <a:t>Q3</a:t>
                      </a:r>
                      <a:endParaRPr sz="1100" dirty="0">
                        <a:latin typeface="Arial" panose="020B0604020202020204" pitchFamily="34" charset="0"/>
                        <a:cs typeface="Arial" panose="020B0604020202020204" pitchFamily="34" charset="0"/>
                      </a:endParaRPr>
                    </a:p>
                  </a:txBody>
                  <a:tcPr marL="0" marR="0" marT="73660" marB="0"/>
                </a:tc>
                <a:tc>
                  <a:txBody>
                    <a:bodyPr/>
                    <a:lstStyle/>
                    <a:p>
                      <a:pPr marL="215900">
                        <a:lnSpc>
                          <a:spcPct val="100000"/>
                        </a:lnSpc>
                        <a:spcBef>
                          <a:spcPts val="580"/>
                        </a:spcBef>
                      </a:pPr>
                      <a:r>
                        <a:rPr lang="en-US" sz="1100" dirty="0">
                          <a:latin typeface="Arial" panose="020B0604020202020204" pitchFamily="34" charset="0"/>
                          <a:cs typeface="Arial" panose="020B0604020202020204" pitchFamily="34" charset="0"/>
                        </a:rPr>
                        <a:t>82.07</a:t>
                      </a:r>
                      <a:endParaRPr sz="1100" dirty="0">
                        <a:latin typeface="Arial" panose="020B0604020202020204" pitchFamily="34" charset="0"/>
                        <a:cs typeface="Arial" panose="020B0604020202020204" pitchFamily="34" charset="0"/>
                      </a:endParaRPr>
                    </a:p>
                  </a:txBody>
                  <a:tcPr marL="0" marR="0" marT="73660" marB="0"/>
                </a:tc>
                <a:tc>
                  <a:txBody>
                    <a:bodyPr/>
                    <a:lstStyle/>
                    <a:p>
                      <a:pPr algn="ctr">
                        <a:lnSpc>
                          <a:spcPct val="100000"/>
                        </a:lnSpc>
                        <a:spcBef>
                          <a:spcPts val="585"/>
                        </a:spcBef>
                      </a:pPr>
                      <a:r>
                        <a:rPr lang="en-US" sz="1100" dirty="0">
                          <a:latin typeface="Arial" panose="020B0604020202020204" pitchFamily="34" charset="0"/>
                          <a:cs typeface="Arial" panose="020B0604020202020204" pitchFamily="34" charset="0"/>
                        </a:rPr>
                        <a:t>-6.9%</a:t>
                      </a:r>
                    </a:p>
                  </a:txBody>
                  <a:tcPr marL="0" marR="0" marT="74295" marB="0"/>
                </a:tc>
                <a:extLst>
                  <a:ext uri="{0D108BD9-81ED-4DB2-BD59-A6C34878D82A}">
                    <a16:rowId xmlns:a16="http://schemas.microsoft.com/office/drawing/2014/main" val="10007"/>
                  </a:ext>
                </a:extLst>
              </a:tr>
              <a:tr h="321310">
                <a:tc>
                  <a:txBody>
                    <a:bodyPr/>
                    <a:lstStyle/>
                    <a:p>
                      <a:pPr marL="635" algn="ctr">
                        <a:lnSpc>
                          <a:spcPct val="100000"/>
                        </a:lnSpc>
                        <a:spcBef>
                          <a:spcPts val="585"/>
                        </a:spcBef>
                      </a:pPr>
                      <a:r>
                        <a:rPr sz="1100" dirty="0">
                          <a:latin typeface="Arial" panose="020B0604020202020204" pitchFamily="34" charset="0"/>
                          <a:cs typeface="Arial" panose="020B0604020202020204" pitchFamily="34" charset="0"/>
                        </a:rPr>
                        <a:t>202</a:t>
                      </a:r>
                      <a:r>
                        <a:rPr lang="en-US" sz="1100" dirty="0">
                          <a:latin typeface="Arial" panose="020B0604020202020204" pitchFamily="34" charset="0"/>
                          <a:cs typeface="Arial" panose="020B0604020202020204" pitchFamily="34" charset="0"/>
                        </a:rPr>
                        <a:t>4</a:t>
                      </a:r>
                      <a:r>
                        <a:rPr sz="1100" spc="-30" dirty="0">
                          <a:latin typeface="Arial" panose="020B0604020202020204" pitchFamily="34" charset="0"/>
                          <a:cs typeface="Arial" panose="020B0604020202020204" pitchFamily="34" charset="0"/>
                        </a:rPr>
                        <a:t> </a:t>
                      </a:r>
                      <a:r>
                        <a:rPr sz="1100" spc="-25" dirty="0">
                          <a:latin typeface="Arial" panose="020B0604020202020204" pitchFamily="34" charset="0"/>
                          <a:cs typeface="Arial" panose="020B0604020202020204" pitchFamily="34" charset="0"/>
                        </a:rPr>
                        <a:t>Q4</a:t>
                      </a:r>
                      <a:endParaRPr sz="1100" dirty="0">
                        <a:latin typeface="Arial" panose="020B0604020202020204" pitchFamily="34" charset="0"/>
                        <a:cs typeface="Arial" panose="020B0604020202020204" pitchFamily="34" charset="0"/>
                      </a:endParaRPr>
                    </a:p>
                  </a:txBody>
                  <a:tcPr marL="0" marR="0" marT="74295" marB="0"/>
                </a:tc>
                <a:tc>
                  <a:txBody>
                    <a:bodyPr/>
                    <a:lstStyle/>
                    <a:p>
                      <a:pPr marL="215900">
                        <a:lnSpc>
                          <a:spcPct val="100000"/>
                        </a:lnSpc>
                        <a:spcBef>
                          <a:spcPts val="585"/>
                        </a:spcBef>
                      </a:pPr>
                      <a:r>
                        <a:rPr lang="en-US" sz="1100" dirty="0">
                          <a:latin typeface="Arial" panose="020B0604020202020204" pitchFamily="34" charset="0"/>
                          <a:cs typeface="Arial" panose="020B0604020202020204" pitchFamily="34" charset="0"/>
                        </a:rPr>
                        <a:t>70.73</a:t>
                      </a:r>
                      <a:endParaRPr sz="1100" dirty="0">
                        <a:latin typeface="Arial" panose="020B0604020202020204" pitchFamily="34" charset="0"/>
                        <a:cs typeface="Arial" panose="020B0604020202020204" pitchFamily="34" charset="0"/>
                      </a:endParaRPr>
                    </a:p>
                  </a:txBody>
                  <a:tcPr marL="0" marR="0" marT="74295" marB="0"/>
                </a:tc>
                <a:tc>
                  <a:txBody>
                    <a:bodyPr/>
                    <a:lstStyle/>
                    <a:p>
                      <a:pPr marL="635" algn="ctr">
                        <a:lnSpc>
                          <a:spcPct val="100000"/>
                        </a:lnSpc>
                        <a:spcBef>
                          <a:spcPts val="585"/>
                        </a:spcBef>
                      </a:pPr>
                      <a:r>
                        <a:rPr sz="1100" dirty="0">
                          <a:latin typeface="Arial" panose="020B0604020202020204" pitchFamily="34" charset="0"/>
                          <a:cs typeface="Arial" panose="020B0604020202020204" pitchFamily="34" charset="0"/>
                        </a:rPr>
                        <a:t>202</a:t>
                      </a:r>
                      <a:r>
                        <a:rPr lang="en-US" sz="1100" dirty="0">
                          <a:latin typeface="Arial" panose="020B0604020202020204" pitchFamily="34" charset="0"/>
                          <a:cs typeface="Arial" panose="020B0604020202020204" pitchFamily="34" charset="0"/>
                        </a:rPr>
                        <a:t>3</a:t>
                      </a:r>
                      <a:r>
                        <a:rPr sz="1100" spc="-30" dirty="0">
                          <a:latin typeface="Arial" panose="020B0604020202020204" pitchFamily="34" charset="0"/>
                          <a:cs typeface="Arial" panose="020B0604020202020204" pitchFamily="34" charset="0"/>
                        </a:rPr>
                        <a:t> </a:t>
                      </a:r>
                      <a:r>
                        <a:rPr sz="1100" spc="-25" dirty="0">
                          <a:latin typeface="Arial" panose="020B0604020202020204" pitchFamily="34" charset="0"/>
                          <a:cs typeface="Arial" panose="020B0604020202020204" pitchFamily="34" charset="0"/>
                        </a:rPr>
                        <a:t>Q4</a:t>
                      </a:r>
                      <a:endParaRPr sz="1100" dirty="0">
                        <a:latin typeface="Arial" panose="020B0604020202020204" pitchFamily="34" charset="0"/>
                        <a:cs typeface="Arial" panose="020B0604020202020204" pitchFamily="34" charset="0"/>
                      </a:endParaRPr>
                    </a:p>
                  </a:txBody>
                  <a:tcPr marL="0" marR="0" marT="74295" marB="0"/>
                </a:tc>
                <a:tc>
                  <a:txBody>
                    <a:bodyPr/>
                    <a:lstStyle/>
                    <a:p>
                      <a:pPr marL="215900">
                        <a:lnSpc>
                          <a:spcPct val="100000"/>
                        </a:lnSpc>
                        <a:spcBef>
                          <a:spcPts val="585"/>
                        </a:spcBef>
                      </a:pPr>
                      <a:r>
                        <a:rPr lang="en-US" sz="1100" dirty="0">
                          <a:latin typeface="Arial" panose="020B0604020202020204" pitchFamily="34" charset="0"/>
                          <a:cs typeface="Arial" panose="020B0604020202020204" pitchFamily="34" charset="0"/>
                        </a:rPr>
                        <a:t>78.53</a:t>
                      </a:r>
                      <a:endParaRPr sz="1100" dirty="0">
                        <a:latin typeface="Arial" panose="020B0604020202020204" pitchFamily="34" charset="0"/>
                        <a:cs typeface="Arial" panose="020B0604020202020204" pitchFamily="34" charset="0"/>
                      </a:endParaRPr>
                    </a:p>
                  </a:txBody>
                  <a:tcPr marL="0" marR="0" marT="74295" marB="0"/>
                </a:tc>
                <a:tc>
                  <a:txBody>
                    <a:bodyPr/>
                    <a:lstStyle/>
                    <a:p>
                      <a:pPr algn="ctr">
                        <a:lnSpc>
                          <a:spcPct val="100000"/>
                        </a:lnSpc>
                        <a:spcBef>
                          <a:spcPts val="585"/>
                        </a:spcBef>
                      </a:pPr>
                      <a:r>
                        <a:rPr lang="en-US" sz="1100" dirty="0">
                          <a:latin typeface="Arial" panose="020B0604020202020204" pitchFamily="34" charset="0"/>
                          <a:cs typeface="Arial" panose="020B0604020202020204" pitchFamily="34" charset="0"/>
                        </a:rPr>
                        <a:t>-9.9%</a:t>
                      </a:r>
                      <a:endParaRPr sz="1100" dirty="0">
                        <a:latin typeface="Arial" panose="020B0604020202020204" pitchFamily="34" charset="0"/>
                        <a:cs typeface="Arial" panose="020B0604020202020204" pitchFamily="34" charset="0"/>
                      </a:endParaRPr>
                    </a:p>
                  </a:txBody>
                  <a:tcPr marL="0" marR="0" marT="74295" marB="0"/>
                </a:tc>
                <a:extLst>
                  <a:ext uri="{0D108BD9-81ED-4DB2-BD59-A6C34878D82A}">
                    <a16:rowId xmlns:a16="http://schemas.microsoft.com/office/drawing/2014/main" val="10008"/>
                  </a:ext>
                </a:extLst>
              </a:tr>
              <a:tr h="321310">
                <a:tc>
                  <a:txBody>
                    <a:bodyPr/>
                    <a:lstStyle/>
                    <a:p>
                      <a:pPr marL="635" algn="ctr">
                        <a:lnSpc>
                          <a:spcPct val="100000"/>
                        </a:lnSpc>
                        <a:spcBef>
                          <a:spcPts val="580"/>
                        </a:spcBef>
                      </a:pPr>
                      <a:r>
                        <a:rPr sz="1100" dirty="0">
                          <a:latin typeface="Arial" panose="020B0604020202020204" pitchFamily="34" charset="0"/>
                          <a:cs typeface="Arial" panose="020B0604020202020204" pitchFamily="34" charset="0"/>
                        </a:rPr>
                        <a:t>202</a:t>
                      </a:r>
                      <a:r>
                        <a:rPr lang="en-US" sz="1100" dirty="0">
                          <a:latin typeface="Arial" panose="020B0604020202020204" pitchFamily="34" charset="0"/>
                          <a:cs typeface="Arial" panose="020B0604020202020204" pitchFamily="34" charset="0"/>
                        </a:rPr>
                        <a:t>5</a:t>
                      </a:r>
                      <a:r>
                        <a:rPr sz="1100" spc="-30" dirty="0">
                          <a:latin typeface="Arial" panose="020B0604020202020204" pitchFamily="34" charset="0"/>
                          <a:cs typeface="Arial" panose="020B0604020202020204" pitchFamily="34" charset="0"/>
                        </a:rPr>
                        <a:t> </a:t>
                      </a:r>
                      <a:r>
                        <a:rPr sz="1100" spc="-25" dirty="0">
                          <a:latin typeface="Arial" panose="020B0604020202020204" pitchFamily="34" charset="0"/>
                          <a:cs typeface="Arial" panose="020B0604020202020204" pitchFamily="34" charset="0"/>
                        </a:rPr>
                        <a:t>Q</a:t>
                      </a:r>
                      <a:r>
                        <a:rPr lang="en-US" sz="1100" spc="-25" dirty="0">
                          <a:latin typeface="Arial" panose="020B0604020202020204" pitchFamily="34" charset="0"/>
                          <a:cs typeface="Arial" panose="020B0604020202020204" pitchFamily="34" charset="0"/>
                        </a:rPr>
                        <a:t>1</a:t>
                      </a:r>
                      <a:endParaRPr sz="1100" dirty="0">
                        <a:latin typeface="Arial" panose="020B0604020202020204" pitchFamily="34" charset="0"/>
                        <a:cs typeface="Arial" panose="020B0604020202020204" pitchFamily="34" charset="0"/>
                      </a:endParaRPr>
                    </a:p>
                  </a:txBody>
                  <a:tcPr marL="0" marR="0" marT="73660" marB="0"/>
                </a:tc>
                <a:tc>
                  <a:txBody>
                    <a:bodyPr/>
                    <a:lstStyle/>
                    <a:p>
                      <a:pPr algn="ctr">
                        <a:lnSpc>
                          <a:spcPct val="100000"/>
                        </a:lnSpc>
                        <a:spcBef>
                          <a:spcPts val="580"/>
                        </a:spcBef>
                      </a:pPr>
                      <a:r>
                        <a:rPr lang="en-US" sz="1100" dirty="0">
                          <a:latin typeface="Arial" panose="020B0604020202020204" pitchFamily="34" charset="0"/>
                          <a:cs typeface="Arial" panose="020B0604020202020204" pitchFamily="34" charset="0"/>
                        </a:rPr>
                        <a:t>71.78</a:t>
                      </a:r>
                      <a:endParaRPr sz="1100" dirty="0">
                        <a:latin typeface="Arial" panose="020B0604020202020204" pitchFamily="34" charset="0"/>
                        <a:cs typeface="Arial" panose="020B0604020202020204" pitchFamily="34" charset="0"/>
                      </a:endParaRPr>
                    </a:p>
                  </a:txBody>
                  <a:tcPr marL="0" marR="0" marT="73660" marB="0"/>
                </a:tc>
                <a:tc>
                  <a:txBody>
                    <a:bodyPr/>
                    <a:lstStyle/>
                    <a:p>
                      <a:pPr marL="635" algn="ctr">
                        <a:lnSpc>
                          <a:spcPct val="100000"/>
                        </a:lnSpc>
                        <a:spcBef>
                          <a:spcPts val="580"/>
                        </a:spcBef>
                      </a:pPr>
                      <a:r>
                        <a:rPr sz="1100" dirty="0">
                          <a:latin typeface="Arial" panose="020B0604020202020204" pitchFamily="34" charset="0"/>
                          <a:cs typeface="Arial" panose="020B0604020202020204" pitchFamily="34" charset="0"/>
                        </a:rPr>
                        <a:t>202</a:t>
                      </a:r>
                      <a:r>
                        <a:rPr lang="en-US" sz="1100" dirty="0">
                          <a:latin typeface="Arial" panose="020B0604020202020204" pitchFamily="34" charset="0"/>
                          <a:cs typeface="Arial" panose="020B0604020202020204" pitchFamily="34" charset="0"/>
                        </a:rPr>
                        <a:t>4</a:t>
                      </a:r>
                      <a:r>
                        <a:rPr sz="1100" spc="-30" dirty="0">
                          <a:latin typeface="Arial" panose="020B0604020202020204" pitchFamily="34" charset="0"/>
                          <a:cs typeface="Arial" panose="020B0604020202020204" pitchFamily="34" charset="0"/>
                        </a:rPr>
                        <a:t> </a:t>
                      </a:r>
                      <a:r>
                        <a:rPr sz="1100" spc="-25" dirty="0">
                          <a:latin typeface="Arial" panose="020B0604020202020204" pitchFamily="34" charset="0"/>
                          <a:cs typeface="Arial" panose="020B0604020202020204" pitchFamily="34" charset="0"/>
                        </a:rPr>
                        <a:t>Q</a:t>
                      </a:r>
                      <a:r>
                        <a:rPr lang="en-US" sz="1100" spc="-25" dirty="0">
                          <a:latin typeface="Arial" panose="020B0604020202020204" pitchFamily="34" charset="0"/>
                          <a:cs typeface="Arial" panose="020B0604020202020204" pitchFamily="34" charset="0"/>
                        </a:rPr>
                        <a:t>1</a:t>
                      </a:r>
                      <a:endParaRPr sz="1100" dirty="0">
                        <a:latin typeface="Arial" panose="020B0604020202020204" pitchFamily="34" charset="0"/>
                        <a:cs typeface="Arial" panose="020B0604020202020204" pitchFamily="34" charset="0"/>
                      </a:endParaRPr>
                    </a:p>
                  </a:txBody>
                  <a:tcPr marL="0" marR="0" marT="73660" marB="0"/>
                </a:tc>
                <a:tc>
                  <a:txBody>
                    <a:bodyPr/>
                    <a:lstStyle/>
                    <a:p>
                      <a:pPr algn="ctr">
                        <a:lnSpc>
                          <a:spcPct val="100000"/>
                        </a:lnSpc>
                        <a:spcBef>
                          <a:spcPts val="580"/>
                        </a:spcBef>
                      </a:pPr>
                      <a:r>
                        <a:rPr lang="en-US" sz="1100" spc="-20" dirty="0">
                          <a:latin typeface="Arial" panose="020B0604020202020204" pitchFamily="34" charset="0"/>
                          <a:cs typeface="Arial" panose="020B0604020202020204" pitchFamily="34" charset="0"/>
                        </a:rPr>
                        <a:t>77.50</a:t>
                      </a:r>
                      <a:endParaRPr sz="1100" dirty="0">
                        <a:latin typeface="Arial" panose="020B0604020202020204" pitchFamily="34" charset="0"/>
                        <a:cs typeface="Arial" panose="020B0604020202020204" pitchFamily="34" charset="0"/>
                      </a:endParaRPr>
                    </a:p>
                  </a:txBody>
                  <a:tcPr marL="0" marR="0" marT="73660" marB="0"/>
                </a:tc>
                <a:tc>
                  <a:txBody>
                    <a:bodyPr/>
                    <a:lstStyle/>
                    <a:p>
                      <a:pPr algn="ctr">
                        <a:lnSpc>
                          <a:spcPct val="100000"/>
                        </a:lnSpc>
                        <a:spcBef>
                          <a:spcPts val="580"/>
                        </a:spcBef>
                      </a:pPr>
                      <a:r>
                        <a:rPr lang="en-US" sz="1100" dirty="0">
                          <a:latin typeface="Arial" panose="020B0604020202020204" pitchFamily="34" charset="0"/>
                          <a:cs typeface="Arial" panose="020B0604020202020204" pitchFamily="34" charset="0"/>
                        </a:rPr>
                        <a:t>-7.4%</a:t>
                      </a:r>
                      <a:endParaRPr sz="1100" dirty="0">
                        <a:latin typeface="Arial" panose="020B0604020202020204" pitchFamily="34" charset="0"/>
                        <a:cs typeface="Arial" panose="020B0604020202020204" pitchFamily="34" charset="0"/>
                      </a:endParaRPr>
                    </a:p>
                  </a:txBody>
                  <a:tcPr marL="0" marR="0" marT="73660" marB="0"/>
                </a:tc>
                <a:extLst>
                  <a:ext uri="{0D108BD9-81ED-4DB2-BD59-A6C34878D82A}">
                    <a16:rowId xmlns:a16="http://schemas.microsoft.com/office/drawing/2014/main" val="3762397324"/>
                  </a:ext>
                </a:extLst>
              </a:tr>
              <a:tr h="321310">
                <a:tc>
                  <a:txBody>
                    <a:bodyPr/>
                    <a:lstStyle/>
                    <a:p>
                      <a:pPr marL="635" marR="0" lvl="0" indent="0" algn="ctr" defTabSz="914400" eaLnBrk="1" fontAlgn="auto" latinLnBrk="0" hangingPunct="1">
                        <a:lnSpc>
                          <a:spcPct val="100000"/>
                        </a:lnSpc>
                        <a:spcBef>
                          <a:spcPts val="580"/>
                        </a:spcBef>
                        <a:spcAft>
                          <a:spcPts val="0"/>
                        </a:spcAft>
                        <a:buClrTx/>
                        <a:buSzTx/>
                        <a:buFontTx/>
                        <a:buNone/>
                        <a:tabLst/>
                        <a:defRPr/>
                      </a:pPr>
                      <a:r>
                        <a:rPr lang="en-US" sz="1100" dirty="0">
                          <a:latin typeface="Arial" panose="020B0604020202020204" pitchFamily="34" charset="0"/>
                          <a:cs typeface="Arial" panose="020B0604020202020204" pitchFamily="34" charset="0"/>
                        </a:rPr>
                        <a:t>2025</a:t>
                      </a:r>
                      <a:r>
                        <a:rPr lang="en-US" sz="1100" spc="-30" dirty="0">
                          <a:latin typeface="Arial" panose="020B0604020202020204" pitchFamily="34" charset="0"/>
                          <a:cs typeface="Arial" panose="020B0604020202020204" pitchFamily="34" charset="0"/>
                        </a:rPr>
                        <a:t> </a:t>
                      </a:r>
                      <a:r>
                        <a:rPr lang="en-US" sz="1100" spc="-25" dirty="0">
                          <a:latin typeface="Arial" panose="020B0604020202020204" pitchFamily="34" charset="0"/>
                          <a:cs typeface="Arial" panose="020B0604020202020204" pitchFamily="34" charset="0"/>
                        </a:rPr>
                        <a:t>Q2</a:t>
                      </a:r>
                      <a:endParaRPr lang="en-US" sz="1100" dirty="0">
                        <a:latin typeface="Arial" panose="020B0604020202020204" pitchFamily="34" charset="0"/>
                        <a:cs typeface="Arial" panose="020B0604020202020204" pitchFamily="34" charset="0"/>
                      </a:endParaRPr>
                    </a:p>
                  </a:txBody>
                  <a:tcPr marL="0" marR="0" marT="73660" marB="0"/>
                </a:tc>
                <a:tc>
                  <a:txBody>
                    <a:bodyPr/>
                    <a:lstStyle/>
                    <a:p>
                      <a:pPr algn="ctr">
                        <a:lnSpc>
                          <a:spcPct val="100000"/>
                        </a:lnSpc>
                        <a:spcBef>
                          <a:spcPts val="580"/>
                        </a:spcBef>
                      </a:pPr>
                      <a:r>
                        <a:rPr lang="en-US" sz="1100" dirty="0">
                          <a:latin typeface="Arial" panose="020B0604020202020204" pitchFamily="34" charset="0"/>
                          <a:cs typeface="Arial" panose="020B0604020202020204" pitchFamily="34" charset="0"/>
                        </a:rPr>
                        <a:t>64.57</a:t>
                      </a:r>
                      <a:endParaRPr sz="1100" dirty="0">
                        <a:latin typeface="Arial" panose="020B0604020202020204" pitchFamily="34" charset="0"/>
                        <a:cs typeface="Arial" panose="020B0604020202020204" pitchFamily="34" charset="0"/>
                      </a:endParaRPr>
                    </a:p>
                  </a:txBody>
                  <a:tcPr marL="0" marR="0" marT="73660" marB="0"/>
                </a:tc>
                <a:tc>
                  <a:txBody>
                    <a:bodyPr/>
                    <a:lstStyle/>
                    <a:p>
                      <a:pPr marL="635" algn="ctr">
                        <a:lnSpc>
                          <a:spcPct val="100000"/>
                        </a:lnSpc>
                        <a:spcBef>
                          <a:spcPts val="580"/>
                        </a:spcBef>
                      </a:pPr>
                      <a:r>
                        <a:rPr sz="1100" dirty="0">
                          <a:latin typeface="Arial" panose="020B0604020202020204" pitchFamily="34" charset="0"/>
                          <a:cs typeface="Arial" panose="020B0604020202020204" pitchFamily="34" charset="0"/>
                        </a:rPr>
                        <a:t>202</a:t>
                      </a:r>
                      <a:r>
                        <a:rPr lang="en-US" sz="1100" dirty="0">
                          <a:latin typeface="Arial" panose="020B0604020202020204" pitchFamily="34" charset="0"/>
                          <a:cs typeface="Arial" panose="020B0604020202020204" pitchFamily="34" charset="0"/>
                        </a:rPr>
                        <a:t>4</a:t>
                      </a:r>
                      <a:r>
                        <a:rPr sz="1100" spc="-30" dirty="0">
                          <a:latin typeface="Arial" panose="020B0604020202020204" pitchFamily="34" charset="0"/>
                          <a:cs typeface="Arial" panose="020B0604020202020204" pitchFamily="34" charset="0"/>
                        </a:rPr>
                        <a:t> </a:t>
                      </a:r>
                      <a:r>
                        <a:rPr sz="1100" spc="-25" dirty="0">
                          <a:latin typeface="Arial" panose="020B0604020202020204" pitchFamily="34" charset="0"/>
                          <a:cs typeface="Arial" panose="020B0604020202020204" pitchFamily="34" charset="0"/>
                        </a:rPr>
                        <a:t>Q</a:t>
                      </a:r>
                      <a:r>
                        <a:rPr lang="en-US" sz="1100" spc="-25" dirty="0">
                          <a:latin typeface="Arial" panose="020B0604020202020204" pitchFamily="34" charset="0"/>
                          <a:cs typeface="Arial" panose="020B0604020202020204" pitchFamily="34" charset="0"/>
                        </a:rPr>
                        <a:t>2</a:t>
                      </a:r>
                      <a:endParaRPr sz="1100" dirty="0">
                        <a:latin typeface="Arial" panose="020B0604020202020204" pitchFamily="34" charset="0"/>
                        <a:cs typeface="Arial" panose="020B0604020202020204" pitchFamily="34" charset="0"/>
                      </a:endParaRPr>
                    </a:p>
                  </a:txBody>
                  <a:tcPr marL="0" marR="0" marT="73660" marB="0"/>
                </a:tc>
                <a:tc>
                  <a:txBody>
                    <a:bodyPr/>
                    <a:lstStyle/>
                    <a:p>
                      <a:pPr algn="ctr">
                        <a:lnSpc>
                          <a:spcPct val="100000"/>
                        </a:lnSpc>
                        <a:spcBef>
                          <a:spcPts val="580"/>
                        </a:spcBef>
                      </a:pPr>
                      <a:r>
                        <a:rPr lang="en-US" sz="1100" dirty="0">
                          <a:latin typeface="Arial" panose="020B0604020202020204" pitchFamily="34" charset="0"/>
                          <a:cs typeface="Arial" panose="020B0604020202020204" pitchFamily="34" charset="0"/>
                        </a:rPr>
                        <a:t>81.81</a:t>
                      </a:r>
                      <a:endParaRPr sz="1100" dirty="0">
                        <a:latin typeface="Arial" panose="020B0604020202020204" pitchFamily="34" charset="0"/>
                        <a:cs typeface="Arial" panose="020B0604020202020204" pitchFamily="34" charset="0"/>
                      </a:endParaRPr>
                    </a:p>
                  </a:txBody>
                  <a:tcPr marL="0" marR="0" marT="73660" marB="0"/>
                </a:tc>
                <a:tc>
                  <a:txBody>
                    <a:bodyPr/>
                    <a:lstStyle/>
                    <a:p>
                      <a:pPr algn="ctr">
                        <a:lnSpc>
                          <a:spcPct val="100000"/>
                        </a:lnSpc>
                        <a:spcBef>
                          <a:spcPts val="580"/>
                        </a:spcBef>
                      </a:pPr>
                      <a:r>
                        <a:rPr lang="en-US" sz="1100" dirty="0">
                          <a:latin typeface="Arial" panose="020B0604020202020204" pitchFamily="34" charset="0"/>
                          <a:cs typeface="Arial" panose="020B0604020202020204" pitchFamily="34" charset="0"/>
                        </a:rPr>
                        <a:t>-21.1%</a:t>
                      </a:r>
                      <a:endParaRPr sz="1100" dirty="0">
                        <a:latin typeface="Arial" panose="020B0604020202020204" pitchFamily="34" charset="0"/>
                        <a:cs typeface="Arial" panose="020B0604020202020204" pitchFamily="34" charset="0"/>
                      </a:endParaRPr>
                    </a:p>
                  </a:txBody>
                  <a:tcPr marL="0" marR="0" marT="73660" marB="0"/>
                </a:tc>
                <a:extLst>
                  <a:ext uri="{0D108BD9-81ED-4DB2-BD59-A6C34878D82A}">
                    <a16:rowId xmlns:a16="http://schemas.microsoft.com/office/drawing/2014/main" val="4149271138"/>
                  </a:ext>
                </a:extLst>
              </a:tr>
              <a:tr h="321310">
                <a:tc>
                  <a:txBody>
                    <a:bodyPr/>
                    <a:lstStyle/>
                    <a:p>
                      <a:pPr marL="635" marR="0" lvl="0" indent="0" algn="ctr" defTabSz="914400" eaLnBrk="1" fontAlgn="auto" latinLnBrk="0" hangingPunct="1">
                        <a:lnSpc>
                          <a:spcPct val="100000"/>
                        </a:lnSpc>
                        <a:spcBef>
                          <a:spcPts val="580"/>
                        </a:spcBef>
                        <a:spcAft>
                          <a:spcPts val="0"/>
                        </a:spcAft>
                        <a:buClrTx/>
                        <a:buSzTx/>
                        <a:buFontTx/>
                        <a:buNone/>
                        <a:tabLst/>
                        <a:defRPr/>
                      </a:pPr>
                      <a:r>
                        <a:rPr lang="en-US" sz="1100" dirty="0">
                          <a:latin typeface="Arial" panose="020B0604020202020204" pitchFamily="34" charset="0"/>
                          <a:cs typeface="Arial" panose="020B0604020202020204" pitchFamily="34" charset="0"/>
                        </a:rPr>
                        <a:t>2025</a:t>
                      </a:r>
                      <a:r>
                        <a:rPr lang="en-US" sz="1100" spc="-30" dirty="0">
                          <a:latin typeface="Arial" panose="020B0604020202020204" pitchFamily="34" charset="0"/>
                          <a:cs typeface="Arial" panose="020B0604020202020204" pitchFamily="34" charset="0"/>
                        </a:rPr>
                        <a:t> </a:t>
                      </a:r>
                      <a:r>
                        <a:rPr lang="en-US" sz="1100" spc="-25" dirty="0">
                          <a:latin typeface="Arial" panose="020B0604020202020204" pitchFamily="34" charset="0"/>
                          <a:cs typeface="Arial" panose="020B0604020202020204" pitchFamily="34" charset="0"/>
                        </a:rPr>
                        <a:t>Q3</a:t>
                      </a:r>
                      <a:endParaRPr lang="en-US" sz="1100" dirty="0">
                        <a:latin typeface="Arial" panose="020B0604020202020204" pitchFamily="34" charset="0"/>
                        <a:cs typeface="Arial" panose="020B0604020202020204" pitchFamily="34" charset="0"/>
                      </a:endParaRPr>
                    </a:p>
                  </a:txBody>
                  <a:tcPr marL="0" marR="0" marT="73660" marB="0"/>
                </a:tc>
                <a:tc>
                  <a:txBody>
                    <a:bodyPr/>
                    <a:lstStyle/>
                    <a:p>
                      <a:pPr algn="ctr">
                        <a:lnSpc>
                          <a:spcPct val="100000"/>
                        </a:lnSpc>
                        <a:spcBef>
                          <a:spcPts val="580"/>
                        </a:spcBef>
                      </a:pPr>
                      <a:r>
                        <a:rPr lang="en-US" sz="1100" dirty="0">
                          <a:latin typeface="Arial" panose="020B0604020202020204" pitchFamily="34" charset="0"/>
                          <a:cs typeface="Arial" panose="020B0604020202020204" pitchFamily="34" charset="0"/>
                        </a:rPr>
                        <a:t>65.78</a:t>
                      </a:r>
                      <a:endParaRPr sz="1100" dirty="0">
                        <a:latin typeface="Arial" panose="020B0604020202020204" pitchFamily="34" charset="0"/>
                        <a:cs typeface="Arial" panose="020B0604020202020204" pitchFamily="34" charset="0"/>
                      </a:endParaRPr>
                    </a:p>
                  </a:txBody>
                  <a:tcPr marL="0" marR="0" marT="73660" marB="0"/>
                </a:tc>
                <a:tc>
                  <a:txBody>
                    <a:bodyPr/>
                    <a:lstStyle/>
                    <a:p>
                      <a:pPr marL="635" algn="ctr">
                        <a:lnSpc>
                          <a:spcPct val="100000"/>
                        </a:lnSpc>
                        <a:spcBef>
                          <a:spcPts val="580"/>
                        </a:spcBef>
                      </a:pPr>
                      <a:r>
                        <a:rPr sz="1100" dirty="0">
                          <a:latin typeface="Arial" panose="020B0604020202020204" pitchFamily="34" charset="0"/>
                          <a:cs typeface="Arial" panose="020B0604020202020204" pitchFamily="34" charset="0"/>
                        </a:rPr>
                        <a:t>202</a:t>
                      </a:r>
                      <a:r>
                        <a:rPr lang="en-US" sz="1100" dirty="0">
                          <a:latin typeface="Arial" panose="020B0604020202020204" pitchFamily="34" charset="0"/>
                          <a:cs typeface="Arial" panose="020B0604020202020204" pitchFamily="34" charset="0"/>
                        </a:rPr>
                        <a:t>4</a:t>
                      </a:r>
                      <a:r>
                        <a:rPr sz="1100" spc="-30" dirty="0">
                          <a:latin typeface="Arial" panose="020B0604020202020204" pitchFamily="34" charset="0"/>
                          <a:cs typeface="Arial" panose="020B0604020202020204" pitchFamily="34" charset="0"/>
                        </a:rPr>
                        <a:t> </a:t>
                      </a:r>
                      <a:r>
                        <a:rPr sz="1100" spc="-25" dirty="0">
                          <a:latin typeface="Arial" panose="020B0604020202020204" pitchFamily="34" charset="0"/>
                          <a:cs typeface="Arial" panose="020B0604020202020204" pitchFamily="34" charset="0"/>
                        </a:rPr>
                        <a:t>Q</a:t>
                      </a:r>
                      <a:r>
                        <a:rPr lang="en-US" sz="1100" spc="-25" dirty="0">
                          <a:latin typeface="Arial" panose="020B0604020202020204" pitchFamily="34" charset="0"/>
                          <a:cs typeface="Arial" panose="020B0604020202020204" pitchFamily="34" charset="0"/>
                        </a:rPr>
                        <a:t>3</a:t>
                      </a:r>
                      <a:endParaRPr sz="1100" dirty="0">
                        <a:latin typeface="Arial" panose="020B0604020202020204" pitchFamily="34" charset="0"/>
                        <a:cs typeface="Arial" panose="020B0604020202020204" pitchFamily="34" charset="0"/>
                      </a:endParaRPr>
                    </a:p>
                  </a:txBody>
                  <a:tcPr marL="0" marR="0" marT="73660" marB="0"/>
                </a:tc>
                <a:tc>
                  <a:txBody>
                    <a:bodyPr/>
                    <a:lstStyle/>
                    <a:p>
                      <a:pPr algn="ctr">
                        <a:lnSpc>
                          <a:spcPct val="100000"/>
                        </a:lnSpc>
                        <a:spcBef>
                          <a:spcPts val="580"/>
                        </a:spcBef>
                      </a:pPr>
                      <a:r>
                        <a:rPr lang="en-US" sz="1100" dirty="0">
                          <a:latin typeface="Arial" panose="020B0604020202020204" pitchFamily="34" charset="0"/>
                          <a:cs typeface="Arial" panose="020B0604020202020204" pitchFamily="34" charset="0"/>
                        </a:rPr>
                        <a:t>76.43</a:t>
                      </a:r>
                      <a:endParaRPr sz="1100" dirty="0">
                        <a:latin typeface="Arial" panose="020B0604020202020204" pitchFamily="34" charset="0"/>
                        <a:cs typeface="Arial" panose="020B0604020202020204" pitchFamily="34" charset="0"/>
                      </a:endParaRPr>
                    </a:p>
                  </a:txBody>
                  <a:tcPr marL="0" marR="0" marT="73660" marB="0"/>
                </a:tc>
                <a:tc>
                  <a:txBody>
                    <a:bodyPr/>
                    <a:lstStyle/>
                    <a:p>
                      <a:pPr algn="ctr">
                        <a:lnSpc>
                          <a:spcPct val="100000"/>
                        </a:lnSpc>
                        <a:spcBef>
                          <a:spcPts val="580"/>
                        </a:spcBef>
                      </a:pPr>
                      <a:r>
                        <a:rPr lang="en-US" sz="1100" dirty="0">
                          <a:latin typeface="Arial" panose="020B0604020202020204" pitchFamily="34" charset="0"/>
                          <a:cs typeface="Arial" panose="020B0604020202020204" pitchFamily="34" charset="0"/>
                        </a:rPr>
                        <a:t>-13.9%</a:t>
                      </a:r>
                      <a:endParaRPr sz="1100" dirty="0">
                        <a:latin typeface="Arial" panose="020B0604020202020204" pitchFamily="34" charset="0"/>
                        <a:cs typeface="Arial" panose="020B0604020202020204" pitchFamily="34" charset="0"/>
                      </a:endParaRPr>
                    </a:p>
                  </a:txBody>
                  <a:tcPr marL="0" marR="0" marT="73660" marB="0"/>
                </a:tc>
                <a:extLst>
                  <a:ext uri="{0D108BD9-81ED-4DB2-BD59-A6C34878D82A}">
                    <a16:rowId xmlns:a16="http://schemas.microsoft.com/office/drawing/2014/main" val="1850784937"/>
                  </a:ext>
                </a:extLst>
              </a:tr>
              <a:tr h="321310">
                <a:tc>
                  <a:txBody>
                    <a:bodyPr/>
                    <a:lstStyle/>
                    <a:p>
                      <a:pPr marL="1270" algn="ctr">
                        <a:lnSpc>
                          <a:spcPct val="100000"/>
                        </a:lnSpc>
                        <a:spcBef>
                          <a:spcPts val="645"/>
                        </a:spcBef>
                      </a:pPr>
                      <a:r>
                        <a:rPr lang="en-US" sz="1100" dirty="0">
                          <a:latin typeface="Arial" panose="020B0604020202020204" pitchFamily="34" charset="0"/>
                          <a:cs typeface="Arial" panose="020B0604020202020204" pitchFamily="34" charset="0"/>
                        </a:rPr>
                        <a:t>2025 Q4</a:t>
                      </a:r>
                      <a:endParaRPr sz="1100" dirty="0">
                        <a:latin typeface="Arial" panose="020B0604020202020204" pitchFamily="34" charset="0"/>
                        <a:cs typeface="Arial" panose="020B0604020202020204" pitchFamily="34" charset="0"/>
                      </a:endParaRPr>
                    </a:p>
                  </a:txBody>
                  <a:tcPr marL="0" marR="0" marT="81915" marB="0"/>
                </a:tc>
                <a:tc>
                  <a:txBody>
                    <a:bodyPr/>
                    <a:lstStyle/>
                    <a:p>
                      <a:pPr marL="1270" algn="ctr">
                        <a:lnSpc>
                          <a:spcPct val="100000"/>
                        </a:lnSpc>
                        <a:spcBef>
                          <a:spcPts val="645"/>
                        </a:spcBef>
                      </a:pPr>
                      <a:r>
                        <a:rPr lang="en-US" sz="1100" dirty="0">
                          <a:latin typeface="Arial" panose="020B0604020202020204" pitchFamily="34" charset="0"/>
                          <a:cs typeface="Arial" panose="020B0604020202020204" pitchFamily="34" charset="0"/>
                        </a:rPr>
                        <a:t>59.62</a:t>
                      </a:r>
                      <a:endParaRPr sz="1100" dirty="0">
                        <a:latin typeface="Arial" panose="020B0604020202020204" pitchFamily="34" charset="0"/>
                        <a:cs typeface="Arial" panose="020B0604020202020204" pitchFamily="34" charset="0"/>
                      </a:endParaRPr>
                    </a:p>
                  </a:txBody>
                  <a:tcPr marL="0" marR="0" marT="81915" marB="0"/>
                </a:tc>
                <a:tc>
                  <a:txBody>
                    <a:bodyPr/>
                    <a:lstStyle/>
                    <a:p>
                      <a:pPr marL="1270" algn="ctr">
                        <a:lnSpc>
                          <a:spcPct val="100000"/>
                        </a:lnSpc>
                        <a:spcBef>
                          <a:spcPts val="645"/>
                        </a:spcBef>
                      </a:pPr>
                      <a:r>
                        <a:rPr lang="en-US" sz="1100" dirty="0">
                          <a:latin typeface="Arial" panose="020B0604020202020204" pitchFamily="34" charset="0"/>
                          <a:cs typeface="Arial" panose="020B0604020202020204" pitchFamily="34" charset="0"/>
                        </a:rPr>
                        <a:t>2025 Q4</a:t>
                      </a:r>
                    </a:p>
                  </a:txBody>
                  <a:tcPr marL="0" marR="0" marT="81915" marB="0"/>
                </a:tc>
                <a:tc>
                  <a:txBody>
                    <a:bodyPr/>
                    <a:lstStyle/>
                    <a:p>
                      <a:pPr algn="ctr">
                        <a:lnSpc>
                          <a:spcPct val="100000"/>
                        </a:lnSpc>
                        <a:spcBef>
                          <a:spcPts val="580"/>
                        </a:spcBef>
                      </a:pPr>
                      <a:r>
                        <a:rPr lang="en-US" sz="1100" dirty="0">
                          <a:latin typeface="Arial" panose="020B0604020202020204" pitchFamily="34" charset="0"/>
                          <a:cs typeface="Arial" panose="020B0604020202020204" pitchFamily="34" charset="0"/>
                        </a:rPr>
                        <a:t>70.73</a:t>
                      </a:r>
                      <a:endParaRPr sz="1100" dirty="0">
                        <a:latin typeface="Arial" panose="020B0604020202020204" pitchFamily="34" charset="0"/>
                        <a:cs typeface="Arial" panose="020B0604020202020204" pitchFamily="34" charset="0"/>
                      </a:endParaRPr>
                    </a:p>
                  </a:txBody>
                  <a:tcPr marL="0" marR="0" marT="73660" marB="0"/>
                </a:tc>
                <a:tc>
                  <a:txBody>
                    <a:bodyPr/>
                    <a:lstStyle/>
                    <a:p>
                      <a:pPr algn="ctr">
                        <a:lnSpc>
                          <a:spcPct val="100000"/>
                        </a:lnSpc>
                        <a:spcBef>
                          <a:spcPts val="580"/>
                        </a:spcBef>
                      </a:pPr>
                      <a:r>
                        <a:rPr lang="en-US" sz="1100" dirty="0">
                          <a:latin typeface="Arial" panose="020B0604020202020204" pitchFamily="34" charset="0"/>
                          <a:cs typeface="Arial" panose="020B0604020202020204" pitchFamily="34" charset="0"/>
                        </a:rPr>
                        <a:t>-15.7%</a:t>
                      </a:r>
                      <a:endParaRPr sz="1100" dirty="0">
                        <a:latin typeface="Arial" panose="020B0604020202020204" pitchFamily="34" charset="0"/>
                        <a:cs typeface="Arial" panose="020B0604020202020204" pitchFamily="34" charset="0"/>
                      </a:endParaRPr>
                    </a:p>
                  </a:txBody>
                  <a:tcPr marL="0" marR="0" marT="73660" marB="0"/>
                </a:tc>
                <a:extLst>
                  <a:ext uri="{0D108BD9-81ED-4DB2-BD59-A6C34878D82A}">
                    <a16:rowId xmlns:a16="http://schemas.microsoft.com/office/drawing/2014/main" val="3145374562"/>
                  </a:ext>
                </a:extLst>
              </a:tr>
              <a:tr h="321310">
                <a:tc>
                  <a:txBody>
                    <a:bodyPr/>
                    <a:lstStyle/>
                    <a:p>
                      <a:pPr marL="1270" algn="ctr">
                        <a:lnSpc>
                          <a:spcPct val="100000"/>
                        </a:lnSpc>
                        <a:spcBef>
                          <a:spcPts val="645"/>
                        </a:spcBef>
                      </a:pPr>
                      <a:r>
                        <a:rPr lang="en-US" sz="1100" dirty="0">
                          <a:latin typeface="Arial" panose="020B0604020202020204" pitchFamily="34" charset="0"/>
                          <a:cs typeface="Arial" panose="020B0604020202020204" pitchFamily="34" charset="0"/>
                        </a:rPr>
                        <a:t>2026 Q1</a:t>
                      </a:r>
                      <a:endParaRPr sz="1100" dirty="0">
                        <a:latin typeface="Arial" panose="020B0604020202020204" pitchFamily="34" charset="0"/>
                        <a:cs typeface="Arial" panose="020B0604020202020204" pitchFamily="34" charset="0"/>
                      </a:endParaRPr>
                    </a:p>
                  </a:txBody>
                  <a:tcPr marL="0" marR="0" marT="81915" marB="0"/>
                </a:tc>
                <a:tc>
                  <a:txBody>
                    <a:bodyPr/>
                    <a:lstStyle/>
                    <a:p>
                      <a:pPr marL="1270" algn="ctr">
                        <a:lnSpc>
                          <a:spcPct val="100000"/>
                        </a:lnSpc>
                        <a:spcBef>
                          <a:spcPts val="645"/>
                        </a:spcBef>
                      </a:pPr>
                      <a:r>
                        <a:rPr lang="en-US" sz="1100" dirty="0">
                          <a:latin typeface="Arial" panose="020B0604020202020204" pitchFamily="34" charset="0"/>
                          <a:cs typeface="Arial" panose="020B0604020202020204" pitchFamily="34" charset="0"/>
                        </a:rPr>
                        <a:t>72.74</a:t>
                      </a:r>
                      <a:endParaRPr sz="1100" dirty="0">
                        <a:latin typeface="Arial" panose="020B0604020202020204" pitchFamily="34" charset="0"/>
                        <a:cs typeface="Arial" panose="020B0604020202020204" pitchFamily="34" charset="0"/>
                      </a:endParaRPr>
                    </a:p>
                  </a:txBody>
                  <a:tcPr marL="0" marR="0" marT="81915" marB="0"/>
                </a:tc>
                <a:tc>
                  <a:txBody>
                    <a:bodyPr/>
                    <a:lstStyle/>
                    <a:p>
                      <a:pPr marL="1270" algn="ctr">
                        <a:lnSpc>
                          <a:spcPct val="100000"/>
                        </a:lnSpc>
                        <a:spcBef>
                          <a:spcPts val="645"/>
                        </a:spcBef>
                      </a:pPr>
                      <a:r>
                        <a:rPr lang="en-US" sz="1100" dirty="0">
                          <a:latin typeface="Arial" panose="020B0604020202020204" pitchFamily="34" charset="0"/>
                          <a:cs typeface="Arial" panose="020B0604020202020204" pitchFamily="34" charset="0"/>
                        </a:rPr>
                        <a:t>2025 Q1</a:t>
                      </a:r>
                    </a:p>
                  </a:txBody>
                  <a:tcPr marL="0" marR="0" marT="81915" marB="0"/>
                </a:tc>
                <a:tc>
                  <a:txBody>
                    <a:bodyPr/>
                    <a:lstStyle/>
                    <a:p>
                      <a:pPr algn="ctr">
                        <a:lnSpc>
                          <a:spcPct val="100000"/>
                        </a:lnSpc>
                        <a:spcBef>
                          <a:spcPts val="580"/>
                        </a:spcBef>
                      </a:pPr>
                      <a:r>
                        <a:rPr lang="en-US" sz="1100" dirty="0">
                          <a:latin typeface="Arial" panose="020B0604020202020204" pitchFamily="34" charset="0"/>
                          <a:cs typeface="Arial" panose="020B0604020202020204" pitchFamily="34" charset="0"/>
                        </a:rPr>
                        <a:t>71.78</a:t>
                      </a:r>
                    </a:p>
                  </a:txBody>
                  <a:tcPr marL="0" marR="0" marT="73660" marB="0"/>
                </a:tc>
                <a:tc>
                  <a:txBody>
                    <a:bodyPr/>
                    <a:lstStyle/>
                    <a:p>
                      <a:pPr algn="ctr">
                        <a:lnSpc>
                          <a:spcPct val="100000"/>
                        </a:lnSpc>
                        <a:spcBef>
                          <a:spcPts val="580"/>
                        </a:spcBef>
                      </a:pPr>
                      <a:r>
                        <a:rPr lang="en-US" sz="1100" dirty="0">
                          <a:latin typeface="Arial" panose="020B0604020202020204" pitchFamily="34" charset="0"/>
                          <a:cs typeface="Arial" panose="020B0604020202020204" pitchFamily="34" charset="0"/>
                        </a:rPr>
                        <a:t>1.3%</a:t>
                      </a:r>
                      <a:endParaRPr sz="1100" dirty="0">
                        <a:latin typeface="Arial" panose="020B0604020202020204" pitchFamily="34" charset="0"/>
                        <a:cs typeface="Arial" panose="020B0604020202020204" pitchFamily="34" charset="0"/>
                      </a:endParaRPr>
                    </a:p>
                  </a:txBody>
                  <a:tcPr marL="0" marR="0" marT="73660" marB="0"/>
                </a:tc>
                <a:extLst>
                  <a:ext uri="{0D108BD9-81ED-4DB2-BD59-A6C34878D82A}">
                    <a16:rowId xmlns:a16="http://schemas.microsoft.com/office/drawing/2014/main" val="2538953850"/>
                  </a:ext>
                </a:extLst>
              </a:tr>
            </a:tbl>
          </a:graphicData>
        </a:graphic>
      </p:graphicFrame>
      <p:sp>
        <p:nvSpPr>
          <p:cNvPr id="7" name="object 5">
            <a:extLst>
              <a:ext uri="{FF2B5EF4-FFF2-40B4-BE49-F238E27FC236}">
                <a16:creationId xmlns:a16="http://schemas.microsoft.com/office/drawing/2014/main" id="{7415967B-6F1A-6983-8D57-B5E84B381977}"/>
              </a:ext>
            </a:extLst>
          </p:cNvPr>
          <p:cNvSpPr txBox="1"/>
          <p:nvPr/>
        </p:nvSpPr>
        <p:spPr>
          <a:xfrm>
            <a:off x="9113773" y="6422446"/>
            <a:ext cx="2644775" cy="348813"/>
          </a:xfrm>
          <a:prstGeom prst="rect">
            <a:avLst/>
          </a:prstGeom>
        </p:spPr>
        <p:txBody>
          <a:bodyPr vert="horz" wrap="square" lIns="0" tIns="12700" rIns="0" bIns="0" rtlCol="0">
            <a:spAutoFit/>
          </a:bodyPr>
          <a:lstStyle/>
          <a:p>
            <a:pPr marL="12700" algn="r">
              <a:lnSpc>
                <a:spcPct val="100000"/>
              </a:lnSpc>
              <a:spcBef>
                <a:spcPts val="100"/>
              </a:spcBef>
            </a:pPr>
            <a:r>
              <a:rPr sz="1050" dirty="0">
                <a:latin typeface="Arial" panose="020B0604020202020204" pitchFamily="34" charset="0"/>
                <a:cs typeface="Arial" panose="020B0604020202020204" pitchFamily="34" charset="0"/>
              </a:rPr>
              <a:t>NWLA</a:t>
            </a:r>
            <a:r>
              <a:rPr sz="1050" spc="-15"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ECONOMIC</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DASHBOARD</a:t>
            </a:r>
            <a:endParaRPr lang="en-US" sz="1050" spc="-10" dirty="0">
              <a:latin typeface="Arial" panose="020B0604020202020204" pitchFamily="34" charset="0"/>
              <a:cs typeface="Arial" panose="020B0604020202020204" pitchFamily="34" charset="0"/>
            </a:endParaRPr>
          </a:p>
          <a:p>
            <a:pPr marL="12700" algn="r">
              <a:lnSpc>
                <a:spcPct val="100000"/>
              </a:lnSpc>
              <a:spcBef>
                <a:spcPts val="100"/>
              </a:spcBef>
            </a:pPr>
            <a:r>
              <a:rPr lang="en-US" sz="1050" dirty="0">
                <a:latin typeface="Arial" panose="020B0604020202020204" pitchFamily="34" charset="0"/>
                <a:cs typeface="Arial" panose="020B0604020202020204" pitchFamily="34" charset="0"/>
              </a:rPr>
              <a:t>Mortgage Rates, Inflation, &amp; Gas Prices</a:t>
            </a:r>
          </a:p>
        </p:txBody>
      </p:sp>
      <p:sp>
        <p:nvSpPr>
          <p:cNvPr id="6" name="Slide Number Placeholder 5">
            <a:extLst>
              <a:ext uri="{FF2B5EF4-FFF2-40B4-BE49-F238E27FC236}">
                <a16:creationId xmlns:a16="http://schemas.microsoft.com/office/drawing/2014/main" id="{6875F9E2-DCF4-5FF1-578B-C9FEB60C0E50}"/>
              </a:ext>
            </a:extLst>
          </p:cNvPr>
          <p:cNvSpPr>
            <a:spLocks noGrp="1"/>
          </p:cNvSpPr>
          <p:nvPr>
            <p:ph type="sldNum" sz="quarter" idx="7"/>
          </p:nvPr>
        </p:nvSpPr>
        <p:spPr>
          <a:xfrm>
            <a:off x="11758548" y="6590791"/>
            <a:ext cx="433452" cy="153888"/>
          </a:xfrm>
        </p:spPr>
        <p:txBody>
          <a:bodyPr/>
          <a:lstStyle/>
          <a:p>
            <a:pPr marL="115570">
              <a:lnSpc>
                <a:spcPts val="1240"/>
              </a:lnSpc>
            </a:pPr>
            <a:fld id="{81D60167-4931-47E6-BA6A-407CBD079E47}" type="slidenum">
              <a:rPr lang="en-US" spc="-50" smtClean="0">
                <a:latin typeface="Arial" panose="020B0604020202020204" pitchFamily="34" charset="0"/>
                <a:cs typeface="Arial" panose="020B0604020202020204" pitchFamily="34" charset="0"/>
              </a:rPr>
              <a:t>68</a:t>
            </a:fld>
            <a:endParaRPr lang="en-US" spc="-50" dirty="0">
              <a:latin typeface="Arial" panose="020B0604020202020204" pitchFamily="34" charset="0"/>
              <a:cs typeface="Arial" panose="020B0604020202020204"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526598" y="609600"/>
            <a:ext cx="5138802" cy="443070"/>
          </a:xfrm>
          <a:prstGeom prst="rect">
            <a:avLst/>
          </a:prstGeom>
        </p:spPr>
        <p:txBody>
          <a:bodyPr vert="horz" wrap="square" lIns="0" tIns="12065" rIns="0" bIns="0" rtlCol="0">
            <a:spAutoFit/>
          </a:bodyPr>
          <a:lstStyle/>
          <a:p>
            <a:pPr marL="12700" algn="ctr">
              <a:lnSpc>
                <a:spcPct val="100000"/>
              </a:lnSpc>
              <a:spcBef>
                <a:spcPts val="95"/>
              </a:spcBef>
            </a:pPr>
            <a:r>
              <a:rPr lang="en-US" sz="2800" dirty="0">
                <a:latin typeface="Arial" panose="020B0604020202020204" pitchFamily="34" charset="0"/>
                <a:cs typeface="Arial" panose="020B0604020202020204" pitchFamily="34" charset="0"/>
              </a:rPr>
              <a:t>Gas</a:t>
            </a:r>
            <a:r>
              <a:rPr lang="en-US" sz="2800" spc="-60"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Prices</a:t>
            </a:r>
            <a:r>
              <a:rPr lang="en-US" sz="2800" spc="-45"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a:t>
            </a:r>
            <a:r>
              <a:rPr lang="en-US" sz="2800" spc="-55"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April 1, 2026</a:t>
            </a:r>
            <a:endParaRPr sz="2800" dirty="0">
              <a:latin typeface="Arial" panose="020B0604020202020204" pitchFamily="34" charset="0"/>
              <a:cs typeface="Arial" panose="020B0604020202020204" pitchFamily="34" charset="0"/>
            </a:endParaRPr>
          </a:p>
        </p:txBody>
      </p:sp>
      <p:pic>
        <p:nvPicPr>
          <p:cNvPr id="7" name="Picture 6" descr="Line chart showing 24-month average retail regular gas prices in US dollars per gallon for Shreveport and the USA average from 2024 to early 2026. Shreveport prices (red line) consistently remain below the USA average (blue line), with both showing a sharp increase near the start of 2026, peaking above $4.00.">
            <a:extLst>
              <a:ext uri="{FF2B5EF4-FFF2-40B4-BE49-F238E27FC236}">
                <a16:creationId xmlns:a16="http://schemas.microsoft.com/office/drawing/2014/main" id="{9A4BDBCA-A502-7408-094D-2360D7D9C0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8925" y="1695450"/>
            <a:ext cx="6534150" cy="3467100"/>
          </a:xfrm>
          <a:prstGeom prst="rect">
            <a:avLst/>
          </a:prstGeom>
        </p:spPr>
      </p:pic>
      <p:sp>
        <p:nvSpPr>
          <p:cNvPr id="3" name="object 3"/>
          <p:cNvSpPr txBox="1"/>
          <p:nvPr/>
        </p:nvSpPr>
        <p:spPr>
          <a:xfrm>
            <a:off x="2671284" y="5257800"/>
            <a:ext cx="1672116" cy="197490"/>
          </a:xfrm>
          <a:prstGeom prst="rect">
            <a:avLst/>
          </a:prstGeom>
        </p:spPr>
        <p:txBody>
          <a:bodyPr vert="horz" wrap="square" lIns="0" tIns="12700" rIns="0" bIns="0" rtlCol="0">
            <a:spAutoFit/>
          </a:bodyPr>
          <a:lstStyle/>
          <a:p>
            <a:pPr marL="12700">
              <a:lnSpc>
                <a:spcPct val="100000"/>
              </a:lnSpc>
              <a:spcBef>
                <a:spcPts val="100"/>
              </a:spcBef>
            </a:pPr>
            <a:r>
              <a:rPr sz="1200" dirty="0">
                <a:latin typeface="Arial" panose="020B0604020202020204" pitchFamily="34" charset="0"/>
                <a:cs typeface="Arial" panose="020B0604020202020204" pitchFamily="34" charset="0"/>
              </a:rPr>
              <a:t>Data</a:t>
            </a:r>
            <a:r>
              <a:rPr sz="1200" spc="-6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from:</a:t>
            </a:r>
            <a:r>
              <a:rPr sz="1200" spc="-30" dirty="0">
                <a:latin typeface="Arial" panose="020B0604020202020204" pitchFamily="34" charset="0"/>
                <a:cs typeface="Arial" panose="020B0604020202020204" pitchFamily="34" charset="0"/>
              </a:rPr>
              <a:t> </a:t>
            </a:r>
            <a:r>
              <a:rPr sz="1200" u="sng" spc="-10" dirty="0">
                <a:solidFill>
                  <a:srgbClr val="0462C1"/>
                </a:solidFill>
                <a:uFill>
                  <a:solidFill>
                    <a:srgbClr val="0462C1"/>
                  </a:solidFill>
                </a:uFill>
                <a:latin typeface="Arial" panose="020B0604020202020204" pitchFamily="34" charset="0"/>
                <a:cs typeface="Arial" panose="020B0604020202020204" pitchFamily="34" charset="0"/>
                <a:hlinkClick r:id="rId4"/>
              </a:rPr>
              <a:t>GasBuddy</a:t>
            </a:r>
            <a:endParaRPr sz="1200" dirty="0">
              <a:latin typeface="Arial" panose="020B0604020202020204" pitchFamily="34" charset="0"/>
              <a:cs typeface="Arial" panose="020B0604020202020204" pitchFamily="34" charset="0"/>
            </a:endParaRPr>
          </a:p>
        </p:txBody>
      </p:sp>
      <p:sp>
        <p:nvSpPr>
          <p:cNvPr id="6" name="object 5">
            <a:extLst>
              <a:ext uri="{FF2B5EF4-FFF2-40B4-BE49-F238E27FC236}">
                <a16:creationId xmlns:a16="http://schemas.microsoft.com/office/drawing/2014/main" id="{55949334-232D-35D3-5F19-72D30C3E6F03}"/>
              </a:ext>
            </a:extLst>
          </p:cNvPr>
          <p:cNvSpPr txBox="1"/>
          <p:nvPr/>
        </p:nvSpPr>
        <p:spPr>
          <a:xfrm>
            <a:off x="9113773" y="6422446"/>
            <a:ext cx="2644775" cy="348813"/>
          </a:xfrm>
          <a:prstGeom prst="rect">
            <a:avLst/>
          </a:prstGeom>
        </p:spPr>
        <p:txBody>
          <a:bodyPr vert="horz" wrap="square" lIns="0" tIns="12700" rIns="0" bIns="0" rtlCol="0">
            <a:spAutoFit/>
          </a:bodyPr>
          <a:lstStyle/>
          <a:p>
            <a:pPr marL="12700" algn="r">
              <a:lnSpc>
                <a:spcPct val="100000"/>
              </a:lnSpc>
              <a:spcBef>
                <a:spcPts val="100"/>
              </a:spcBef>
            </a:pPr>
            <a:r>
              <a:rPr sz="1050" dirty="0">
                <a:latin typeface="Arial" panose="020B0604020202020204" pitchFamily="34" charset="0"/>
                <a:cs typeface="Arial" panose="020B0604020202020204" pitchFamily="34" charset="0"/>
              </a:rPr>
              <a:t>NWLA</a:t>
            </a:r>
            <a:r>
              <a:rPr sz="1050" spc="-15"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ECONOMIC</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DASHBOARD</a:t>
            </a:r>
            <a:endParaRPr lang="en-US" sz="1050" spc="-10" dirty="0">
              <a:latin typeface="Arial" panose="020B0604020202020204" pitchFamily="34" charset="0"/>
              <a:cs typeface="Arial" panose="020B0604020202020204" pitchFamily="34" charset="0"/>
            </a:endParaRPr>
          </a:p>
          <a:p>
            <a:pPr marL="12700" algn="r">
              <a:lnSpc>
                <a:spcPct val="100000"/>
              </a:lnSpc>
              <a:spcBef>
                <a:spcPts val="100"/>
              </a:spcBef>
            </a:pPr>
            <a:r>
              <a:rPr lang="en-US" sz="1050" dirty="0">
                <a:latin typeface="Arial" panose="020B0604020202020204" pitchFamily="34" charset="0"/>
                <a:cs typeface="Arial" panose="020B0604020202020204" pitchFamily="34" charset="0"/>
              </a:rPr>
              <a:t>Mortgage Rates, Inflation, &amp; Gas Prices</a:t>
            </a:r>
          </a:p>
        </p:txBody>
      </p:sp>
      <p:sp>
        <p:nvSpPr>
          <p:cNvPr id="5" name="Slide Number Placeholder 4">
            <a:extLst>
              <a:ext uri="{FF2B5EF4-FFF2-40B4-BE49-F238E27FC236}">
                <a16:creationId xmlns:a16="http://schemas.microsoft.com/office/drawing/2014/main" id="{00CFA062-80EC-D125-328D-CD701D6477A7}"/>
              </a:ext>
            </a:extLst>
          </p:cNvPr>
          <p:cNvSpPr>
            <a:spLocks noGrp="1"/>
          </p:cNvSpPr>
          <p:nvPr>
            <p:ph type="sldNum" sz="quarter" idx="7"/>
          </p:nvPr>
        </p:nvSpPr>
        <p:spPr>
          <a:xfrm>
            <a:off x="11758548" y="6590791"/>
            <a:ext cx="433452" cy="153888"/>
          </a:xfrm>
        </p:spPr>
        <p:txBody>
          <a:bodyPr/>
          <a:lstStyle/>
          <a:p>
            <a:pPr marL="115570">
              <a:lnSpc>
                <a:spcPts val="1240"/>
              </a:lnSpc>
            </a:pPr>
            <a:fld id="{81D60167-4931-47E6-BA6A-407CBD079E47}" type="slidenum">
              <a:rPr lang="en-US" spc="-50" smtClean="0">
                <a:latin typeface="Arial" panose="020B0604020202020204" pitchFamily="34" charset="0"/>
                <a:cs typeface="Arial" panose="020B0604020202020204" pitchFamily="34" charset="0"/>
              </a:rPr>
              <a:t>69</a:t>
            </a:fld>
            <a:endParaRPr lang="en-US" spc="-50" dirty="0">
              <a:latin typeface="Arial" panose="020B0604020202020204" pitchFamily="34" charset="0"/>
              <a:cs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0F8BB-41A5-782D-54A7-95DD8127731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208D296-BD26-7629-3795-41A621299196}"/>
              </a:ext>
              <a:ext uri="{C183D7F6-B498-43B3-948B-1728B52AA6E4}">
                <adec:decorative xmlns:adec="http://schemas.microsoft.com/office/drawing/2017/decorative" val="1"/>
              </a:ext>
            </a:extLst>
          </p:cNvPr>
          <p:cNvSpPr>
            <a:spLocks noGrp="1"/>
          </p:cNvSpPr>
          <p:nvPr>
            <p:ph type="title"/>
          </p:nvPr>
        </p:nvSpPr>
        <p:spPr>
          <a:xfrm>
            <a:off x="771245" y="-734060"/>
            <a:ext cx="6163945" cy="734060"/>
          </a:xfrm>
        </p:spPr>
        <p:txBody>
          <a:bodyPr lIns="0" tIns="0" rIns="0" bIns="0" anchor="b"/>
          <a:lstStyle/>
          <a:p>
            <a:r>
              <a:rPr lang="en-US" dirty="0">
                <a:solidFill>
                  <a:schemeClr val="bg1"/>
                </a:solidFill>
              </a:rPr>
              <a:t>Airport Traffic, Mortgage Rates, Inflation, and Gas Prices</a:t>
            </a:r>
          </a:p>
        </p:txBody>
      </p:sp>
      <p:pic>
        <p:nvPicPr>
          <p:cNvPr id="9" name="Picture 8">
            <a:extLst>
              <a:ext uri="{FF2B5EF4-FFF2-40B4-BE49-F238E27FC236}">
                <a16:creationId xmlns:a16="http://schemas.microsoft.com/office/drawing/2014/main" id="{18069B20-C5E9-0B43-023E-CC7CF05C0152}"/>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40167" y="330674"/>
            <a:ext cx="4440617" cy="430046"/>
          </a:xfrm>
          <a:prstGeom prst="rect">
            <a:avLst/>
          </a:prstGeom>
        </p:spPr>
      </p:pic>
      <p:sp>
        <p:nvSpPr>
          <p:cNvPr id="3" name="object 3">
            <a:extLst>
              <a:ext uri="{FF2B5EF4-FFF2-40B4-BE49-F238E27FC236}">
                <a16:creationId xmlns:a16="http://schemas.microsoft.com/office/drawing/2014/main" id="{27D94B69-3C9B-40F2-EFD9-CB0035F2B817}"/>
              </a:ext>
            </a:extLst>
          </p:cNvPr>
          <p:cNvSpPr txBox="1"/>
          <p:nvPr/>
        </p:nvSpPr>
        <p:spPr>
          <a:xfrm>
            <a:off x="1248260" y="1467004"/>
            <a:ext cx="9876940" cy="1151597"/>
          </a:xfrm>
          <a:prstGeom prst="rect">
            <a:avLst/>
          </a:prstGeom>
        </p:spPr>
        <p:txBody>
          <a:bodyPr vert="horz" wrap="square" lIns="0" tIns="12700" rIns="0" bIns="0" rtlCol="0" anchor="t">
            <a:spAutoFit/>
          </a:bodyPr>
          <a:lstStyle/>
          <a:p>
            <a:pPr marL="12700">
              <a:lnSpc>
                <a:spcPct val="100000"/>
              </a:lnSpc>
              <a:spcBef>
                <a:spcPts val="2195"/>
              </a:spcBef>
            </a:pPr>
            <a:r>
              <a:rPr lang="en-US" sz="2000" b="1" spc="-10" dirty="0">
                <a:solidFill>
                  <a:srgbClr val="472C7B"/>
                </a:solidFill>
                <a:latin typeface="Arial" panose="020B0604020202020204" pitchFamily="34" charset="0"/>
                <a:cs typeface="Arial" panose="020B0604020202020204" pitchFamily="34" charset="0"/>
              </a:rPr>
              <a:t>Airport Traffic</a:t>
            </a:r>
            <a:r>
              <a:rPr sz="2000" b="1" spc="-10" dirty="0">
                <a:solidFill>
                  <a:srgbClr val="472C7B"/>
                </a:solidFill>
                <a:latin typeface="Arial" panose="020B0604020202020204" pitchFamily="34" charset="0"/>
                <a:cs typeface="Arial" panose="020B0604020202020204" pitchFamily="34" charset="0"/>
              </a:rPr>
              <a:t>:</a:t>
            </a:r>
            <a:endParaRPr lang="en-US" sz="2000" b="1" spc="-10" dirty="0">
              <a:solidFill>
                <a:srgbClr val="472C7B"/>
              </a:solidFill>
              <a:latin typeface="Arial" panose="020B0604020202020204" pitchFamily="34" charset="0"/>
              <a:cs typeface="Arial" panose="020B0604020202020204" pitchFamily="34" charset="0"/>
            </a:endParaRPr>
          </a:p>
          <a:p>
            <a:pPr marL="12700" marR="5080">
              <a:lnSpc>
                <a:spcPct val="100000"/>
              </a:lnSpc>
              <a:spcBef>
                <a:spcPts val="5"/>
              </a:spcBef>
            </a:pPr>
            <a:r>
              <a:rPr lang="en-US" dirty="0">
                <a:latin typeface="Arial" panose="020B0604020202020204" pitchFamily="34" charset="0"/>
                <a:cs typeface="Arial" panose="020B0604020202020204" pitchFamily="34" charset="0"/>
              </a:rPr>
              <a:t>After a historic 2025, the airport saw a strong first quarter. While the number of travelers in first quarter 2026 was below first quarter 2025, it was the second largest first quarter posted by the airport with over 155,000 people using the airport.</a:t>
            </a:r>
            <a:endParaRPr lang="en-US" b="0" dirty="0">
              <a:latin typeface="Arial" panose="020B0604020202020204" pitchFamily="34" charset="0"/>
              <a:cs typeface="Arial" panose="020B0604020202020204" pitchFamily="34" charset="0"/>
            </a:endParaRPr>
          </a:p>
        </p:txBody>
      </p:sp>
      <p:sp>
        <p:nvSpPr>
          <p:cNvPr id="2" name="object 3">
            <a:extLst>
              <a:ext uri="{FF2B5EF4-FFF2-40B4-BE49-F238E27FC236}">
                <a16:creationId xmlns:a16="http://schemas.microsoft.com/office/drawing/2014/main" id="{C7BAC32E-3DED-C13D-CA20-70AABC9999AD}"/>
              </a:ext>
            </a:extLst>
          </p:cNvPr>
          <p:cNvSpPr txBox="1"/>
          <p:nvPr/>
        </p:nvSpPr>
        <p:spPr>
          <a:xfrm>
            <a:off x="1219685" y="3182725"/>
            <a:ext cx="9876940" cy="1982594"/>
          </a:xfrm>
          <a:prstGeom prst="rect">
            <a:avLst/>
          </a:prstGeom>
        </p:spPr>
        <p:txBody>
          <a:bodyPr vert="horz" wrap="square" lIns="0" tIns="12700" rIns="0" bIns="0" rtlCol="0" anchor="t">
            <a:spAutoFit/>
          </a:bodyPr>
          <a:lstStyle/>
          <a:p>
            <a:pPr marL="12700">
              <a:lnSpc>
                <a:spcPct val="100000"/>
              </a:lnSpc>
              <a:spcBef>
                <a:spcPts val="2195"/>
              </a:spcBef>
            </a:pPr>
            <a:r>
              <a:rPr lang="en-US" sz="2000" b="1" spc="-10" dirty="0">
                <a:solidFill>
                  <a:srgbClr val="472C7B"/>
                </a:solidFill>
                <a:latin typeface="Arial" panose="020B0604020202020204" pitchFamily="34" charset="0"/>
                <a:cs typeface="Arial" panose="020B0604020202020204" pitchFamily="34" charset="0"/>
              </a:rPr>
              <a:t>Mortgage Rates, Inflation, &amp; Gas Prices:</a:t>
            </a:r>
          </a:p>
          <a:p>
            <a:pPr marL="12700" marR="5080">
              <a:lnSpc>
                <a:spcPct val="100000"/>
              </a:lnSpc>
              <a:spcBef>
                <a:spcPts val="5"/>
              </a:spcBef>
            </a:pPr>
            <a:r>
              <a:rPr lang="en-US" spc="-10" dirty="0">
                <a:latin typeface="Arial" panose="020B0604020202020204" pitchFamily="34" charset="0"/>
                <a:cs typeface="Arial" panose="020B0604020202020204" pitchFamily="34" charset="0"/>
              </a:rPr>
              <a:t>Average</a:t>
            </a:r>
            <a:r>
              <a:rPr lang="en-US" spc="-50" dirty="0">
                <a:latin typeface="Arial" panose="020B0604020202020204" pitchFamily="34" charset="0"/>
                <a:cs typeface="Arial" panose="020B0604020202020204" pitchFamily="34" charset="0"/>
              </a:rPr>
              <a:t> </a:t>
            </a:r>
            <a:r>
              <a:rPr lang="en-US" spc="-10" dirty="0">
                <a:latin typeface="Arial" panose="020B0604020202020204" pitchFamily="34" charset="0"/>
                <a:cs typeface="Arial" panose="020B0604020202020204" pitchFamily="34" charset="0"/>
              </a:rPr>
              <a:t>30-</a:t>
            </a:r>
            <a:r>
              <a:rPr lang="en-US" dirty="0">
                <a:latin typeface="Arial" panose="020B0604020202020204" pitchFamily="34" charset="0"/>
                <a:cs typeface="Arial" panose="020B0604020202020204" pitchFamily="34" charset="0"/>
              </a:rPr>
              <a:t>year</a:t>
            </a:r>
            <a:r>
              <a:rPr lang="en-US" spc="-4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mortgage</a:t>
            </a:r>
            <a:r>
              <a:rPr lang="en-US" spc="-40" dirty="0">
                <a:latin typeface="Arial" panose="020B0604020202020204" pitchFamily="34" charset="0"/>
                <a:cs typeface="Arial" panose="020B0604020202020204" pitchFamily="34" charset="0"/>
              </a:rPr>
              <a:t> </a:t>
            </a:r>
            <a:r>
              <a:rPr lang="en-US" spc="-10" dirty="0">
                <a:latin typeface="Arial" panose="020B0604020202020204" pitchFamily="34" charset="0"/>
                <a:cs typeface="Arial" panose="020B0604020202020204" pitchFamily="34" charset="0"/>
              </a:rPr>
              <a:t>rates</a:t>
            </a:r>
            <a:r>
              <a:rPr lang="en-US" spc="-5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averaged 6.11%</a:t>
            </a:r>
            <a:r>
              <a:rPr lang="en-US" spc="-35"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in</a:t>
            </a:r>
            <a:r>
              <a:rPr lang="en-US" spc="-35" dirty="0">
                <a:latin typeface="Arial" panose="020B0604020202020204" pitchFamily="34" charset="0"/>
                <a:cs typeface="Arial" panose="020B0604020202020204" pitchFamily="34" charset="0"/>
              </a:rPr>
              <a:t> the first quarter of </a:t>
            </a:r>
            <a:r>
              <a:rPr lang="en-US" dirty="0">
                <a:latin typeface="Arial" panose="020B0604020202020204" pitchFamily="34" charset="0"/>
                <a:cs typeface="Arial" panose="020B0604020202020204" pitchFamily="34" charset="0"/>
              </a:rPr>
              <a:t>2026. This is down from 6.83% in the first quarter of 2025 and is the lowest it has been since the first quarter of 2023.</a:t>
            </a:r>
          </a:p>
          <a:p>
            <a:pPr marL="12700" marR="5080">
              <a:lnSpc>
                <a:spcPct val="100000"/>
              </a:lnSpc>
              <a:spcBef>
                <a:spcPts val="5"/>
              </a:spcBef>
            </a:pPr>
            <a:endParaRPr lang="en-US" dirty="0">
              <a:latin typeface="Arial" panose="020B0604020202020204" pitchFamily="34" charset="0"/>
              <a:cs typeface="Arial" panose="020B0604020202020204" pitchFamily="34" charset="0"/>
            </a:endParaRPr>
          </a:p>
          <a:p>
            <a:pPr marL="12700" marR="5080">
              <a:spcBef>
                <a:spcPts val="5"/>
              </a:spcBef>
            </a:pPr>
            <a:r>
              <a:rPr lang="en-US" dirty="0">
                <a:latin typeface="Arial" panose="020B0604020202020204" pitchFamily="34" charset="0"/>
                <a:cs typeface="Arial" panose="020B0604020202020204" pitchFamily="34" charset="0"/>
              </a:rPr>
              <a:t>Natural</a:t>
            </a:r>
            <a:r>
              <a:rPr lang="en-US" spc="-4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gas</a:t>
            </a:r>
            <a:r>
              <a:rPr lang="en-US" spc="-55"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prices</a:t>
            </a:r>
            <a:r>
              <a:rPr lang="en-US" spc="-3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ended the quarter at $4.71. This is an increase compared to the first quarter of 2024 ($2.15) and the first quarter of 2025 ($4.14). Crude oil ended the quarter at $72.74. It was $71.78 in first quarter 2025.</a:t>
            </a:r>
            <a:endParaRPr lang="en-US" spc="-45" dirty="0">
              <a:highlight>
                <a:srgbClr val="FFFF00"/>
              </a:highlight>
              <a:latin typeface="Arial" panose="020B0604020202020204" pitchFamily="34" charset="0"/>
              <a:cs typeface="Arial" panose="020B0604020202020204" pitchFamily="34" charset="0"/>
            </a:endParaRPr>
          </a:p>
        </p:txBody>
      </p:sp>
      <p:sp>
        <p:nvSpPr>
          <p:cNvPr id="8" name="object 5">
            <a:extLst>
              <a:ext uri="{FF2B5EF4-FFF2-40B4-BE49-F238E27FC236}">
                <a16:creationId xmlns:a16="http://schemas.microsoft.com/office/drawing/2014/main" id="{97C64995-AEE2-5DF7-FAC1-0584FA2331C3}"/>
              </a:ext>
            </a:extLst>
          </p:cNvPr>
          <p:cNvSpPr txBox="1"/>
          <p:nvPr/>
        </p:nvSpPr>
        <p:spPr>
          <a:xfrm>
            <a:off x="9113773" y="6422446"/>
            <a:ext cx="2644775" cy="348813"/>
          </a:xfrm>
          <a:prstGeom prst="rect">
            <a:avLst/>
          </a:prstGeom>
        </p:spPr>
        <p:txBody>
          <a:bodyPr vert="horz" wrap="square" lIns="0" tIns="12700" rIns="0" bIns="0" rtlCol="0">
            <a:spAutoFit/>
          </a:bodyPr>
          <a:lstStyle/>
          <a:p>
            <a:pPr marL="12700" algn="r">
              <a:lnSpc>
                <a:spcPct val="100000"/>
              </a:lnSpc>
              <a:spcBef>
                <a:spcPts val="100"/>
              </a:spcBef>
            </a:pPr>
            <a:r>
              <a:rPr sz="1050" dirty="0">
                <a:latin typeface="Arial" panose="020B0604020202020204" pitchFamily="34" charset="0"/>
                <a:cs typeface="Arial" panose="020B0604020202020204" pitchFamily="34" charset="0"/>
              </a:rPr>
              <a:t>NWLA</a:t>
            </a:r>
            <a:r>
              <a:rPr sz="1050" spc="-15"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ECONOMIC</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DASHBOARD</a:t>
            </a:r>
            <a:endParaRPr lang="en-US" sz="1050" spc="-10" dirty="0">
              <a:latin typeface="Arial" panose="020B0604020202020204" pitchFamily="34" charset="0"/>
              <a:cs typeface="Arial" panose="020B0604020202020204" pitchFamily="34" charset="0"/>
            </a:endParaRPr>
          </a:p>
          <a:p>
            <a:pPr marL="12700" algn="r">
              <a:lnSpc>
                <a:spcPct val="100000"/>
              </a:lnSpc>
              <a:spcBef>
                <a:spcPts val="100"/>
              </a:spcBef>
            </a:pPr>
            <a:r>
              <a:rPr lang="en-US" sz="1050" dirty="0">
                <a:latin typeface="Arial" panose="020B0604020202020204" pitchFamily="34" charset="0"/>
                <a:cs typeface="Arial" panose="020B0604020202020204" pitchFamily="34" charset="0"/>
              </a:rPr>
              <a:t>Key Findings</a:t>
            </a:r>
          </a:p>
        </p:txBody>
      </p:sp>
      <p:sp>
        <p:nvSpPr>
          <p:cNvPr id="7" name="Slide Number Placeholder 6">
            <a:extLst>
              <a:ext uri="{FF2B5EF4-FFF2-40B4-BE49-F238E27FC236}">
                <a16:creationId xmlns:a16="http://schemas.microsoft.com/office/drawing/2014/main" id="{D628B6AA-4C56-C031-916F-49AE03355782}"/>
              </a:ext>
            </a:extLst>
          </p:cNvPr>
          <p:cNvSpPr>
            <a:spLocks noGrp="1"/>
          </p:cNvSpPr>
          <p:nvPr>
            <p:ph type="sldNum" sz="quarter" idx="7"/>
          </p:nvPr>
        </p:nvSpPr>
        <p:spPr>
          <a:xfrm>
            <a:off x="11758548" y="6590792"/>
            <a:ext cx="244475" cy="153888"/>
          </a:xfrm>
        </p:spPr>
        <p:txBody>
          <a:bodyPr/>
          <a:lstStyle/>
          <a:p>
            <a:pPr marL="115570">
              <a:lnSpc>
                <a:spcPts val="1240"/>
              </a:lnSpc>
            </a:pPr>
            <a:fld id="{81D60167-4931-47E6-BA6A-407CBD079E47}" type="slidenum">
              <a:rPr lang="en-US" spc="-50" smtClean="0">
                <a:latin typeface="Arial" panose="020B0604020202020204" pitchFamily="34" charset="0"/>
                <a:cs typeface="Arial" panose="020B0604020202020204" pitchFamily="34" charset="0"/>
              </a:rPr>
              <a:t>7</a:t>
            </a:fld>
            <a:endParaRPr lang="en-US" spc="-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85135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500371" y="738389"/>
            <a:ext cx="5191253" cy="443070"/>
          </a:xfrm>
          <a:prstGeom prst="rect">
            <a:avLst/>
          </a:prstGeom>
        </p:spPr>
        <p:txBody>
          <a:bodyPr vert="horz" wrap="square" lIns="0" tIns="12065" rIns="0" bIns="0" rtlCol="0">
            <a:spAutoFit/>
          </a:bodyPr>
          <a:lstStyle/>
          <a:p>
            <a:pPr marL="12700" algn="ctr">
              <a:lnSpc>
                <a:spcPct val="100000"/>
              </a:lnSpc>
              <a:spcBef>
                <a:spcPts val="95"/>
              </a:spcBef>
            </a:pPr>
            <a:r>
              <a:rPr sz="2800" dirty="0">
                <a:latin typeface="Arial" panose="020B0604020202020204" pitchFamily="34" charset="0"/>
                <a:cs typeface="Arial" panose="020B0604020202020204" pitchFamily="34" charset="0"/>
              </a:rPr>
              <a:t>Gas</a:t>
            </a:r>
            <a:r>
              <a:rPr sz="2800" spc="-60" dirty="0">
                <a:latin typeface="Arial" panose="020B0604020202020204" pitchFamily="34" charset="0"/>
                <a:cs typeface="Arial" panose="020B0604020202020204" pitchFamily="34" charset="0"/>
              </a:rPr>
              <a:t> </a:t>
            </a:r>
            <a:r>
              <a:rPr sz="2800" dirty="0">
                <a:latin typeface="Arial" panose="020B0604020202020204" pitchFamily="34" charset="0"/>
                <a:cs typeface="Arial" panose="020B0604020202020204" pitchFamily="34" charset="0"/>
              </a:rPr>
              <a:t>Prices</a:t>
            </a:r>
            <a:r>
              <a:rPr sz="2800" spc="-45" dirty="0">
                <a:latin typeface="Arial" panose="020B0604020202020204" pitchFamily="34" charset="0"/>
                <a:cs typeface="Arial" panose="020B0604020202020204" pitchFamily="34" charset="0"/>
              </a:rPr>
              <a:t> </a:t>
            </a:r>
            <a:r>
              <a:rPr sz="2800" dirty="0">
                <a:latin typeface="Arial" panose="020B0604020202020204" pitchFamily="34" charset="0"/>
                <a:cs typeface="Arial" panose="020B0604020202020204" pitchFamily="34" charset="0"/>
              </a:rPr>
              <a:t>–</a:t>
            </a:r>
            <a:r>
              <a:rPr sz="2800" spc="-55"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April 1, 2026</a:t>
            </a:r>
            <a:endParaRPr sz="2800" dirty="0">
              <a:latin typeface="Arial" panose="020B0604020202020204" pitchFamily="34" charset="0"/>
              <a:cs typeface="Arial" panose="020B0604020202020204" pitchFamily="34" charset="0"/>
            </a:endParaRPr>
          </a:p>
        </p:txBody>
      </p:sp>
      <p:pic>
        <p:nvPicPr>
          <p:cNvPr id="8" name="Picture 7" descr="Table showing gas price averages for Shreveport-Bossier City across five fuel types: Regular, Mid, Premium, and Diesel. It includes current, yesterday, week ago, month ago, and year ago averages, with highest recorded prices highlighted in blue for Regular Unleaded ($4.575 on 6/15/22) and red for Diesel ($5.383 on 6/18/22).">
            <a:extLst>
              <a:ext uri="{FF2B5EF4-FFF2-40B4-BE49-F238E27FC236}">
                <a16:creationId xmlns:a16="http://schemas.microsoft.com/office/drawing/2014/main" id="{15AA9092-AA1E-99AC-6BC3-ECE662BDE0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1158529"/>
            <a:ext cx="8432671" cy="4891227"/>
          </a:xfrm>
          <a:prstGeom prst="rect">
            <a:avLst/>
          </a:prstGeom>
        </p:spPr>
      </p:pic>
      <p:sp>
        <p:nvSpPr>
          <p:cNvPr id="3" name="object 3"/>
          <p:cNvSpPr txBox="1"/>
          <p:nvPr/>
        </p:nvSpPr>
        <p:spPr>
          <a:xfrm>
            <a:off x="2600404" y="6049756"/>
            <a:ext cx="1438196" cy="197490"/>
          </a:xfrm>
          <a:prstGeom prst="rect">
            <a:avLst/>
          </a:prstGeom>
        </p:spPr>
        <p:txBody>
          <a:bodyPr vert="horz" wrap="square" lIns="0" tIns="12700" rIns="0" bIns="0" rtlCol="0">
            <a:spAutoFit/>
          </a:bodyPr>
          <a:lstStyle/>
          <a:p>
            <a:pPr marL="12700">
              <a:lnSpc>
                <a:spcPct val="100000"/>
              </a:lnSpc>
              <a:spcBef>
                <a:spcPts val="100"/>
              </a:spcBef>
            </a:pPr>
            <a:r>
              <a:rPr sz="1200" dirty="0">
                <a:latin typeface="Arial" panose="020B0604020202020204" pitchFamily="34" charset="0"/>
                <a:cs typeface="Arial" panose="020B0604020202020204" pitchFamily="34" charset="0"/>
              </a:rPr>
              <a:t>Data</a:t>
            </a:r>
            <a:r>
              <a:rPr sz="1200" spc="-60"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from:</a:t>
            </a:r>
            <a:r>
              <a:rPr sz="1200" spc="-30" dirty="0">
                <a:latin typeface="Arial" panose="020B0604020202020204" pitchFamily="34" charset="0"/>
                <a:cs typeface="Arial" panose="020B0604020202020204" pitchFamily="34" charset="0"/>
              </a:rPr>
              <a:t> </a:t>
            </a:r>
            <a:r>
              <a:rPr sz="1200" u="sng" spc="-25" dirty="0">
                <a:solidFill>
                  <a:srgbClr val="0462C1"/>
                </a:solidFill>
                <a:uFill>
                  <a:solidFill>
                    <a:srgbClr val="0462C1"/>
                  </a:solidFill>
                </a:uFill>
                <a:latin typeface="Arial" panose="020B0604020202020204" pitchFamily="34" charset="0"/>
                <a:cs typeface="Arial" panose="020B0604020202020204" pitchFamily="34" charset="0"/>
                <a:hlinkClick r:id="rId4"/>
              </a:rPr>
              <a:t>AAA</a:t>
            </a:r>
            <a:endParaRPr sz="1200" dirty="0">
              <a:latin typeface="Arial" panose="020B0604020202020204" pitchFamily="34" charset="0"/>
              <a:cs typeface="Arial" panose="020B0604020202020204" pitchFamily="34" charset="0"/>
            </a:endParaRPr>
          </a:p>
        </p:txBody>
      </p:sp>
      <p:sp>
        <p:nvSpPr>
          <p:cNvPr id="6" name="object 5">
            <a:extLst>
              <a:ext uri="{FF2B5EF4-FFF2-40B4-BE49-F238E27FC236}">
                <a16:creationId xmlns:a16="http://schemas.microsoft.com/office/drawing/2014/main" id="{4AA3B64A-3265-02C2-0266-C355DA9CC72A}"/>
              </a:ext>
            </a:extLst>
          </p:cNvPr>
          <p:cNvSpPr txBox="1"/>
          <p:nvPr/>
        </p:nvSpPr>
        <p:spPr>
          <a:xfrm>
            <a:off x="9113773" y="6422446"/>
            <a:ext cx="2644775" cy="348813"/>
          </a:xfrm>
          <a:prstGeom prst="rect">
            <a:avLst/>
          </a:prstGeom>
        </p:spPr>
        <p:txBody>
          <a:bodyPr vert="horz" wrap="square" lIns="0" tIns="12700" rIns="0" bIns="0" rtlCol="0">
            <a:spAutoFit/>
          </a:bodyPr>
          <a:lstStyle/>
          <a:p>
            <a:pPr marL="12700" algn="r">
              <a:lnSpc>
                <a:spcPct val="100000"/>
              </a:lnSpc>
              <a:spcBef>
                <a:spcPts val="100"/>
              </a:spcBef>
            </a:pPr>
            <a:r>
              <a:rPr sz="1050" dirty="0">
                <a:latin typeface="Arial" panose="020B0604020202020204" pitchFamily="34" charset="0"/>
                <a:cs typeface="Arial" panose="020B0604020202020204" pitchFamily="34" charset="0"/>
              </a:rPr>
              <a:t>NWLA</a:t>
            </a:r>
            <a:r>
              <a:rPr sz="1050" spc="-15"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ECONOMIC</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DASHBOARD</a:t>
            </a:r>
            <a:endParaRPr lang="en-US" sz="1050" spc="-10" dirty="0">
              <a:latin typeface="Arial" panose="020B0604020202020204" pitchFamily="34" charset="0"/>
              <a:cs typeface="Arial" panose="020B0604020202020204" pitchFamily="34" charset="0"/>
            </a:endParaRPr>
          </a:p>
          <a:p>
            <a:pPr marL="12700" algn="r">
              <a:lnSpc>
                <a:spcPct val="100000"/>
              </a:lnSpc>
              <a:spcBef>
                <a:spcPts val="100"/>
              </a:spcBef>
            </a:pPr>
            <a:r>
              <a:rPr lang="en-US" sz="1050" dirty="0">
                <a:latin typeface="Arial" panose="020B0604020202020204" pitchFamily="34" charset="0"/>
                <a:cs typeface="Arial" panose="020B0604020202020204" pitchFamily="34" charset="0"/>
              </a:rPr>
              <a:t>Mortgage Rates, Inflation, &amp; Gas Prices</a:t>
            </a:r>
          </a:p>
        </p:txBody>
      </p:sp>
      <p:sp>
        <p:nvSpPr>
          <p:cNvPr id="5" name="Slide Number Placeholder 4">
            <a:extLst>
              <a:ext uri="{FF2B5EF4-FFF2-40B4-BE49-F238E27FC236}">
                <a16:creationId xmlns:a16="http://schemas.microsoft.com/office/drawing/2014/main" id="{C230B580-56A1-9C3D-AB02-F24FAC893E22}"/>
              </a:ext>
            </a:extLst>
          </p:cNvPr>
          <p:cNvSpPr>
            <a:spLocks noGrp="1"/>
          </p:cNvSpPr>
          <p:nvPr>
            <p:ph type="sldNum" sz="quarter" idx="7"/>
          </p:nvPr>
        </p:nvSpPr>
        <p:spPr>
          <a:xfrm>
            <a:off x="11758548" y="6590791"/>
            <a:ext cx="357252" cy="153888"/>
          </a:xfrm>
        </p:spPr>
        <p:txBody>
          <a:bodyPr/>
          <a:lstStyle/>
          <a:p>
            <a:pPr marL="115570">
              <a:lnSpc>
                <a:spcPts val="1240"/>
              </a:lnSpc>
            </a:pPr>
            <a:fld id="{81D60167-4931-47E6-BA6A-407CBD079E47}" type="slidenum">
              <a:rPr lang="en-US" spc="-50" smtClean="0">
                <a:latin typeface="Arial" panose="020B0604020202020204" pitchFamily="34" charset="0"/>
                <a:cs typeface="Arial" panose="020B0604020202020204" pitchFamily="34" charset="0"/>
              </a:rPr>
              <a:t>70</a:t>
            </a:fld>
            <a:endParaRPr lang="en-US" spc="-50" dirty="0">
              <a:latin typeface="Arial" panose="020B0604020202020204" pitchFamily="34" charset="0"/>
              <a:cs typeface="Arial" panose="020B0604020202020204" pitchFamily="34"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614DA20-3959-9B13-435D-E7CCAB50181F}"/>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77241214-680A-23F5-DC3D-865AA89084F9}"/>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4050" y="373380"/>
            <a:ext cx="3605529" cy="1114346"/>
          </a:xfrm>
          <a:prstGeom prst="rect">
            <a:avLst/>
          </a:prstGeom>
        </p:spPr>
      </p:pic>
      <p:sp>
        <p:nvSpPr>
          <p:cNvPr id="4" name="object 4">
            <a:extLst>
              <a:ext uri="{FF2B5EF4-FFF2-40B4-BE49-F238E27FC236}">
                <a16:creationId xmlns:a16="http://schemas.microsoft.com/office/drawing/2014/main" id="{64C8DC44-5A83-BC30-B0F2-5F9FE8DC28C2}"/>
              </a:ext>
              <a:ext uri="{C183D7F6-B498-43B3-948B-1728B52AA6E4}">
                <adec:decorative xmlns:adec="http://schemas.microsoft.com/office/drawing/2017/decorative" val="1"/>
              </a:ext>
            </a:extLst>
          </p:cNvPr>
          <p:cNvSpPr/>
          <p:nvPr/>
        </p:nvSpPr>
        <p:spPr>
          <a:xfrm>
            <a:off x="7978902" y="2492501"/>
            <a:ext cx="0" cy="3885565"/>
          </a:xfrm>
          <a:custGeom>
            <a:avLst/>
            <a:gdLst/>
            <a:ahLst/>
            <a:cxnLst/>
            <a:rect l="l" t="t" r="r" b="b"/>
            <a:pathLst>
              <a:path h="3885565">
                <a:moveTo>
                  <a:pt x="0" y="0"/>
                </a:moveTo>
                <a:lnTo>
                  <a:pt x="0" y="3885387"/>
                </a:lnTo>
              </a:path>
            </a:pathLst>
          </a:custGeom>
          <a:ln w="53975">
            <a:solidFill>
              <a:srgbClr val="000000"/>
            </a:solidFill>
          </a:ln>
        </p:spPr>
        <p:txBody>
          <a:bodyPr wrap="square" lIns="0" tIns="0" rIns="0" bIns="0" rtlCol="0"/>
          <a:lstStyle/>
          <a:p>
            <a:endParaRPr dirty="0"/>
          </a:p>
        </p:txBody>
      </p:sp>
      <p:sp>
        <p:nvSpPr>
          <p:cNvPr id="2" name="object 2">
            <a:extLst>
              <a:ext uri="{FF2B5EF4-FFF2-40B4-BE49-F238E27FC236}">
                <a16:creationId xmlns:a16="http://schemas.microsoft.com/office/drawing/2014/main" id="{EB3BF3E9-5314-B964-1A28-B6C63884120A}"/>
              </a:ext>
            </a:extLst>
          </p:cNvPr>
          <p:cNvSpPr txBox="1">
            <a:spLocks noGrp="1"/>
          </p:cNvSpPr>
          <p:nvPr>
            <p:ph type="title" idx="4294967295"/>
          </p:nvPr>
        </p:nvSpPr>
        <p:spPr>
          <a:xfrm>
            <a:off x="228600" y="2519298"/>
            <a:ext cx="7547102" cy="751488"/>
          </a:xfrm>
          <a:prstGeom prst="rect">
            <a:avLst/>
          </a:prstGeom>
          <a:noFill/>
          <a:ln>
            <a:noFill/>
            <a:prstDash/>
          </a:ln>
          <a:effectLst/>
        </p:spPr>
        <p:txBody>
          <a:bodyPr rot="0" spcFirstLastPara="0" vertOverflow="overflow" horzOverflow="overflow" vert="horz" wrap="square" lIns="0" tIns="12700" rIns="0" bIns="0" numCol="1" spcCol="0" rtlCol="0" fromWordArt="0" anchor="t" anchorCtr="0" forceAA="0" compatLnSpc="1">
            <a:prstTxWarp prst="textNoShape">
              <a:avLst/>
            </a:prstTxWarp>
            <a:spAutoFit/>
          </a:bodyPr>
          <a:lstStyle/>
          <a:p>
            <a:pPr marL="12700" marR="7620" lvl="0" indent="1036319" algn="r" defTabSz="914400" eaLnBrk="1" fontAlgn="auto" latinLnBrk="0" hangingPunct="1">
              <a:lnSpc>
                <a:spcPct val="100000"/>
              </a:lnSpc>
              <a:spcBef>
                <a:spcPts val="0"/>
              </a:spcBef>
              <a:spcAft>
                <a:spcPts val="0"/>
              </a:spcAft>
              <a:buClrTx/>
              <a:buSzTx/>
              <a:buFontTx/>
              <a:buNone/>
              <a:tabLst/>
              <a:defRPr/>
            </a:pPr>
            <a:r>
              <a:rPr kumimoji="0" lang="en-US" sz="4800" b="0" i="0" u="none" strike="noStrike" kern="0" cap="none" spc="-1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Thank you!</a:t>
            </a:r>
            <a:endParaRPr kumimoji="0" lang="en-US" sz="4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26303E2D-C568-FD90-45BF-994EF39CA041}"/>
              </a:ext>
            </a:extLst>
          </p:cNvPr>
          <p:cNvSpPr txBox="1"/>
          <p:nvPr/>
        </p:nvSpPr>
        <p:spPr>
          <a:xfrm>
            <a:off x="3355237" y="5285831"/>
            <a:ext cx="4420465" cy="1054135"/>
          </a:xfrm>
          <a:prstGeom prst="rect">
            <a:avLst/>
          </a:prstGeom>
          <a:noFill/>
        </p:spPr>
        <p:txBody>
          <a:bodyPr wrap="square">
            <a:spAutoFit/>
          </a:bodyPr>
          <a:lstStyle/>
          <a:p>
            <a:pPr marL="12700" algn="r">
              <a:lnSpc>
                <a:spcPct val="100000"/>
              </a:lnSpc>
              <a:spcBef>
                <a:spcPts val="95"/>
              </a:spcBef>
            </a:pPr>
            <a:r>
              <a:rPr lang="en-US" dirty="0">
                <a:latin typeface="Arial" panose="020B0604020202020204" pitchFamily="34" charset="0"/>
                <a:cs typeface="Arial" panose="020B0604020202020204" pitchFamily="34" charset="0"/>
              </a:rPr>
              <a:t>Douglas</a:t>
            </a:r>
            <a:r>
              <a:rPr lang="en-US" spc="-55" dirty="0">
                <a:latin typeface="Arial" panose="020B0604020202020204" pitchFamily="34" charset="0"/>
                <a:cs typeface="Arial" panose="020B0604020202020204" pitchFamily="34" charset="0"/>
              </a:rPr>
              <a:t> </a:t>
            </a:r>
            <a:r>
              <a:rPr lang="en-US" spc="-20" dirty="0">
                <a:latin typeface="Arial" panose="020B0604020202020204" pitchFamily="34" charset="0"/>
                <a:cs typeface="Arial" panose="020B0604020202020204" pitchFamily="34" charset="0"/>
              </a:rPr>
              <a:t>White</a:t>
            </a:r>
            <a:endParaRPr lang="en-US" dirty="0">
              <a:latin typeface="Arial" panose="020B0604020202020204" pitchFamily="34" charset="0"/>
              <a:cs typeface="Arial" panose="020B0604020202020204" pitchFamily="34" charset="0"/>
            </a:endParaRPr>
          </a:p>
          <a:p>
            <a:pPr marL="12700" algn="r">
              <a:lnSpc>
                <a:spcPct val="100000"/>
              </a:lnSpc>
              <a:spcBef>
                <a:spcPts val="95"/>
              </a:spcBef>
            </a:pPr>
            <a:r>
              <a:rPr lang="en-US" sz="1400" spc="-20" dirty="0">
                <a:latin typeface="Arial" panose="020B0604020202020204" pitchFamily="34" charset="0"/>
                <a:cs typeface="Arial" panose="020B0604020202020204" pitchFamily="34" charset="0"/>
              </a:rPr>
              <a:t>Director,</a:t>
            </a:r>
            <a:r>
              <a:rPr lang="en-US" sz="1400" spc="-4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Center</a:t>
            </a:r>
            <a:r>
              <a:rPr lang="en-US" sz="1400" spc="-4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for</a:t>
            </a:r>
            <a:r>
              <a:rPr lang="en-US" sz="1400" spc="-25"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Business</a:t>
            </a:r>
            <a:r>
              <a:rPr lang="en-US" sz="1400" spc="-2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&amp;</a:t>
            </a:r>
            <a:r>
              <a:rPr lang="en-US" sz="1400" spc="-3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Economic</a:t>
            </a:r>
            <a:r>
              <a:rPr lang="en-US" sz="1400" spc="-10" dirty="0">
                <a:latin typeface="Arial" panose="020B0604020202020204" pitchFamily="34" charset="0"/>
                <a:cs typeface="Arial" panose="020B0604020202020204" pitchFamily="34" charset="0"/>
              </a:rPr>
              <a:t> Research</a:t>
            </a:r>
          </a:p>
          <a:p>
            <a:pPr marL="12700" algn="r">
              <a:lnSpc>
                <a:spcPct val="100000"/>
              </a:lnSpc>
              <a:spcBef>
                <a:spcPts val="95"/>
              </a:spcBef>
            </a:pPr>
            <a:r>
              <a:rPr lang="en-US" sz="1400" dirty="0">
                <a:latin typeface="Arial" panose="020B0604020202020204" pitchFamily="34" charset="0"/>
                <a:cs typeface="Arial" panose="020B0604020202020204" pitchFamily="34" charset="0"/>
              </a:rPr>
              <a:t>Louisiana</a:t>
            </a:r>
            <a:r>
              <a:rPr lang="en-US" sz="1400" spc="-55"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State</a:t>
            </a:r>
            <a:r>
              <a:rPr lang="en-US" sz="1400" spc="-55" dirty="0">
                <a:latin typeface="Arial" panose="020B0604020202020204" pitchFamily="34" charset="0"/>
                <a:cs typeface="Arial" panose="020B0604020202020204" pitchFamily="34" charset="0"/>
              </a:rPr>
              <a:t> </a:t>
            </a:r>
            <a:r>
              <a:rPr lang="en-US" sz="1400" spc="-10" dirty="0">
                <a:latin typeface="Arial" panose="020B0604020202020204" pitchFamily="34" charset="0"/>
                <a:cs typeface="Arial" panose="020B0604020202020204" pitchFamily="34" charset="0"/>
              </a:rPr>
              <a:t>University,</a:t>
            </a:r>
            <a:r>
              <a:rPr lang="en-US" sz="1400" spc="-45" dirty="0">
                <a:latin typeface="Arial" panose="020B0604020202020204" pitchFamily="34" charset="0"/>
                <a:cs typeface="Arial" panose="020B0604020202020204" pitchFamily="34" charset="0"/>
              </a:rPr>
              <a:t> </a:t>
            </a:r>
            <a:r>
              <a:rPr lang="en-US" sz="1400" spc="-10" dirty="0">
                <a:latin typeface="Arial" panose="020B0604020202020204" pitchFamily="34" charset="0"/>
                <a:cs typeface="Arial" panose="020B0604020202020204" pitchFamily="34" charset="0"/>
              </a:rPr>
              <a:t>Shreveport</a:t>
            </a:r>
          </a:p>
          <a:p>
            <a:pPr marL="12700" algn="r">
              <a:lnSpc>
                <a:spcPct val="100000"/>
              </a:lnSpc>
              <a:spcBef>
                <a:spcPts val="95"/>
              </a:spcBef>
            </a:pPr>
            <a:r>
              <a:rPr lang="en-US" sz="1400" spc="-10" dirty="0">
                <a:latin typeface="Arial" panose="020B0604020202020204" pitchFamily="34" charset="0"/>
                <a:cs typeface="Arial" panose="020B0604020202020204" pitchFamily="34" charset="0"/>
                <a:hlinkClick r:id="rId3"/>
              </a:rPr>
              <a:t>douglas.white@lsus.edu</a:t>
            </a:r>
            <a:endParaRPr lang="en-US" sz="1400" spc="-10" dirty="0">
              <a:latin typeface="Arial" panose="020B0604020202020204" pitchFamily="34" charset="0"/>
              <a:cs typeface="Arial" panose="020B0604020202020204" pitchFamily="34" charset="0"/>
            </a:endParaRPr>
          </a:p>
        </p:txBody>
      </p:sp>
      <p:sp>
        <p:nvSpPr>
          <p:cNvPr id="13" name="Slide Number Placeholder 12">
            <a:extLst>
              <a:ext uri="{FF2B5EF4-FFF2-40B4-BE49-F238E27FC236}">
                <a16:creationId xmlns:a16="http://schemas.microsoft.com/office/drawing/2014/main" id="{BD2D592A-5A2A-B765-E3D1-9161E192C727}"/>
              </a:ext>
            </a:extLst>
          </p:cNvPr>
          <p:cNvSpPr>
            <a:spLocks noGrp="1"/>
          </p:cNvSpPr>
          <p:nvPr>
            <p:ph type="sldNum" sz="quarter" idx="7"/>
          </p:nvPr>
        </p:nvSpPr>
        <p:spPr>
          <a:xfrm>
            <a:off x="11758548" y="6590792"/>
            <a:ext cx="433452" cy="114808"/>
          </a:xfrm>
        </p:spPr>
        <p:txBody>
          <a:bodyPr/>
          <a:lstStyle/>
          <a:p>
            <a:pPr marL="115570">
              <a:lnSpc>
                <a:spcPts val="1240"/>
              </a:lnSpc>
            </a:pPr>
            <a:fld id="{81D60167-4931-47E6-BA6A-407CBD079E47}" type="slidenum">
              <a:rPr lang="en-US" spc="-50" smtClean="0">
                <a:latin typeface="Arial" panose="020B0604020202020204" pitchFamily="34" charset="0"/>
                <a:cs typeface="Arial" panose="020B0604020202020204" pitchFamily="34" charset="0"/>
              </a:rPr>
              <a:t>71</a:t>
            </a:fld>
            <a:endParaRPr lang="en-US" spc="-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74619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E3B04C1-45A6-411A-7CB6-CE5BFB1ABC7B}"/>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E342ACB1-2033-2C1E-3D3E-BD9F03300FE4}"/>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4050" y="373380"/>
            <a:ext cx="3605529" cy="1114346"/>
          </a:xfrm>
          <a:prstGeom prst="rect">
            <a:avLst/>
          </a:prstGeom>
        </p:spPr>
      </p:pic>
      <p:sp>
        <p:nvSpPr>
          <p:cNvPr id="6" name="object 6">
            <a:extLst>
              <a:ext uri="{FF2B5EF4-FFF2-40B4-BE49-F238E27FC236}">
                <a16:creationId xmlns:a16="http://schemas.microsoft.com/office/drawing/2014/main" id="{5129C32A-BA0C-08E3-177C-4AA1364C1712}"/>
              </a:ext>
              <a:ext uri="{C183D7F6-B498-43B3-948B-1728B52AA6E4}">
                <adec:decorative xmlns:adec="http://schemas.microsoft.com/office/drawing/2017/decorative" val="1"/>
              </a:ext>
            </a:extLst>
          </p:cNvPr>
          <p:cNvSpPr/>
          <p:nvPr/>
        </p:nvSpPr>
        <p:spPr>
          <a:xfrm>
            <a:off x="3124200" y="2895600"/>
            <a:ext cx="457200" cy="457200"/>
          </a:xfrm>
          <a:custGeom>
            <a:avLst/>
            <a:gdLst/>
            <a:ahLst/>
            <a:cxnLst/>
            <a:rect l="l" t="t" r="r" b="b"/>
            <a:pathLst>
              <a:path w="457200" h="457200">
                <a:moveTo>
                  <a:pt x="457200" y="0"/>
                </a:moveTo>
                <a:lnTo>
                  <a:pt x="0" y="0"/>
                </a:lnTo>
                <a:lnTo>
                  <a:pt x="0" y="457200"/>
                </a:lnTo>
                <a:lnTo>
                  <a:pt x="457200" y="457200"/>
                </a:lnTo>
                <a:lnTo>
                  <a:pt x="457200" y="0"/>
                </a:lnTo>
                <a:close/>
              </a:path>
            </a:pathLst>
          </a:custGeom>
          <a:solidFill>
            <a:srgbClr val="5B9BD5"/>
          </a:solidFill>
        </p:spPr>
        <p:txBody>
          <a:bodyPr wrap="square" lIns="0" tIns="0" rIns="0" bIns="0" rtlCol="0"/>
          <a:lstStyle/>
          <a:p>
            <a:endParaRPr dirty="0"/>
          </a:p>
        </p:txBody>
      </p:sp>
      <p:sp>
        <p:nvSpPr>
          <p:cNvPr id="2" name="object 2">
            <a:extLst>
              <a:ext uri="{FF2B5EF4-FFF2-40B4-BE49-F238E27FC236}">
                <a16:creationId xmlns:a16="http://schemas.microsoft.com/office/drawing/2014/main" id="{D69F5B12-2D3C-DD51-F934-85140259DAC0}"/>
              </a:ext>
            </a:extLst>
          </p:cNvPr>
          <p:cNvSpPr txBox="1">
            <a:spLocks noGrp="1"/>
          </p:cNvSpPr>
          <p:nvPr>
            <p:ph type="title" idx="4294967295"/>
          </p:nvPr>
        </p:nvSpPr>
        <p:spPr>
          <a:xfrm>
            <a:off x="3657600" y="2753712"/>
            <a:ext cx="3886199" cy="751488"/>
          </a:xfrm>
          <a:prstGeom prst="rect">
            <a:avLst/>
          </a:prstGeom>
          <a:noFill/>
          <a:ln>
            <a:noFill/>
            <a:prstDash/>
          </a:ln>
          <a:effectLst/>
        </p:spPr>
        <p:txBody>
          <a:bodyPr rot="0" spcFirstLastPara="0" vertOverflow="overflow" horzOverflow="overflow" vert="horz" wrap="square" lIns="0" tIns="12700"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4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Tax Collection</a:t>
            </a:r>
          </a:p>
        </p:txBody>
      </p:sp>
      <p:sp>
        <p:nvSpPr>
          <p:cNvPr id="3" name="object 3">
            <a:extLst>
              <a:ext uri="{FF2B5EF4-FFF2-40B4-BE49-F238E27FC236}">
                <a16:creationId xmlns:a16="http://schemas.microsoft.com/office/drawing/2014/main" id="{26A0DC81-2D2D-7992-409A-62D5CBE51BCF}"/>
              </a:ext>
              <a:ext uri="{C183D7F6-B498-43B3-948B-1728B52AA6E4}">
                <adec:decorative xmlns:adec="http://schemas.microsoft.com/office/drawing/2017/decorative" val="1"/>
              </a:ext>
            </a:extLst>
          </p:cNvPr>
          <p:cNvSpPr/>
          <p:nvPr/>
        </p:nvSpPr>
        <p:spPr>
          <a:xfrm>
            <a:off x="7978902" y="2492501"/>
            <a:ext cx="0" cy="3885565"/>
          </a:xfrm>
          <a:custGeom>
            <a:avLst/>
            <a:gdLst/>
            <a:ahLst/>
            <a:cxnLst/>
            <a:rect l="l" t="t" r="r" b="b"/>
            <a:pathLst>
              <a:path h="3885565">
                <a:moveTo>
                  <a:pt x="0" y="0"/>
                </a:moveTo>
                <a:lnTo>
                  <a:pt x="0" y="3885387"/>
                </a:lnTo>
              </a:path>
            </a:pathLst>
          </a:custGeom>
          <a:ln w="53975">
            <a:solidFill>
              <a:srgbClr val="000000"/>
            </a:solidFill>
          </a:ln>
        </p:spPr>
        <p:txBody>
          <a:bodyPr wrap="square" lIns="0" tIns="0" rIns="0" bIns="0" rtlCol="0"/>
          <a:lstStyle/>
          <a:p>
            <a:endParaRPr dirty="0"/>
          </a:p>
        </p:txBody>
      </p:sp>
      <p:sp>
        <p:nvSpPr>
          <p:cNvPr id="8" name="Slide Number Placeholder 7">
            <a:extLst>
              <a:ext uri="{FF2B5EF4-FFF2-40B4-BE49-F238E27FC236}">
                <a16:creationId xmlns:a16="http://schemas.microsoft.com/office/drawing/2014/main" id="{A31D514E-67FE-ADD4-145D-61120F86612C}"/>
              </a:ext>
            </a:extLst>
          </p:cNvPr>
          <p:cNvSpPr>
            <a:spLocks noGrp="1"/>
          </p:cNvSpPr>
          <p:nvPr>
            <p:ph type="sldNum" sz="quarter" idx="7"/>
          </p:nvPr>
        </p:nvSpPr>
        <p:spPr>
          <a:xfrm>
            <a:off x="11758548" y="6590792"/>
            <a:ext cx="244475" cy="153888"/>
          </a:xfrm>
        </p:spPr>
        <p:txBody>
          <a:bodyPr/>
          <a:lstStyle/>
          <a:p>
            <a:pPr marL="115570">
              <a:lnSpc>
                <a:spcPts val="1240"/>
              </a:lnSpc>
            </a:pPr>
            <a:fld id="{81D60167-4931-47E6-BA6A-407CBD079E47}" type="slidenum">
              <a:rPr lang="en-US" spc="-50" smtClean="0">
                <a:latin typeface="Arial" panose="020B0604020202020204" pitchFamily="34" charset="0"/>
                <a:cs typeface="Arial" panose="020B0604020202020204" pitchFamily="34" charset="0"/>
              </a:rPr>
              <a:t>8</a:t>
            </a:fld>
            <a:endParaRPr lang="en-US" spc="-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96877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idx="4294967295"/>
          </p:nvPr>
        </p:nvSpPr>
        <p:spPr>
          <a:xfrm>
            <a:off x="543879" y="1094993"/>
            <a:ext cx="4104322" cy="289823"/>
          </a:xfrm>
          <a:prstGeom prst="rect">
            <a:avLst/>
          </a:prstGeom>
          <a:noFill/>
          <a:ln>
            <a:noFill/>
            <a:prstDash/>
          </a:ln>
          <a:effectLst/>
        </p:spPr>
        <p:txBody>
          <a:bodyPr rot="0" spcFirstLastPara="0" vertOverflow="overflow" horzOverflow="overflow" vert="horz" wrap="square" lIns="0" tIns="12700"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1800" b="1" i="0" u="none" strike="noStrike" kern="0" cap="none" spc="-4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Tax</a:t>
            </a:r>
            <a:r>
              <a:rPr kumimoji="0" lang="en-US" sz="1800" b="1" i="0" u="none" strike="noStrike" kern="0" cap="none" spc="-3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1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Collection</a:t>
            </a:r>
            <a:r>
              <a:rPr kumimoji="0" lang="en-US" sz="1800" b="1" i="0" u="none" strike="noStrike" kern="0" cap="none" spc="-5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1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City</a:t>
            </a:r>
            <a:r>
              <a:rPr kumimoji="0" lang="en-US" sz="1800" b="1" i="0" u="none" strike="noStrike" kern="0" cap="none" spc="-15"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1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of</a:t>
            </a:r>
            <a:r>
              <a:rPr kumimoji="0" lang="en-US" sz="1800" b="1" i="0" u="none" strike="noStrike" kern="0" cap="none" spc="-2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1800" b="1" i="0" u="none" strike="noStrike" kern="0" cap="none" spc="-1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Shreveport</a:t>
            </a:r>
            <a:endParaRPr kumimoji="0" lang="en-US"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graphicFrame>
        <p:nvGraphicFramePr>
          <p:cNvPr id="6" name="Chart 5" descr="A chart of the tax collection of the City of Shreveport from 2019 to 2026.">
            <a:extLst>
              <a:ext uri="{FF2B5EF4-FFF2-40B4-BE49-F238E27FC236}">
                <a16:creationId xmlns:a16="http://schemas.microsoft.com/office/drawing/2014/main" id="{00000000-0008-0000-0600-000002000000}"/>
              </a:ext>
            </a:extLst>
          </p:cNvPr>
          <p:cNvGraphicFramePr>
            <a:graphicFrameLocks noGrp="1"/>
          </p:cNvGraphicFramePr>
          <p:nvPr>
            <p:extLst>
              <p:ext uri="{D42A27DB-BD31-4B8C-83A1-F6EECF244321}">
                <p14:modId xmlns:p14="http://schemas.microsoft.com/office/powerpoint/2010/main" val="3037563906"/>
              </p:ext>
            </p:extLst>
          </p:nvPr>
        </p:nvGraphicFramePr>
        <p:xfrm>
          <a:off x="543878" y="1524000"/>
          <a:ext cx="6771321" cy="3810000"/>
        </p:xfrm>
        <a:graphic>
          <a:graphicData uri="http://schemas.openxmlformats.org/drawingml/2006/chart">
            <c:chart xmlns:c="http://schemas.openxmlformats.org/drawingml/2006/chart" xmlns:r="http://schemas.openxmlformats.org/officeDocument/2006/relationships" r:id="rId3"/>
          </a:graphicData>
        </a:graphic>
      </p:graphicFrame>
      <p:sp>
        <p:nvSpPr>
          <p:cNvPr id="3" name="object 3"/>
          <p:cNvSpPr txBox="1"/>
          <p:nvPr/>
        </p:nvSpPr>
        <p:spPr>
          <a:xfrm>
            <a:off x="549158" y="5459515"/>
            <a:ext cx="2270241" cy="197490"/>
          </a:xfrm>
          <a:prstGeom prst="rect">
            <a:avLst/>
          </a:prstGeom>
        </p:spPr>
        <p:txBody>
          <a:bodyPr vert="horz" wrap="square" lIns="0" tIns="12700" rIns="0" bIns="0" rtlCol="0">
            <a:spAutoFit/>
          </a:bodyPr>
          <a:lstStyle/>
          <a:p>
            <a:pPr marL="12700">
              <a:lnSpc>
                <a:spcPct val="100000"/>
              </a:lnSpc>
              <a:spcBef>
                <a:spcPts val="100"/>
              </a:spcBef>
            </a:pPr>
            <a:r>
              <a:rPr sz="1200" dirty="0">
                <a:latin typeface="Arial" panose="020B0604020202020204" pitchFamily="34" charset="0"/>
                <a:cs typeface="Arial" panose="020B0604020202020204" pitchFamily="34" charset="0"/>
              </a:rPr>
              <a:t>Data</a:t>
            </a:r>
            <a:r>
              <a:rPr sz="1200" spc="-4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from:</a:t>
            </a:r>
            <a:r>
              <a:rPr sz="1200" spc="-15" dirty="0">
                <a:latin typeface="Arial" panose="020B0604020202020204" pitchFamily="34" charset="0"/>
                <a:cs typeface="Arial" panose="020B0604020202020204" pitchFamily="34" charset="0"/>
              </a:rPr>
              <a:t> </a:t>
            </a:r>
            <a:r>
              <a:rPr sz="1200" dirty="0">
                <a:solidFill>
                  <a:srgbClr val="1F1F1E"/>
                </a:solidFill>
                <a:latin typeface="Arial" panose="020B0604020202020204" pitchFamily="34" charset="0"/>
                <a:cs typeface="Arial" panose="020B0604020202020204" pitchFamily="34" charset="0"/>
              </a:rPr>
              <a:t>City</a:t>
            </a:r>
            <a:r>
              <a:rPr sz="1200" spc="-35" dirty="0">
                <a:solidFill>
                  <a:srgbClr val="1F1F1E"/>
                </a:solidFill>
                <a:latin typeface="Arial" panose="020B0604020202020204" pitchFamily="34" charset="0"/>
                <a:cs typeface="Arial" panose="020B0604020202020204" pitchFamily="34" charset="0"/>
              </a:rPr>
              <a:t> </a:t>
            </a:r>
            <a:r>
              <a:rPr sz="1200" dirty="0">
                <a:solidFill>
                  <a:srgbClr val="1F1F1E"/>
                </a:solidFill>
                <a:latin typeface="Arial" panose="020B0604020202020204" pitchFamily="34" charset="0"/>
                <a:cs typeface="Arial" panose="020B0604020202020204" pitchFamily="34" charset="0"/>
              </a:rPr>
              <a:t>of</a:t>
            </a:r>
            <a:r>
              <a:rPr sz="1200" spc="-25" dirty="0">
                <a:solidFill>
                  <a:srgbClr val="1F1F1E"/>
                </a:solidFill>
                <a:latin typeface="Arial" panose="020B0604020202020204" pitchFamily="34" charset="0"/>
                <a:cs typeface="Arial" panose="020B0604020202020204" pitchFamily="34" charset="0"/>
              </a:rPr>
              <a:t> </a:t>
            </a:r>
            <a:r>
              <a:rPr sz="1200" spc="-10" dirty="0">
                <a:solidFill>
                  <a:srgbClr val="1F1F1E"/>
                </a:solidFill>
                <a:latin typeface="Arial" panose="020B0604020202020204" pitchFamily="34" charset="0"/>
                <a:cs typeface="Arial" panose="020B0604020202020204" pitchFamily="34" charset="0"/>
              </a:rPr>
              <a:t>Shreveport</a:t>
            </a:r>
            <a:endParaRPr sz="1200" dirty="0">
              <a:latin typeface="Arial" panose="020B0604020202020204" pitchFamily="34" charset="0"/>
              <a:cs typeface="Arial" panose="020B0604020202020204" pitchFamily="34" charset="0"/>
            </a:endParaRPr>
          </a:p>
        </p:txBody>
      </p:sp>
      <p:graphicFrame>
        <p:nvGraphicFramePr>
          <p:cNvPr id="5" name="object 5"/>
          <p:cNvGraphicFramePr>
            <a:graphicFrameLocks noGrp="1"/>
          </p:cNvGraphicFramePr>
          <p:nvPr>
            <p:extLst>
              <p:ext uri="{D42A27DB-BD31-4B8C-83A1-F6EECF244321}">
                <p14:modId xmlns:p14="http://schemas.microsoft.com/office/powerpoint/2010/main" val="2305020229"/>
              </p:ext>
            </p:extLst>
          </p:nvPr>
        </p:nvGraphicFramePr>
        <p:xfrm>
          <a:off x="7543800" y="304800"/>
          <a:ext cx="4304984" cy="4811609"/>
        </p:xfrm>
        <a:graphic>
          <a:graphicData uri="http://schemas.openxmlformats.org/drawingml/2006/table">
            <a:tbl>
              <a:tblPr firstRow="1" bandRow="1">
                <a:tableStyleId>{616DA210-FB5B-4158-B5E0-FEB733F419BA}</a:tableStyleId>
              </a:tblPr>
              <a:tblGrid>
                <a:gridCol w="860997">
                  <a:extLst>
                    <a:ext uri="{9D8B030D-6E8A-4147-A177-3AD203B41FA5}">
                      <a16:colId xmlns:a16="http://schemas.microsoft.com/office/drawing/2014/main" val="20000"/>
                    </a:ext>
                  </a:extLst>
                </a:gridCol>
                <a:gridCol w="860997">
                  <a:extLst>
                    <a:ext uri="{9D8B030D-6E8A-4147-A177-3AD203B41FA5}">
                      <a16:colId xmlns:a16="http://schemas.microsoft.com/office/drawing/2014/main" val="20001"/>
                    </a:ext>
                  </a:extLst>
                </a:gridCol>
                <a:gridCol w="860996">
                  <a:extLst>
                    <a:ext uri="{9D8B030D-6E8A-4147-A177-3AD203B41FA5}">
                      <a16:colId xmlns:a16="http://schemas.microsoft.com/office/drawing/2014/main" val="20002"/>
                    </a:ext>
                  </a:extLst>
                </a:gridCol>
                <a:gridCol w="860997">
                  <a:extLst>
                    <a:ext uri="{9D8B030D-6E8A-4147-A177-3AD203B41FA5}">
                      <a16:colId xmlns:a16="http://schemas.microsoft.com/office/drawing/2014/main" val="20003"/>
                    </a:ext>
                  </a:extLst>
                </a:gridCol>
                <a:gridCol w="860997">
                  <a:extLst>
                    <a:ext uri="{9D8B030D-6E8A-4147-A177-3AD203B41FA5}">
                      <a16:colId xmlns:a16="http://schemas.microsoft.com/office/drawing/2014/main" val="20004"/>
                    </a:ext>
                  </a:extLst>
                </a:gridCol>
              </a:tblGrid>
              <a:tr h="337348">
                <a:tc>
                  <a:txBody>
                    <a:bodyPr/>
                    <a:lstStyle/>
                    <a:p>
                      <a:pPr marL="1905" algn="ctr">
                        <a:lnSpc>
                          <a:spcPct val="100000"/>
                        </a:lnSpc>
                        <a:spcBef>
                          <a:spcPts val="715"/>
                        </a:spcBef>
                      </a:pPr>
                      <a:r>
                        <a:rPr sz="1100" spc="-10" dirty="0">
                          <a:solidFill>
                            <a:schemeClr val="bg1"/>
                          </a:solidFill>
                          <a:latin typeface="Arial" panose="020B0604020202020204" pitchFamily="34" charset="0"/>
                          <a:cs typeface="Arial" panose="020B0604020202020204" pitchFamily="34" charset="0"/>
                        </a:rPr>
                        <a:t>Year-Quarter</a:t>
                      </a:r>
                      <a:endParaRPr sz="1100" dirty="0">
                        <a:solidFill>
                          <a:schemeClr val="bg1"/>
                        </a:solidFill>
                        <a:latin typeface="Arial" panose="020B0604020202020204" pitchFamily="34" charset="0"/>
                        <a:cs typeface="Arial" panose="020B0604020202020204" pitchFamily="34" charset="0"/>
                      </a:endParaRPr>
                    </a:p>
                  </a:txBody>
                  <a:tcPr marL="0" marR="0" marT="90805" marB="0" anchor="ctr">
                    <a:solidFill>
                      <a:srgbClr val="472C7B"/>
                    </a:solidFill>
                  </a:tcPr>
                </a:tc>
                <a:tc>
                  <a:txBody>
                    <a:bodyPr/>
                    <a:lstStyle/>
                    <a:p>
                      <a:pPr marL="2540" algn="ctr">
                        <a:lnSpc>
                          <a:spcPct val="100000"/>
                        </a:lnSpc>
                        <a:spcBef>
                          <a:spcPts val="715"/>
                        </a:spcBef>
                      </a:pPr>
                      <a:r>
                        <a:rPr sz="1100" dirty="0">
                          <a:solidFill>
                            <a:schemeClr val="bg1"/>
                          </a:solidFill>
                          <a:latin typeface="Arial" panose="020B0604020202020204" pitchFamily="34" charset="0"/>
                          <a:cs typeface="Arial" panose="020B0604020202020204" pitchFamily="34" charset="0"/>
                        </a:rPr>
                        <a:t>Tax</a:t>
                      </a:r>
                      <a:r>
                        <a:rPr sz="1100" spc="-20" dirty="0">
                          <a:solidFill>
                            <a:schemeClr val="bg1"/>
                          </a:solidFill>
                          <a:latin typeface="Arial" panose="020B0604020202020204" pitchFamily="34" charset="0"/>
                          <a:cs typeface="Arial" panose="020B0604020202020204" pitchFamily="34" charset="0"/>
                        </a:rPr>
                        <a:t> </a:t>
                      </a:r>
                      <a:r>
                        <a:rPr sz="1100" spc="-10" dirty="0">
                          <a:solidFill>
                            <a:schemeClr val="bg1"/>
                          </a:solidFill>
                          <a:latin typeface="Arial" panose="020B0604020202020204" pitchFamily="34" charset="0"/>
                          <a:cs typeface="Arial" panose="020B0604020202020204" pitchFamily="34" charset="0"/>
                        </a:rPr>
                        <a:t>Collection</a:t>
                      </a:r>
                      <a:endParaRPr sz="1100" dirty="0">
                        <a:solidFill>
                          <a:schemeClr val="bg1"/>
                        </a:solidFill>
                        <a:latin typeface="Arial" panose="020B0604020202020204" pitchFamily="34" charset="0"/>
                        <a:cs typeface="Arial" panose="020B0604020202020204" pitchFamily="34" charset="0"/>
                      </a:endParaRPr>
                    </a:p>
                  </a:txBody>
                  <a:tcPr marL="0" marR="0" marT="90805" marB="0" anchor="ctr">
                    <a:solidFill>
                      <a:srgbClr val="472C7B"/>
                    </a:solidFill>
                  </a:tcPr>
                </a:tc>
                <a:tc>
                  <a:txBody>
                    <a:bodyPr/>
                    <a:lstStyle/>
                    <a:p>
                      <a:pPr marL="2540" algn="ctr">
                        <a:lnSpc>
                          <a:spcPct val="100000"/>
                        </a:lnSpc>
                        <a:spcBef>
                          <a:spcPts val="715"/>
                        </a:spcBef>
                      </a:pPr>
                      <a:r>
                        <a:rPr sz="1100" spc="-10" dirty="0">
                          <a:solidFill>
                            <a:schemeClr val="bg1"/>
                          </a:solidFill>
                          <a:latin typeface="Arial" panose="020B0604020202020204" pitchFamily="34" charset="0"/>
                          <a:cs typeface="Arial" panose="020B0604020202020204" pitchFamily="34" charset="0"/>
                        </a:rPr>
                        <a:t>Year-Quarter</a:t>
                      </a:r>
                      <a:endParaRPr sz="1100" dirty="0">
                        <a:solidFill>
                          <a:schemeClr val="bg1"/>
                        </a:solidFill>
                        <a:latin typeface="Arial" panose="020B0604020202020204" pitchFamily="34" charset="0"/>
                        <a:cs typeface="Arial" panose="020B0604020202020204" pitchFamily="34" charset="0"/>
                      </a:endParaRPr>
                    </a:p>
                  </a:txBody>
                  <a:tcPr marL="0" marR="0" marT="90805" marB="0" anchor="ctr">
                    <a:solidFill>
                      <a:srgbClr val="472C7B"/>
                    </a:solidFill>
                  </a:tcPr>
                </a:tc>
                <a:tc>
                  <a:txBody>
                    <a:bodyPr/>
                    <a:lstStyle/>
                    <a:p>
                      <a:pPr marL="2540" algn="ctr">
                        <a:lnSpc>
                          <a:spcPct val="100000"/>
                        </a:lnSpc>
                        <a:spcBef>
                          <a:spcPts val="715"/>
                        </a:spcBef>
                      </a:pPr>
                      <a:r>
                        <a:rPr sz="1100" dirty="0">
                          <a:solidFill>
                            <a:schemeClr val="bg1"/>
                          </a:solidFill>
                          <a:latin typeface="Arial" panose="020B0604020202020204" pitchFamily="34" charset="0"/>
                          <a:cs typeface="Arial" panose="020B0604020202020204" pitchFamily="34" charset="0"/>
                        </a:rPr>
                        <a:t>Tax</a:t>
                      </a:r>
                      <a:r>
                        <a:rPr sz="1100" spc="-20" dirty="0">
                          <a:solidFill>
                            <a:schemeClr val="bg1"/>
                          </a:solidFill>
                          <a:latin typeface="Arial" panose="020B0604020202020204" pitchFamily="34" charset="0"/>
                          <a:cs typeface="Arial" panose="020B0604020202020204" pitchFamily="34" charset="0"/>
                        </a:rPr>
                        <a:t> </a:t>
                      </a:r>
                      <a:r>
                        <a:rPr sz="1100" spc="-10" dirty="0">
                          <a:solidFill>
                            <a:schemeClr val="bg1"/>
                          </a:solidFill>
                          <a:latin typeface="Arial" panose="020B0604020202020204" pitchFamily="34" charset="0"/>
                          <a:cs typeface="Arial" panose="020B0604020202020204" pitchFamily="34" charset="0"/>
                        </a:rPr>
                        <a:t>Collection</a:t>
                      </a:r>
                      <a:endParaRPr sz="1100" dirty="0">
                        <a:solidFill>
                          <a:schemeClr val="bg1"/>
                        </a:solidFill>
                        <a:latin typeface="Arial" panose="020B0604020202020204" pitchFamily="34" charset="0"/>
                        <a:cs typeface="Arial" panose="020B0604020202020204" pitchFamily="34" charset="0"/>
                      </a:endParaRPr>
                    </a:p>
                  </a:txBody>
                  <a:tcPr marL="0" marR="0" marT="90805" marB="0" anchor="ctr">
                    <a:solidFill>
                      <a:srgbClr val="472C7B"/>
                    </a:solidFill>
                  </a:tcPr>
                </a:tc>
                <a:tc>
                  <a:txBody>
                    <a:bodyPr/>
                    <a:lstStyle/>
                    <a:p>
                      <a:pPr marL="3175" algn="ctr">
                        <a:lnSpc>
                          <a:spcPct val="100000"/>
                        </a:lnSpc>
                        <a:spcBef>
                          <a:spcPts val="715"/>
                        </a:spcBef>
                      </a:pPr>
                      <a:r>
                        <a:rPr sz="1100" dirty="0">
                          <a:solidFill>
                            <a:schemeClr val="bg1"/>
                          </a:solidFill>
                          <a:latin typeface="Arial" panose="020B0604020202020204" pitchFamily="34" charset="0"/>
                          <a:cs typeface="Arial" panose="020B0604020202020204" pitchFamily="34" charset="0"/>
                        </a:rPr>
                        <a:t>%</a:t>
                      </a:r>
                      <a:r>
                        <a:rPr sz="1100" spc="-5" dirty="0">
                          <a:solidFill>
                            <a:schemeClr val="bg1"/>
                          </a:solidFill>
                          <a:latin typeface="Arial" panose="020B0604020202020204" pitchFamily="34" charset="0"/>
                          <a:cs typeface="Arial" panose="020B0604020202020204" pitchFamily="34" charset="0"/>
                        </a:rPr>
                        <a:t> </a:t>
                      </a:r>
                      <a:r>
                        <a:rPr sz="1100" spc="-10" dirty="0">
                          <a:solidFill>
                            <a:schemeClr val="bg1"/>
                          </a:solidFill>
                          <a:latin typeface="Arial" panose="020B0604020202020204" pitchFamily="34" charset="0"/>
                          <a:cs typeface="Arial" panose="020B0604020202020204" pitchFamily="34" charset="0"/>
                        </a:rPr>
                        <a:t>Change</a:t>
                      </a:r>
                      <a:endParaRPr sz="1100" dirty="0">
                        <a:solidFill>
                          <a:schemeClr val="bg1"/>
                        </a:solidFill>
                        <a:latin typeface="Arial" panose="020B0604020202020204" pitchFamily="34" charset="0"/>
                        <a:cs typeface="Arial" panose="020B0604020202020204" pitchFamily="34" charset="0"/>
                      </a:endParaRPr>
                    </a:p>
                  </a:txBody>
                  <a:tcPr marL="0" marR="0" marT="90805" marB="0" anchor="ctr">
                    <a:solidFill>
                      <a:srgbClr val="472C7B"/>
                    </a:solidFill>
                  </a:tcPr>
                </a:tc>
                <a:extLst>
                  <a:ext uri="{0D108BD9-81ED-4DB2-BD59-A6C34878D82A}">
                    <a16:rowId xmlns:a16="http://schemas.microsoft.com/office/drawing/2014/main" val="10000"/>
                  </a:ext>
                </a:extLst>
              </a:tr>
              <a:tr h="337348">
                <a:tc>
                  <a:txBody>
                    <a:bodyPr/>
                    <a:lstStyle/>
                    <a:p>
                      <a:pPr algn="ctr" fontAlgn="ctr">
                        <a:buNone/>
                      </a:pPr>
                      <a:r>
                        <a:rPr lang="en-US" sz="1100" b="0" i="0" u="none" strike="noStrike" dirty="0">
                          <a:solidFill>
                            <a:srgbClr val="000000"/>
                          </a:solidFill>
                          <a:effectLst/>
                          <a:latin typeface="Calibri" panose="020F0502020204030204" pitchFamily="34" charset="0"/>
                        </a:rPr>
                        <a:t>2023-1</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$40,745,957</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2022-1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$38,754,691</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5.1%</a:t>
                      </a:r>
                    </a:p>
                  </a:txBody>
                  <a:tcPr marL="9525" marR="9525" marT="9525" marB="0" anchor="ctr"/>
                </a:tc>
                <a:extLst>
                  <a:ext uri="{0D108BD9-81ED-4DB2-BD59-A6C34878D82A}">
                    <a16:rowId xmlns:a16="http://schemas.microsoft.com/office/drawing/2014/main" val="10004"/>
                  </a:ext>
                </a:extLst>
              </a:tr>
              <a:tr h="337348">
                <a:tc>
                  <a:txBody>
                    <a:bodyPr/>
                    <a:lstStyle/>
                    <a:p>
                      <a:pPr algn="ctr" fontAlgn="ctr">
                        <a:buNone/>
                      </a:pPr>
                      <a:r>
                        <a:rPr lang="en-US" sz="1100" b="0" i="0" u="none" strike="noStrike" dirty="0">
                          <a:solidFill>
                            <a:srgbClr val="000000"/>
                          </a:solidFill>
                          <a:effectLst/>
                          <a:latin typeface="Calibri" panose="020F0502020204030204" pitchFamily="34" charset="0"/>
                        </a:rPr>
                        <a:t>2023-2</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$41,158,821</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2022-2</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$39,816,123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3.4%</a:t>
                      </a:r>
                    </a:p>
                  </a:txBody>
                  <a:tcPr marL="9525" marR="9525" marT="9525" marB="0" anchor="ctr"/>
                </a:tc>
                <a:extLst>
                  <a:ext uri="{0D108BD9-81ED-4DB2-BD59-A6C34878D82A}">
                    <a16:rowId xmlns:a16="http://schemas.microsoft.com/office/drawing/2014/main" val="10005"/>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2023-3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$42,117,159</a:t>
                      </a:r>
                    </a:p>
                  </a:txBody>
                  <a:tcPr marL="9525" marR="9525" marT="9525" marB="0" anchor="ctr"/>
                </a:tc>
                <a:tc>
                  <a:txBody>
                    <a:bodyPr/>
                    <a:lstStyle/>
                    <a:p>
                      <a:pPr algn="ctr" fontAlgn="ctr">
                        <a:buNone/>
                      </a:pPr>
                      <a:r>
                        <a:rPr lang="en-US" sz="1100" b="0" i="0" u="none" strike="noStrike" dirty="0">
                          <a:solidFill>
                            <a:srgbClr val="000000"/>
                          </a:solidFill>
                          <a:effectLst/>
                          <a:latin typeface="Calibri" panose="020F0502020204030204" pitchFamily="34" charset="0"/>
                        </a:rPr>
                        <a:t>2022-3</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$39,475,515</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6.7%</a:t>
                      </a:r>
                    </a:p>
                  </a:txBody>
                  <a:tcPr marL="9525" marR="9525" marT="9525" marB="0" anchor="ctr"/>
                </a:tc>
                <a:extLst>
                  <a:ext uri="{0D108BD9-81ED-4DB2-BD59-A6C34878D82A}">
                    <a16:rowId xmlns:a16="http://schemas.microsoft.com/office/drawing/2014/main" val="10006"/>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2023-4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$39,557,727</a:t>
                      </a:r>
                    </a:p>
                  </a:txBody>
                  <a:tcPr marL="9525" marR="9525" marT="9525" marB="0" anchor="ctr"/>
                </a:tc>
                <a:tc>
                  <a:txBody>
                    <a:bodyPr/>
                    <a:lstStyle/>
                    <a:p>
                      <a:pPr algn="ctr" fontAlgn="ctr">
                        <a:buNone/>
                      </a:pPr>
                      <a:r>
                        <a:rPr lang="en-US" sz="1100" b="0" i="0" u="none" strike="noStrike" dirty="0">
                          <a:solidFill>
                            <a:srgbClr val="000000"/>
                          </a:solidFill>
                          <a:effectLst/>
                          <a:latin typeface="Calibri" panose="020F0502020204030204" pitchFamily="34" charset="0"/>
                        </a:rPr>
                        <a:t>2022-4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$38,700,434</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2.2%</a:t>
                      </a:r>
                    </a:p>
                  </a:txBody>
                  <a:tcPr marL="9525" marR="9525" marT="9525" marB="0" anchor="ctr"/>
                </a:tc>
                <a:extLst>
                  <a:ext uri="{0D108BD9-81ED-4DB2-BD59-A6C34878D82A}">
                    <a16:rowId xmlns:a16="http://schemas.microsoft.com/office/drawing/2014/main" val="10007"/>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2024-1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$40,503,396</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2023-1</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$40,745,957</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-0.6%</a:t>
                      </a:r>
                    </a:p>
                  </a:txBody>
                  <a:tcPr marL="9525" marR="9525" marT="9525" marB="0" anchor="ctr"/>
                </a:tc>
                <a:extLst>
                  <a:ext uri="{0D108BD9-81ED-4DB2-BD59-A6C34878D82A}">
                    <a16:rowId xmlns:a16="http://schemas.microsoft.com/office/drawing/2014/main" val="10008"/>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2024-2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$40,450,162</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2023-2</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$41,158,821</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-1.7%</a:t>
                      </a:r>
                    </a:p>
                  </a:txBody>
                  <a:tcPr marL="9525" marR="9525" marT="9525" marB="0" anchor="ctr"/>
                </a:tc>
                <a:extLst>
                  <a:ext uri="{0D108BD9-81ED-4DB2-BD59-A6C34878D82A}">
                    <a16:rowId xmlns:a16="http://schemas.microsoft.com/office/drawing/2014/main" val="10009"/>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2024-3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$40,939,508</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2023-3</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$42,117,159</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-2.8%</a:t>
                      </a:r>
                    </a:p>
                  </a:txBody>
                  <a:tcPr marL="9525" marR="9525" marT="9525" marB="0" anchor="ctr"/>
                </a:tc>
                <a:extLst>
                  <a:ext uri="{0D108BD9-81ED-4DB2-BD59-A6C34878D82A}">
                    <a16:rowId xmlns:a16="http://schemas.microsoft.com/office/drawing/2014/main" val="10010"/>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2024-4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$40,984,246</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2023-4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$39,557,727</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3.6%</a:t>
                      </a:r>
                    </a:p>
                  </a:txBody>
                  <a:tcPr marL="9525" marR="9525" marT="9525" marB="0" anchor="ctr"/>
                </a:tc>
                <a:extLst>
                  <a:ext uri="{0D108BD9-81ED-4DB2-BD59-A6C34878D82A}">
                    <a16:rowId xmlns:a16="http://schemas.microsoft.com/office/drawing/2014/main" val="10011"/>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2025-1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$40,619,448</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2024-1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$40,503,396</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0.3%</a:t>
                      </a:r>
                    </a:p>
                  </a:txBody>
                  <a:tcPr marL="9525" marR="9525" marT="9525" marB="0" anchor="ctr"/>
                </a:tc>
                <a:extLst>
                  <a:ext uri="{0D108BD9-81ED-4DB2-BD59-A6C34878D82A}">
                    <a16:rowId xmlns:a16="http://schemas.microsoft.com/office/drawing/2014/main" val="10012"/>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2025-2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$42,470,898</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2024-2</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$40,450,162</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5.0%</a:t>
                      </a:r>
                    </a:p>
                  </a:txBody>
                  <a:tcPr marL="9525" marR="9525" marT="9525" marB="0" anchor="ctr"/>
                </a:tc>
                <a:extLst>
                  <a:ext uri="{0D108BD9-81ED-4DB2-BD59-A6C34878D82A}">
                    <a16:rowId xmlns:a16="http://schemas.microsoft.com/office/drawing/2014/main" val="1875118875"/>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2025-3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$41,918,363</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2024-3</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$40,939,508</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2.4%</a:t>
                      </a:r>
                    </a:p>
                  </a:txBody>
                  <a:tcPr marL="9525" marR="9525" marT="9525" marB="0" anchor="ctr"/>
                </a:tc>
                <a:extLst>
                  <a:ext uri="{0D108BD9-81ED-4DB2-BD59-A6C34878D82A}">
                    <a16:rowId xmlns:a16="http://schemas.microsoft.com/office/drawing/2014/main" val="1023396757"/>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2025-4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$41,544,037</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2024-4</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$40,984,246</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1.4%</a:t>
                      </a:r>
                    </a:p>
                  </a:txBody>
                  <a:tcPr marL="9525" marR="9525" marT="9525" marB="0" anchor="ctr"/>
                </a:tc>
                <a:extLst>
                  <a:ext uri="{0D108BD9-81ED-4DB2-BD59-A6C34878D82A}">
                    <a16:rowId xmlns:a16="http://schemas.microsoft.com/office/drawing/2014/main" val="2472966790"/>
                  </a:ext>
                </a:extLst>
              </a:tr>
              <a:tr h="337348">
                <a:tc>
                  <a:txBody>
                    <a:bodyPr/>
                    <a:lstStyle/>
                    <a:p>
                      <a:pPr algn="ctr" fontAlgn="ctr">
                        <a:buNone/>
                      </a:pPr>
                      <a:r>
                        <a:rPr lang="en-US" sz="1100" b="0" i="0" u="none" strike="noStrike">
                          <a:solidFill>
                            <a:srgbClr val="000000"/>
                          </a:solidFill>
                          <a:effectLst/>
                          <a:latin typeface="Calibri" panose="020F0502020204030204" pitchFamily="34" charset="0"/>
                        </a:rPr>
                        <a:t>2026-1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$41,413,718</a:t>
                      </a:r>
                    </a:p>
                  </a:txBody>
                  <a:tcPr marL="9525" marR="9525" marT="9525" marB="0" anchor="ctr"/>
                </a:tc>
                <a:tc>
                  <a:txBody>
                    <a:bodyPr/>
                    <a:lstStyle/>
                    <a:p>
                      <a:pPr algn="ctr" fontAlgn="ctr">
                        <a:buNone/>
                      </a:pPr>
                      <a:r>
                        <a:rPr lang="en-US" sz="1100" b="0" i="0" u="none" strike="noStrike">
                          <a:solidFill>
                            <a:srgbClr val="000000"/>
                          </a:solidFill>
                          <a:effectLst/>
                          <a:latin typeface="Calibri" panose="020F0502020204030204" pitchFamily="34" charset="0"/>
                        </a:rPr>
                        <a:t>2025-1</a:t>
                      </a:r>
                    </a:p>
                  </a:txBody>
                  <a:tcPr marL="9525" marR="9525" marT="9525" marB="0" anchor="ctr"/>
                </a:tc>
                <a:tc>
                  <a:txBody>
                    <a:bodyPr/>
                    <a:lstStyle/>
                    <a:p>
                      <a:pPr algn="ctr" fontAlgn="b">
                        <a:buNone/>
                      </a:pPr>
                      <a:r>
                        <a:rPr lang="en-US" sz="1100" b="0" i="0" u="none" strike="noStrike">
                          <a:solidFill>
                            <a:srgbClr val="000000"/>
                          </a:solidFill>
                          <a:effectLst/>
                          <a:latin typeface="Calibri" panose="020F0502020204030204" pitchFamily="34" charset="0"/>
                        </a:rPr>
                        <a:t>$40,619,448</a:t>
                      </a:r>
                    </a:p>
                  </a:txBody>
                  <a:tcPr marL="9525" marR="9525" marT="9525" marB="0" anchor="ctr"/>
                </a:tc>
                <a:tc>
                  <a:txBody>
                    <a:bodyPr/>
                    <a:lstStyle/>
                    <a:p>
                      <a:pPr algn="ctr" fontAlgn="b">
                        <a:buNone/>
                      </a:pPr>
                      <a:r>
                        <a:rPr lang="en-US" sz="1100" b="0" i="0" u="none" strike="noStrike" dirty="0">
                          <a:solidFill>
                            <a:srgbClr val="000000"/>
                          </a:solidFill>
                          <a:effectLst/>
                          <a:latin typeface="Calibri" panose="020F0502020204030204" pitchFamily="34" charset="0"/>
                        </a:rPr>
                        <a:t>2.0%</a:t>
                      </a:r>
                    </a:p>
                  </a:txBody>
                  <a:tcPr marL="9525" marR="9525" marT="9525" marB="0" anchor="ctr"/>
                </a:tc>
                <a:extLst>
                  <a:ext uri="{0D108BD9-81ED-4DB2-BD59-A6C34878D82A}">
                    <a16:rowId xmlns:a16="http://schemas.microsoft.com/office/drawing/2014/main" val="4106752413"/>
                  </a:ext>
                </a:extLst>
              </a:tr>
            </a:tbl>
          </a:graphicData>
        </a:graphic>
      </p:graphicFrame>
      <p:sp>
        <p:nvSpPr>
          <p:cNvPr id="8" name="object 5">
            <a:extLst>
              <a:ext uri="{FF2B5EF4-FFF2-40B4-BE49-F238E27FC236}">
                <a16:creationId xmlns:a16="http://schemas.microsoft.com/office/drawing/2014/main" id="{F3B40B9C-B788-F071-9589-D0442965DD1B}"/>
              </a:ext>
            </a:extLst>
          </p:cNvPr>
          <p:cNvSpPr txBox="1"/>
          <p:nvPr/>
        </p:nvSpPr>
        <p:spPr>
          <a:xfrm>
            <a:off x="9113773" y="6422446"/>
            <a:ext cx="2644775" cy="348813"/>
          </a:xfrm>
          <a:prstGeom prst="rect">
            <a:avLst/>
          </a:prstGeom>
        </p:spPr>
        <p:txBody>
          <a:bodyPr vert="horz" wrap="square" lIns="0" tIns="12700" rIns="0" bIns="0" rtlCol="0">
            <a:spAutoFit/>
          </a:bodyPr>
          <a:lstStyle/>
          <a:p>
            <a:pPr marL="12700" algn="r">
              <a:lnSpc>
                <a:spcPct val="100000"/>
              </a:lnSpc>
              <a:spcBef>
                <a:spcPts val="100"/>
              </a:spcBef>
            </a:pPr>
            <a:r>
              <a:rPr sz="1050" dirty="0">
                <a:latin typeface="Arial" panose="020B0604020202020204" pitchFamily="34" charset="0"/>
                <a:cs typeface="Arial" panose="020B0604020202020204" pitchFamily="34" charset="0"/>
              </a:rPr>
              <a:t>NWLA</a:t>
            </a:r>
            <a:r>
              <a:rPr sz="1050" spc="-15" dirty="0">
                <a:latin typeface="Arial" panose="020B0604020202020204" pitchFamily="34" charset="0"/>
                <a:cs typeface="Arial" panose="020B0604020202020204" pitchFamily="34" charset="0"/>
              </a:rPr>
              <a:t> </a:t>
            </a:r>
            <a:r>
              <a:rPr sz="1050" dirty="0">
                <a:latin typeface="Arial" panose="020B0604020202020204" pitchFamily="34" charset="0"/>
                <a:cs typeface="Arial" panose="020B0604020202020204" pitchFamily="34" charset="0"/>
              </a:rPr>
              <a:t>–</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ECONOMIC</a:t>
            </a:r>
            <a:r>
              <a:rPr sz="1050" spc="-5" dirty="0">
                <a:latin typeface="Arial" panose="020B0604020202020204" pitchFamily="34" charset="0"/>
                <a:cs typeface="Arial" panose="020B0604020202020204" pitchFamily="34" charset="0"/>
              </a:rPr>
              <a:t> </a:t>
            </a:r>
            <a:r>
              <a:rPr sz="1050" spc="-10" dirty="0">
                <a:latin typeface="Arial" panose="020B0604020202020204" pitchFamily="34" charset="0"/>
                <a:cs typeface="Arial" panose="020B0604020202020204" pitchFamily="34" charset="0"/>
              </a:rPr>
              <a:t>DASHBOARD</a:t>
            </a:r>
            <a:endParaRPr lang="en-US" sz="1050" spc="-10" dirty="0">
              <a:latin typeface="Arial" panose="020B0604020202020204" pitchFamily="34" charset="0"/>
              <a:cs typeface="Arial" panose="020B0604020202020204" pitchFamily="34" charset="0"/>
            </a:endParaRPr>
          </a:p>
          <a:p>
            <a:pPr marL="12700" algn="r">
              <a:lnSpc>
                <a:spcPct val="100000"/>
              </a:lnSpc>
              <a:spcBef>
                <a:spcPts val="100"/>
              </a:spcBef>
            </a:pPr>
            <a:r>
              <a:rPr lang="en-US" sz="1050" dirty="0">
                <a:latin typeface="Arial" panose="020B0604020202020204" pitchFamily="34" charset="0"/>
                <a:cs typeface="Arial" panose="020B0604020202020204" pitchFamily="34" charset="0"/>
              </a:rPr>
              <a:t>Tax Collection</a:t>
            </a:r>
          </a:p>
        </p:txBody>
      </p:sp>
      <p:sp>
        <p:nvSpPr>
          <p:cNvPr id="7" name="Slide Number Placeholder 6">
            <a:extLst>
              <a:ext uri="{FF2B5EF4-FFF2-40B4-BE49-F238E27FC236}">
                <a16:creationId xmlns:a16="http://schemas.microsoft.com/office/drawing/2014/main" id="{AA1B39AA-1A47-18EA-87F0-56FFD5D40890}"/>
              </a:ext>
            </a:extLst>
          </p:cNvPr>
          <p:cNvSpPr>
            <a:spLocks noGrp="1"/>
          </p:cNvSpPr>
          <p:nvPr>
            <p:ph type="sldNum" sz="quarter" idx="7"/>
          </p:nvPr>
        </p:nvSpPr>
        <p:spPr>
          <a:xfrm>
            <a:off x="11758548" y="6590792"/>
            <a:ext cx="281052" cy="153888"/>
          </a:xfrm>
        </p:spPr>
        <p:txBody>
          <a:bodyPr/>
          <a:lstStyle/>
          <a:p>
            <a:pPr marL="115570">
              <a:lnSpc>
                <a:spcPts val="1240"/>
              </a:lnSpc>
            </a:pPr>
            <a:fld id="{81D60167-4931-47E6-BA6A-407CBD079E47}" type="slidenum">
              <a:rPr lang="en-US" spc="-50" smtClean="0">
                <a:latin typeface="Arial" panose="020B0604020202020204" pitchFamily="34" charset="0"/>
                <a:cs typeface="Arial" panose="020B0604020202020204" pitchFamily="34" charset="0"/>
              </a:rPr>
              <a:t>9</a:t>
            </a:fld>
            <a:endParaRPr lang="en-US" spc="-50" dirty="0">
              <a:latin typeface="Arial" panose="020B0604020202020204" pitchFamily="34" charset="0"/>
              <a:cs typeface="Arial" panose="020B0604020202020204" pitchFamily="34"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d1c26f5-8e9c-48d2-9a60-6a063694e5f8" xsi:nil="true"/>
    <lcf76f155ced4ddcb4097134ff3c332f xmlns="d14cc0fc-6153-441c-921c-3c9c5cd5f499">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8928AAFA5E03B4D8836F190C9228268" ma:contentTypeVersion="20" ma:contentTypeDescription="Create a new document." ma:contentTypeScope="" ma:versionID="c9a65ebaf66b841f78d8b9c1f156f010">
  <xsd:schema xmlns:xsd="http://www.w3.org/2001/XMLSchema" xmlns:xs="http://www.w3.org/2001/XMLSchema" xmlns:p="http://schemas.microsoft.com/office/2006/metadata/properties" xmlns:ns2="d14cc0fc-6153-441c-921c-3c9c5cd5f499" xmlns:ns3="ad1c26f5-8e9c-48d2-9a60-6a063694e5f8" targetNamespace="http://schemas.microsoft.com/office/2006/metadata/properties" ma:root="true" ma:fieldsID="c137286f33a6f860829a038d13387af1" ns2:_="" ns3:_="">
    <xsd:import namespace="d14cc0fc-6153-441c-921c-3c9c5cd5f499"/>
    <xsd:import namespace="ad1c26f5-8e9c-48d2-9a60-6a063694e5f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4cc0fc-6153-441c-921c-3c9c5cd5f4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b536a5a-508a-4533-8edc-de08a0c8e630"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hidden="true" ma:internalName="MediaServiceOCR" ma:readOnly="true">
      <xsd:simpleType>
        <xsd:restriction base="dms:Note"/>
      </xsd:simpleType>
    </xsd:element>
    <xsd:element name="MediaServiceLocation" ma:index="22" nillable="true" ma:displayName="Location" ma:hidden="true"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d1c26f5-8e9c-48d2-9a60-6a063694e5f8" elementFormDefault="qualified">
    <xsd:import namespace="http://schemas.microsoft.com/office/2006/documentManagement/types"/>
    <xsd:import namespace="http://schemas.microsoft.com/office/infopath/2007/PartnerControls"/>
    <xsd:element name="SharedWithUsers" ma:index="12"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hidden="true" ma:internalName="SharedWithDetails" ma:readOnly="true">
      <xsd:simpleType>
        <xsd:restriction base="dms:Note"/>
      </xsd:simpleType>
    </xsd:element>
    <xsd:element name="TaxCatchAll" ma:index="20" nillable="true" ma:displayName="Taxonomy Catch All Column" ma:hidden="true" ma:list="{b2ecd54e-57df-4ae4-a2cc-d658edb587fc}" ma:internalName="TaxCatchAll" ma:readOnly="false" ma:showField="CatchAllData" ma:web="ad1c26f5-8e9c-48d2-9a60-6a063694e5f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E08D3A2-8C5C-4BDE-BF38-D5F0753CD199}">
  <ds:schemaRefs>
    <ds:schemaRef ds:uri="http://purl.org/dc/elements/1.1/"/>
    <ds:schemaRef ds:uri="http://schemas.microsoft.com/office/2006/metadata/properties"/>
    <ds:schemaRef ds:uri="d14cc0fc-6153-441c-921c-3c9c5cd5f499"/>
    <ds:schemaRef ds:uri="http://schemas.microsoft.com/office/2006/documentManagement/types"/>
    <ds:schemaRef ds:uri="http://schemas.microsoft.com/office/infopath/2007/PartnerControls"/>
    <ds:schemaRef ds:uri="http://schemas.openxmlformats.org/package/2006/metadata/core-properties"/>
    <ds:schemaRef ds:uri="ad1c26f5-8e9c-48d2-9a60-6a063694e5f8"/>
    <ds:schemaRef ds:uri="http://www.w3.org/XML/1998/namespace"/>
    <ds:schemaRef ds:uri="http://purl.org/dc/dcmitype/"/>
    <ds:schemaRef ds:uri="http://purl.org/dc/terms/"/>
  </ds:schemaRefs>
</ds:datastoreItem>
</file>

<file path=customXml/itemProps2.xml><?xml version="1.0" encoding="utf-8"?>
<ds:datastoreItem xmlns:ds="http://schemas.openxmlformats.org/officeDocument/2006/customXml" ds:itemID="{1189E112-65B9-4288-8D52-28A202D4CA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14cc0fc-6153-441c-921c-3c9c5cd5f499"/>
    <ds:schemaRef ds:uri="ad1c26f5-8e9c-48d2-9a60-6a063694e5f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71D1371-88FB-43FA-9A0C-32FB81AB56A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28229</TotalTime>
  <Words>7364</Words>
  <Application>Microsoft Office PowerPoint</Application>
  <PresentationFormat>Widescreen</PresentationFormat>
  <Paragraphs>3462</Paragraphs>
  <Slides>71</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71</vt:i4>
      </vt:variant>
    </vt:vector>
  </HeadingPairs>
  <TitlesOfParts>
    <vt:vector size="75" baseType="lpstr">
      <vt:lpstr>Aptos</vt:lpstr>
      <vt:lpstr>Arial</vt:lpstr>
      <vt:lpstr>Calibri</vt:lpstr>
      <vt:lpstr>Office Theme</vt:lpstr>
      <vt:lpstr>Northwest Louisiana ECONOMIC DASHBOARD</vt:lpstr>
      <vt:lpstr>Goals of the Dashboard </vt:lpstr>
      <vt:lpstr>NWLA Northwest Louisiana - Shreveport-Bossier City-Minden Core Based Statistical Area</vt:lpstr>
      <vt:lpstr>Key Findings</vt:lpstr>
      <vt:lpstr>Tax Collection, Housing, and Building Permits</vt:lpstr>
      <vt:lpstr>Unemployment and Casino Revenue/Admissions</vt:lpstr>
      <vt:lpstr>Airport Traffic, Mortgage Rates, Inflation, and Gas Prices</vt:lpstr>
      <vt:lpstr>Tax Collection</vt:lpstr>
      <vt:lpstr>Tax Collection – City of Shreveport</vt:lpstr>
      <vt:lpstr>Tax Collection – Town of Vivian</vt:lpstr>
      <vt:lpstr>Tax Collection – Town of Oil City</vt:lpstr>
      <vt:lpstr>Tax Collection – Town of Mooringsport</vt:lpstr>
      <vt:lpstr>Tax Collection – Town of Greenwood</vt:lpstr>
      <vt:lpstr>Tax Collection – Town of Rodessa</vt:lpstr>
      <vt:lpstr>Tax Collection – Town of Blanchard</vt:lpstr>
      <vt:lpstr>Tax Collection – Village of Ida</vt:lpstr>
      <vt:lpstr>Tax Collection – Village of Hosston</vt:lpstr>
      <vt:lpstr>Tax Collection – Hotel Motel Occupancy Tax</vt:lpstr>
      <vt:lpstr>Tax Collection – 3% Hotel Motel Occupancy Tax</vt:lpstr>
      <vt:lpstr>Tax Collection – .75% Shreveport Occupancy Tax</vt:lpstr>
      <vt:lpstr>Tax Collection – .50% Regional Air Service Alliance/Shreveport Bossier Sports Commission/Independence Bowl Foundation Occupancy Tax</vt:lpstr>
      <vt:lpstr>Housing</vt:lpstr>
      <vt:lpstr>Housing Inventory: Shreveport-Bossier City CBSA</vt:lpstr>
      <vt:lpstr>Median Listing Price: Shreveport-Bossier City CBSA</vt:lpstr>
      <vt:lpstr>Housing Inventory: Bossier Parish</vt:lpstr>
      <vt:lpstr>Median Listing Price: Bossier Parish</vt:lpstr>
      <vt:lpstr>Housing Inventory: Caddo Parish</vt:lpstr>
      <vt:lpstr>Median Listing Price: Caddo Parish</vt:lpstr>
      <vt:lpstr>Building Permits</vt:lpstr>
      <vt:lpstr>Number of Building Permits: Shreveport-Bossier City CBSA</vt:lpstr>
      <vt:lpstr>Valuation of Building Permits (1000s of Dollars): Shreveport-Bossier City CBSA</vt:lpstr>
      <vt:lpstr>Quarterly Summary of Building Permits: Shreveport-Bossier City CBSA</vt:lpstr>
      <vt:lpstr>Unemployment</vt:lpstr>
      <vt:lpstr>Unemployment: Shreveport-Bossier City MSA</vt:lpstr>
      <vt:lpstr>Labor Force: Shreveport-Bossier City MSA</vt:lpstr>
      <vt:lpstr>Unemployment: Bossier Parish</vt:lpstr>
      <vt:lpstr>Labor Force: Bossier Parish</vt:lpstr>
      <vt:lpstr>Unemployment: Caddo Parish</vt:lpstr>
      <vt:lpstr>Labor Force: Caddo Parish</vt:lpstr>
      <vt:lpstr>Unemployment: Bossier City</vt:lpstr>
      <vt:lpstr>Labor Force: Bossier City</vt:lpstr>
      <vt:lpstr>Unemployment: City of Shreveport</vt:lpstr>
      <vt:lpstr>Labor Force: City of Shreveport</vt:lpstr>
      <vt:lpstr>Casino Revenue and Admissions</vt:lpstr>
      <vt:lpstr>Year Over Year First Quarter Admission and Revenue by Casino in NWLA</vt:lpstr>
      <vt:lpstr>Bally’s Shreveport Casino &amp; Hotel - Revenue and Admissions</vt:lpstr>
      <vt:lpstr>Bally’s Shreveport Casino &amp; Hotel – Year Over Year Quarterly Revenue Percent Change </vt:lpstr>
      <vt:lpstr>Boomtown Casino and Hotel Bossier - Revenue and Admissions</vt:lpstr>
      <vt:lpstr>Boomtown Casino and Hotel Bossier – Year Over Year Quarterly Revenue Percent Change</vt:lpstr>
      <vt:lpstr>Harrah’s Louisiana Downs Casino &amp; Racetrack - Revenue and Admissions</vt:lpstr>
      <vt:lpstr>Harrah’s Louisiana Downs Casino &amp; Racetrack – Year Over Year Quarterly Revenue Percent Change </vt:lpstr>
      <vt:lpstr>Horseshoe Bossier City Hotel &amp; Casino - Revenue and Admissions</vt:lpstr>
      <vt:lpstr>Horseshoe Bossier City Hotel &amp; Casino – Year Over Year Quarterly Revenue Percent Change </vt:lpstr>
      <vt:lpstr>Live! Casino &amp; Hotel - Revenue and Admissions</vt:lpstr>
      <vt:lpstr>Live! Casino &amp; Hotel – Year Over Year Quarterly Revenue Percent Change </vt:lpstr>
      <vt:lpstr>Margaritaville Resort Casino - Revenue and Admissions</vt:lpstr>
      <vt:lpstr>Margaritaville Resort Casino – Year Over Year Quarterly Revenue Percent Change </vt:lpstr>
      <vt:lpstr>Sam's Town Hotel and Casino Shreveport - Revenue and Admissions</vt:lpstr>
      <vt:lpstr>Sam's Town Hotel and Casino Shreveport – Year Over Year Quarterly Revenue Percent Change </vt:lpstr>
      <vt:lpstr>Airport Traffic</vt:lpstr>
      <vt:lpstr>Enplaned versus Deplaned per Year</vt:lpstr>
      <vt:lpstr>Enplaning and Deplaning: Shreveport Regional Airport</vt:lpstr>
      <vt:lpstr>Mortgage Rates, Inflation, &amp; Gas Prices</vt:lpstr>
      <vt:lpstr>Average 30 Year Mortgage Rate</vt:lpstr>
      <vt:lpstr>Year Over Year Inflation Rate</vt:lpstr>
      <vt:lpstr>Year Over Year Core-Inflation Rate</vt:lpstr>
      <vt:lpstr>Henry Hub Natural Gas Spot Price (Dollars per Million BTU, Not Seasonally Adjusted)</vt:lpstr>
      <vt:lpstr>Crude Oil Prices: West Texas Intermediate (WTI) - Cushing, Oklahoma</vt:lpstr>
      <vt:lpstr>Gas Prices – April 1, 2026</vt:lpstr>
      <vt:lpstr>Gas Prices – April 1, 2026</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MWLA Economic Dashboard - 2026 Q1 - LSUS</dc:title>
  <dc:creator>vilchesrobertm18</dc:creator>
  <cp:lastModifiedBy>Landry Ray</cp:lastModifiedBy>
  <cp:revision>249</cp:revision>
  <cp:lastPrinted>2024-02-08T15:14:57Z</cp:lastPrinted>
  <dcterms:created xsi:type="dcterms:W3CDTF">2024-02-01T17:19:23Z</dcterms:created>
  <dcterms:modified xsi:type="dcterms:W3CDTF">2026-05-08T21:28:03Z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2023-02-15T00:00:00Z</vt:filetime>
  </property>
  <property fmtid="{D5CDD505-2E9C-101B-9397-08002B2CF9AE}" pid="3" name="Creator">
    <vt:lpwstr>Microsoft® PowerPoint® for Microsoft 365</vt:lpwstr>
  </property>
  <property fmtid="{D5CDD505-2E9C-101B-9397-08002B2CF9AE}" pid="4" name="LastSaved">
    <vt:filetime>2024-02-01T00:00:00Z</vt:filetime>
  </property>
  <property fmtid="{D5CDD505-2E9C-101B-9397-08002B2CF9AE}" pid="5" name="Producer">
    <vt:lpwstr>Microsoft® PowerPoint® for Microsoft 365</vt:lpwstr>
  </property>
  <property fmtid="{D5CDD505-2E9C-101B-9397-08002B2CF9AE}" pid="6" name="ContentTypeId">
    <vt:lpwstr>0x01010028928AAFA5E03B4D8836F190C9228268</vt:lpwstr>
  </property>
</Properties>
</file>